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74" r:id="rId5"/>
  </p:sldMasterIdLst>
  <p:notesMasterIdLst>
    <p:notesMasterId r:id="rId42"/>
  </p:notesMasterIdLst>
  <p:sldIdLst>
    <p:sldId id="691" r:id="rId6"/>
    <p:sldId id="707" r:id="rId7"/>
    <p:sldId id="679" r:id="rId8"/>
    <p:sldId id="680" r:id="rId9"/>
    <p:sldId id="698" r:id="rId10"/>
    <p:sldId id="725" r:id="rId11"/>
    <p:sldId id="724" r:id="rId12"/>
    <p:sldId id="684" r:id="rId13"/>
    <p:sldId id="685" r:id="rId14"/>
    <p:sldId id="726" r:id="rId15"/>
    <p:sldId id="690" r:id="rId16"/>
    <p:sldId id="693" r:id="rId17"/>
    <p:sldId id="721" r:id="rId18"/>
    <p:sldId id="654" r:id="rId19"/>
    <p:sldId id="719" r:id="rId20"/>
    <p:sldId id="683" r:id="rId21"/>
    <p:sldId id="700" r:id="rId22"/>
    <p:sldId id="701" r:id="rId23"/>
    <p:sldId id="727" r:id="rId24"/>
    <p:sldId id="709" r:id="rId25"/>
    <p:sldId id="711" r:id="rId26"/>
    <p:sldId id="702" r:id="rId27"/>
    <p:sldId id="712" r:id="rId28"/>
    <p:sldId id="713" r:id="rId29"/>
    <p:sldId id="714" r:id="rId30"/>
    <p:sldId id="689" r:id="rId31"/>
    <p:sldId id="696" r:id="rId32"/>
    <p:sldId id="674" r:id="rId33"/>
    <p:sldId id="716" r:id="rId34"/>
    <p:sldId id="717" r:id="rId35"/>
    <p:sldId id="706" r:id="rId36"/>
    <p:sldId id="720" r:id="rId37"/>
    <p:sldId id="697" r:id="rId38"/>
    <p:sldId id="718" r:id="rId39"/>
    <p:sldId id="722" r:id="rId40"/>
    <p:sldId id="723" r:id="rId41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C2698A-EC1F-3150-75CB-E62DBC46FAA0}" name="Sophie Stuart (Strategic Improvement &amp; Performance)" initials="SS" userId="S::MillerS@highland.gov.uk::21b8f087-6a51-4fde-91a6-68ee5e40a067" providerId="AD"/>
  <p188:author id="{4443DA99-BB36-95EC-B05E-07E33F193D69}" name="Neil Osborne (Climate Change and Energy)" initials="NE" userId="S::osbornen@highland.gov.uk::612e788f-d07a-44bb-9b0f-456ca0472b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6C"/>
    <a:srgbClr val="0094AA"/>
    <a:srgbClr val="009999"/>
    <a:srgbClr val="771469"/>
    <a:srgbClr val="B6349D"/>
    <a:srgbClr val="9B2C87"/>
    <a:srgbClr val="B6005D"/>
    <a:srgbClr val="E6007F"/>
    <a:srgbClr val="006A41"/>
    <a:srgbClr val="00A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5036" autoAdjust="0"/>
  </p:normalViewPr>
  <p:slideViewPr>
    <p:cSldViewPr snapToGrid="0">
      <p:cViewPr varScale="1">
        <p:scale>
          <a:sx n="59" d="100"/>
          <a:sy n="59" d="100"/>
        </p:scale>
        <p:origin x="94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D2F48-F32D-4305-8708-E97D5BC44D2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2ACE95-EB10-4F44-8721-F012B19DCE96}">
      <dgm:prSet phldrT="[Text]" custT="1"/>
      <dgm:spPr>
        <a:solidFill>
          <a:srgbClr val="0094AA"/>
        </a:solidFill>
      </dgm:spPr>
      <dgm:t>
        <a:bodyPr/>
        <a:lstStyle/>
        <a:p>
          <a:r>
            <a:rPr lang="en-GB" sz="2000" b="1" dirty="0"/>
            <a:t>Environmental Benefits</a:t>
          </a:r>
        </a:p>
      </dgm:t>
    </dgm:pt>
    <dgm:pt modelId="{61755FD9-44AB-46D7-A1C2-D338822FA597}" type="parTrans" cxnId="{CA3914C6-2A54-47FD-9BD8-A037CA5B1488}">
      <dgm:prSet/>
      <dgm:spPr/>
      <dgm:t>
        <a:bodyPr/>
        <a:lstStyle/>
        <a:p>
          <a:endParaRPr lang="en-GB" sz="2000"/>
        </a:p>
      </dgm:t>
    </dgm:pt>
    <dgm:pt modelId="{C3E71757-3450-4C4F-9BEC-9B28D7F21AF7}" type="sibTrans" cxnId="{CA3914C6-2A54-47FD-9BD8-A037CA5B1488}">
      <dgm:prSet/>
      <dgm:spPr/>
      <dgm:t>
        <a:bodyPr/>
        <a:lstStyle/>
        <a:p>
          <a:endParaRPr lang="en-GB" sz="2000"/>
        </a:p>
      </dgm:t>
    </dgm:pt>
    <dgm:pt modelId="{6980187D-C20B-477A-989E-564E95088F09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Reduction in carbon emissions</a:t>
          </a:r>
        </a:p>
      </dgm:t>
    </dgm:pt>
    <dgm:pt modelId="{94F0D386-D2BF-4343-AD55-FF3F0D5DEDB5}" type="parTrans" cxnId="{3510F962-817A-404D-B35F-0997EB467A4E}">
      <dgm:prSet/>
      <dgm:spPr/>
      <dgm:t>
        <a:bodyPr/>
        <a:lstStyle/>
        <a:p>
          <a:endParaRPr lang="en-GB" sz="2000"/>
        </a:p>
      </dgm:t>
    </dgm:pt>
    <dgm:pt modelId="{88636659-27CF-4AEB-9D15-864C266274F3}" type="sibTrans" cxnId="{3510F962-817A-404D-B35F-0997EB467A4E}">
      <dgm:prSet/>
      <dgm:spPr/>
      <dgm:t>
        <a:bodyPr/>
        <a:lstStyle/>
        <a:p>
          <a:endParaRPr lang="en-GB" sz="2000"/>
        </a:p>
      </dgm:t>
    </dgm:pt>
    <dgm:pt modelId="{595E44CD-ABCB-4E11-BF45-AE9A29E07DC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Reduced air pollution</a:t>
          </a:r>
        </a:p>
      </dgm:t>
    </dgm:pt>
    <dgm:pt modelId="{C794B5AA-5B27-4874-8973-D538841D0EE6}" type="parTrans" cxnId="{E8E3A637-CF0D-468D-AB58-8478B431020D}">
      <dgm:prSet/>
      <dgm:spPr/>
      <dgm:t>
        <a:bodyPr/>
        <a:lstStyle/>
        <a:p>
          <a:endParaRPr lang="en-GB" sz="2000"/>
        </a:p>
      </dgm:t>
    </dgm:pt>
    <dgm:pt modelId="{1571BCA3-EE95-41BE-A6B1-46D4949F1FB7}" type="sibTrans" cxnId="{E8E3A637-CF0D-468D-AB58-8478B431020D}">
      <dgm:prSet/>
      <dgm:spPr/>
      <dgm:t>
        <a:bodyPr/>
        <a:lstStyle/>
        <a:p>
          <a:endParaRPr lang="en-GB" sz="2000"/>
        </a:p>
      </dgm:t>
    </dgm:pt>
    <dgm:pt modelId="{11C5E4A4-DCD9-4088-B630-8EC7A662CABF}">
      <dgm:prSet phldrT="[Text]" custT="1"/>
      <dgm:spPr>
        <a:solidFill>
          <a:srgbClr val="0094AA"/>
        </a:solidFill>
      </dgm:spPr>
      <dgm:t>
        <a:bodyPr/>
        <a:lstStyle/>
        <a:p>
          <a:r>
            <a:rPr lang="en-GB" sz="2000" b="1" dirty="0"/>
            <a:t>Economic Benefits</a:t>
          </a:r>
        </a:p>
      </dgm:t>
    </dgm:pt>
    <dgm:pt modelId="{A002A703-E575-47C1-B0C9-478C2B5C7DE3}" type="parTrans" cxnId="{9A7E9B11-F273-4D4A-AD8F-D2E01A438C9F}">
      <dgm:prSet/>
      <dgm:spPr/>
      <dgm:t>
        <a:bodyPr/>
        <a:lstStyle/>
        <a:p>
          <a:endParaRPr lang="en-GB" sz="2000"/>
        </a:p>
      </dgm:t>
    </dgm:pt>
    <dgm:pt modelId="{E55B015B-B048-491B-B4DA-AC60DC7EB16C}" type="sibTrans" cxnId="{9A7E9B11-F273-4D4A-AD8F-D2E01A438C9F}">
      <dgm:prSet/>
      <dgm:spPr/>
      <dgm:t>
        <a:bodyPr/>
        <a:lstStyle/>
        <a:p>
          <a:endParaRPr lang="en-GB" sz="2000"/>
        </a:p>
      </dgm:t>
    </dgm:pt>
    <dgm:pt modelId="{8A171A72-F9CE-410C-B3AA-9F71CDED1903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Job creation</a:t>
          </a:r>
        </a:p>
      </dgm:t>
    </dgm:pt>
    <dgm:pt modelId="{ED13E152-5B38-4C89-88D1-F114DFE61C81}" type="parTrans" cxnId="{275A839E-57A0-419D-84CA-90EAE2A6E617}">
      <dgm:prSet/>
      <dgm:spPr/>
      <dgm:t>
        <a:bodyPr/>
        <a:lstStyle/>
        <a:p>
          <a:endParaRPr lang="en-GB" sz="2000"/>
        </a:p>
      </dgm:t>
    </dgm:pt>
    <dgm:pt modelId="{3425AFD9-94FF-4F07-9CB4-308A5B859D3E}" type="sibTrans" cxnId="{275A839E-57A0-419D-84CA-90EAE2A6E617}">
      <dgm:prSet/>
      <dgm:spPr/>
      <dgm:t>
        <a:bodyPr/>
        <a:lstStyle/>
        <a:p>
          <a:endParaRPr lang="en-GB" sz="2000"/>
        </a:p>
      </dgm:t>
    </dgm:pt>
    <dgm:pt modelId="{3FC4ECCB-6DE4-42A0-8FD4-E7C0B8DB14F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Long-term energy savings</a:t>
          </a:r>
        </a:p>
      </dgm:t>
    </dgm:pt>
    <dgm:pt modelId="{34D9FBBA-CBE7-456C-AB0F-49A8D6FDF179}" type="parTrans" cxnId="{043AC8F8-F18A-4777-9230-3FD71531CE35}">
      <dgm:prSet/>
      <dgm:spPr/>
      <dgm:t>
        <a:bodyPr/>
        <a:lstStyle/>
        <a:p>
          <a:endParaRPr lang="en-GB" sz="2000"/>
        </a:p>
      </dgm:t>
    </dgm:pt>
    <dgm:pt modelId="{B6BC0DD7-6705-469C-BE77-5E85AF5E8567}" type="sibTrans" cxnId="{043AC8F8-F18A-4777-9230-3FD71531CE35}">
      <dgm:prSet/>
      <dgm:spPr/>
      <dgm:t>
        <a:bodyPr/>
        <a:lstStyle/>
        <a:p>
          <a:endParaRPr lang="en-GB" sz="2000"/>
        </a:p>
      </dgm:t>
    </dgm:pt>
    <dgm:pt modelId="{88835CF8-BF76-408E-A929-1F98EF400EF4}">
      <dgm:prSet phldrT="[Text]" custT="1"/>
      <dgm:spPr>
        <a:solidFill>
          <a:srgbClr val="0094AA"/>
        </a:solidFill>
      </dgm:spPr>
      <dgm:t>
        <a:bodyPr/>
        <a:lstStyle/>
        <a:p>
          <a:r>
            <a:rPr lang="en-GB" sz="2000" b="1" dirty="0"/>
            <a:t>Social Benefits</a:t>
          </a:r>
        </a:p>
      </dgm:t>
    </dgm:pt>
    <dgm:pt modelId="{5F24B2AD-1D69-4DD9-A40D-EC3F1EB66CE6}" type="parTrans" cxnId="{B127BEF7-FF4D-41AA-B351-2057B8FCD3CD}">
      <dgm:prSet/>
      <dgm:spPr/>
      <dgm:t>
        <a:bodyPr/>
        <a:lstStyle/>
        <a:p>
          <a:endParaRPr lang="en-GB" sz="2000"/>
        </a:p>
      </dgm:t>
    </dgm:pt>
    <dgm:pt modelId="{AB457F02-4DEC-403F-9522-E27BA20BECFB}" type="sibTrans" cxnId="{B127BEF7-FF4D-41AA-B351-2057B8FCD3CD}">
      <dgm:prSet/>
      <dgm:spPr/>
      <dgm:t>
        <a:bodyPr/>
        <a:lstStyle/>
        <a:p>
          <a:endParaRPr lang="en-GB" sz="2000"/>
        </a:p>
      </dgm:t>
    </dgm:pt>
    <dgm:pt modelId="{7D9A86AE-1110-4177-B898-A415D3E11375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Energy equity</a:t>
          </a:r>
        </a:p>
      </dgm:t>
    </dgm:pt>
    <dgm:pt modelId="{7E623F81-557A-4AFE-802B-5E855AFFE235}" type="parTrans" cxnId="{26D54ACA-C461-408E-8EB3-87388B24F09B}">
      <dgm:prSet/>
      <dgm:spPr/>
      <dgm:t>
        <a:bodyPr/>
        <a:lstStyle/>
        <a:p>
          <a:endParaRPr lang="en-GB" sz="2000"/>
        </a:p>
      </dgm:t>
    </dgm:pt>
    <dgm:pt modelId="{EE438D47-40D6-47DF-87C1-131589B724D7}" type="sibTrans" cxnId="{26D54ACA-C461-408E-8EB3-87388B24F09B}">
      <dgm:prSet/>
      <dgm:spPr/>
      <dgm:t>
        <a:bodyPr/>
        <a:lstStyle/>
        <a:p>
          <a:endParaRPr lang="en-GB" sz="2000"/>
        </a:p>
      </dgm:t>
    </dgm:pt>
    <dgm:pt modelId="{24A2FBD1-7B09-4609-9C52-0FE5353C61A1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Enhanced community resilience </a:t>
          </a:r>
        </a:p>
      </dgm:t>
    </dgm:pt>
    <dgm:pt modelId="{2E6C9B48-25D5-4646-964C-ACA1ED744718}" type="parTrans" cxnId="{0428A2F1-CBB7-42B1-8A40-F2DCFE924772}">
      <dgm:prSet/>
      <dgm:spPr/>
      <dgm:t>
        <a:bodyPr/>
        <a:lstStyle/>
        <a:p>
          <a:endParaRPr lang="en-GB" sz="2000"/>
        </a:p>
      </dgm:t>
    </dgm:pt>
    <dgm:pt modelId="{0419E72F-5CF6-469F-80AE-9A694E6F436B}" type="sibTrans" cxnId="{0428A2F1-CBB7-42B1-8A40-F2DCFE924772}">
      <dgm:prSet/>
      <dgm:spPr/>
      <dgm:t>
        <a:bodyPr/>
        <a:lstStyle/>
        <a:p>
          <a:endParaRPr lang="en-GB" sz="2000"/>
        </a:p>
      </dgm:t>
    </dgm:pt>
    <dgm:pt modelId="{BE746F52-17AA-4A7E-B573-79B22D34C19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Reduced heating costs for consumers</a:t>
          </a:r>
        </a:p>
      </dgm:t>
    </dgm:pt>
    <dgm:pt modelId="{C16B6958-15CD-4CC1-81B6-3E54CA531E35}" type="parTrans" cxnId="{1F2B82DA-C864-42DF-8239-403205406239}">
      <dgm:prSet/>
      <dgm:spPr/>
      <dgm:t>
        <a:bodyPr/>
        <a:lstStyle/>
        <a:p>
          <a:endParaRPr lang="en-GB" sz="2000"/>
        </a:p>
      </dgm:t>
    </dgm:pt>
    <dgm:pt modelId="{47E58C2D-4667-4837-836B-5CEC4FF7A7A0}" type="sibTrans" cxnId="{1F2B82DA-C864-42DF-8239-403205406239}">
      <dgm:prSet/>
      <dgm:spPr/>
      <dgm:t>
        <a:bodyPr/>
        <a:lstStyle/>
        <a:p>
          <a:endParaRPr lang="en-GB" sz="2000"/>
        </a:p>
      </dgm:t>
    </dgm:pt>
    <dgm:pt modelId="{41059D29-F59F-43B4-A50C-5C075F8A3F2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Energy price stability </a:t>
          </a:r>
        </a:p>
      </dgm:t>
    </dgm:pt>
    <dgm:pt modelId="{9029D5C3-3CEC-4466-BF23-FE72EBAE06A6}" type="parTrans" cxnId="{EA4FD2E5-D0A9-44A8-BF62-234CFD4F1046}">
      <dgm:prSet/>
      <dgm:spPr/>
      <dgm:t>
        <a:bodyPr/>
        <a:lstStyle/>
        <a:p>
          <a:endParaRPr lang="en-GB" sz="2000"/>
        </a:p>
      </dgm:t>
    </dgm:pt>
    <dgm:pt modelId="{4CD930EA-3444-4EF9-A240-276961597014}" type="sibTrans" cxnId="{EA4FD2E5-D0A9-44A8-BF62-234CFD4F1046}">
      <dgm:prSet/>
      <dgm:spPr/>
      <dgm:t>
        <a:bodyPr/>
        <a:lstStyle/>
        <a:p>
          <a:endParaRPr lang="en-GB" sz="2000"/>
        </a:p>
      </dgm:t>
    </dgm:pt>
    <dgm:pt modelId="{D389DE99-9920-44FC-9A07-ACF3842FF83B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GB" sz="2000" dirty="0">
              <a:solidFill>
                <a:schemeClr val="bg1"/>
              </a:solidFill>
            </a:rPr>
            <a:t>Improved public health</a:t>
          </a:r>
        </a:p>
      </dgm:t>
    </dgm:pt>
    <dgm:pt modelId="{680EC48C-BE80-424B-A44E-C776135436F3}" type="parTrans" cxnId="{DE142E31-2F06-425F-B19C-919BF1710055}">
      <dgm:prSet/>
      <dgm:spPr/>
      <dgm:t>
        <a:bodyPr/>
        <a:lstStyle/>
        <a:p>
          <a:endParaRPr lang="en-GB" sz="2000"/>
        </a:p>
      </dgm:t>
    </dgm:pt>
    <dgm:pt modelId="{62871BEA-3420-4D1C-8E90-60CE36004666}" type="sibTrans" cxnId="{DE142E31-2F06-425F-B19C-919BF1710055}">
      <dgm:prSet/>
      <dgm:spPr/>
      <dgm:t>
        <a:bodyPr/>
        <a:lstStyle/>
        <a:p>
          <a:endParaRPr lang="en-GB" sz="2000"/>
        </a:p>
      </dgm:t>
    </dgm:pt>
    <dgm:pt modelId="{B3234E91-E77A-475F-A6EA-B79E7ACA8DAB}" type="pres">
      <dgm:prSet presAssocID="{BB5D2F48-F32D-4305-8708-E97D5BC44D2E}" presName="Name0" presStyleCnt="0">
        <dgm:presLayoutVars>
          <dgm:dir/>
          <dgm:animLvl val="lvl"/>
          <dgm:resizeHandles val="exact"/>
        </dgm:presLayoutVars>
      </dgm:prSet>
      <dgm:spPr/>
    </dgm:pt>
    <dgm:pt modelId="{B0ECAA4B-75BC-40C9-AC60-FB3B791F0EAA}" type="pres">
      <dgm:prSet presAssocID="{052ACE95-EB10-4F44-8721-F012B19DCE96}" presName="composite" presStyleCnt="0"/>
      <dgm:spPr/>
    </dgm:pt>
    <dgm:pt modelId="{56F4B67B-101E-44B5-B877-DCED53CAB7E7}" type="pres">
      <dgm:prSet presAssocID="{052ACE95-EB10-4F44-8721-F012B19DCE9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F155176-5A97-4E89-91B8-A97AE2521B73}" type="pres">
      <dgm:prSet presAssocID="{052ACE95-EB10-4F44-8721-F012B19DCE96}" presName="desTx" presStyleLbl="alignAccFollowNode1" presStyleIdx="0" presStyleCnt="3" custScaleY="102518" custLinFactNeighborX="-1221" custLinFactNeighborY="-1093">
        <dgm:presLayoutVars>
          <dgm:bulletEnabled val="1"/>
        </dgm:presLayoutVars>
      </dgm:prSet>
      <dgm:spPr/>
    </dgm:pt>
    <dgm:pt modelId="{EA298EB4-5D91-41A5-93EE-433780D10A20}" type="pres">
      <dgm:prSet presAssocID="{C3E71757-3450-4C4F-9BEC-9B28D7F21AF7}" presName="space" presStyleCnt="0"/>
      <dgm:spPr/>
    </dgm:pt>
    <dgm:pt modelId="{9180BDB0-D955-4B75-8C7B-4B383C88FB57}" type="pres">
      <dgm:prSet presAssocID="{11C5E4A4-DCD9-4088-B630-8EC7A662CABF}" presName="composite" presStyleCnt="0"/>
      <dgm:spPr/>
    </dgm:pt>
    <dgm:pt modelId="{7A8EE962-0821-43BA-B620-0616DA64604C}" type="pres">
      <dgm:prSet presAssocID="{11C5E4A4-DCD9-4088-B630-8EC7A662CAB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A89AFB1-DADB-4C6F-B773-9C6EABEF311F}" type="pres">
      <dgm:prSet presAssocID="{11C5E4A4-DCD9-4088-B630-8EC7A662CABF}" presName="desTx" presStyleLbl="alignAccFollowNode1" presStyleIdx="1" presStyleCnt="3">
        <dgm:presLayoutVars>
          <dgm:bulletEnabled val="1"/>
        </dgm:presLayoutVars>
      </dgm:prSet>
      <dgm:spPr/>
    </dgm:pt>
    <dgm:pt modelId="{F00AAEEC-5119-4502-9F7C-166A18046DDE}" type="pres">
      <dgm:prSet presAssocID="{E55B015B-B048-491B-B4DA-AC60DC7EB16C}" presName="space" presStyleCnt="0"/>
      <dgm:spPr/>
    </dgm:pt>
    <dgm:pt modelId="{3947F50C-A461-45A4-B534-27F6974EF271}" type="pres">
      <dgm:prSet presAssocID="{88835CF8-BF76-408E-A929-1F98EF400EF4}" presName="composite" presStyleCnt="0"/>
      <dgm:spPr/>
    </dgm:pt>
    <dgm:pt modelId="{24485CF4-28DE-4193-AAB4-844034AF2E82}" type="pres">
      <dgm:prSet presAssocID="{88835CF8-BF76-408E-A929-1F98EF400EF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0FFE0D2-3ACB-4232-A3D2-A2F00DA8E343}" type="pres">
      <dgm:prSet presAssocID="{88835CF8-BF76-408E-A929-1F98EF400EF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A7E9B11-F273-4D4A-AD8F-D2E01A438C9F}" srcId="{BB5D2F48-F32D-4305-8708-E97D5BC44D2E}" destId="{11C5E4A4-DCD9-4088-B630-8EC7A662CABF}" srcOrd="1" destOrd="0" parTransId="{A002A703-E575-47C1-B0C9-478C2B5C7DE3}" sibTransId="{E55B015B-B048-491B-B4DA-AC60DC7EB16C}"/>
    <dgm:cxn modelId="{6F15DA17-E132-4D42-8A61-2A181043002C}" type="presOf" srcId="{3FC4ECCB-6DE4-42A0-8FD4-E7C0B8DB14FA}" destId="{3A89AFB1-DADB-4C6F-B773-9C6EABEF311F}" srcOrd="0" destOrd="2" presId="urn:microsoft.com/office/officeart/2005/8/layout/hList1"/>
    <dgm:cxn modelId="{54EE7B28-030E-4F5D-B75D-E04F64B610FD}" type="presOf" srcId="{D389DE99-9920-44FC-9A07-ACF3842FF83B}" destId="{60FFE0D2-3ACB-4232-A3D2-A2F00DA8E343}" srcOrd="0" destOrd="1" presId="urn:microsoft.com/office/officeart/2005/8/layout/hList1"/>
    <dgm:cxn modelId="{18D11B29-0302-4587-9983-DBBBE2061374}" type="presOf" srcId="{052ACE95-EB10-4F44-8721-F012B19DCE96}" destId="{56F4B67B-101E-44B5-B877-DCED53CAB7E7}" srcOrd="0" destOrd="0" presId="urn:microsoft.com/office/officeart/2005/8/layout/hList1"/>
    <dgm:cxn modelId="{DE142E31-2F06-425F-B19C-919BF1710055}" srcId="{88835CF8-BF76-408E-A929-1F98EF400EF4}" destId="{D389DE99-9920-44FC-9A07-ACF3842FF83B}" srcOrd="1" destOrd="0" parTransId="{680EC48C-BE80-424B-A44E-C776135436F3}" sibTransId="{62871BEA-3420-4D1C-8E90-60CE36004666}"/>
    <dgm:cxn modelId="{E8E3A637-CF0D-468D-AB58-8478B431020D}" srcId="{052ACE95-EB10-4F44-8721-F012B19DCE96}" destId="{595E44CD-ABCB-4E11-BF45-AE9A29E07DCA}" srcOrd="1" destOrd="0" parTransId="{C794B5AA-5B27-4874-8973-D538841D0EE6}" sibTransId="{1571BCA3-EE95-41BE-A6B1-46D4949F1FB7}"/>
    <dgm:cxn modelId="{2C3C9B3A-C82B-42FD-8747-9215CA1BCB83}" type="presOf" srcId="{BE746F52-17AA-4A7E-B573-79B22D34C19A}" destId="{3A89AFB1-DADB-4C6F-B773-9C6EABEF311F}" srcOrd="0" destOrd="1" presId="urn:microsoft.com/office/officeart/2005/8/layout/hList1"/>
    <dgm:cxn modelId="{90D2B95D-7AE8-4937-B9AE-5E9D2D0F7056}" type="presOf" srcId="{7D9A86AE-1110-4177-B898-A415D3E11375}" destId="{60FFE0D2-3ACB-4232-A3D2-A2F00DA8E343}" srcOrd="0" destOrd="0" presId="urn:microsoft.com/office/officeart/2005/8/layout/hList1"/>
    <dgm:cxn modelId="{3510F962-817A-404D-B35F-0997EB467A4E}" srcId="{052ACE95-EB10-4F44-8721-F012B19DCE96}" destId="{6980187D-C20B-477A-989E-564E95088F09}" srcOrd="0" destOrd="0" parTransId="{94F0D386-D2BF-4343-AD55-FF3F0D5DEDB5}" sibTransId="{88636659-27CF-4AEB-9D15-864C266274F3}"/>
    <dgm:cxn modelId="{3416C74A-17D1-4961-B517-9A673F36509D}" type="presOf" srcId="{595E44CD-ABCB-4E11-BF45-AE9A29E07DCA}" destId="{BF155176-5A97-4E89-91B8-A97AE2521B73}" srcOrd="0" destOrd="1" presId="urn:microsoft.com/office/officeart/2005/8/layout/hList1"/>
    <dgm:cxn modelId="{2AACB36F-4208-48D1-A781-A03D4B2AA128}" type="presOf" srcId="{BB5D2F48-F32D-4305-8708-E97D5BC44D2E}" destId="{B3234E91-E77A-475F-A6EA-B79E7ACA8DAB}" srcOrd="0" destOrd="0" presId="urn:microsoft.com/office/officeart/2005/8/layout/hList1"/>
    <dgm:cxn modelId="{204F5D85-398F-4A33-9B92-D8410A9B3B0A}" type="presOf" srcId="{6980187D-C20B-477A-989E-564E95088F09}" destId="{BF155176-5A97-4E89-91B8-A97AE2521B73}" srcOrd="0" destOrd="0" presId="urn:microsoft.com/office/officeart/2005/8/layout/hList1"/>
    <dgm:cxn modelId="{72ECC496-7B44-4494-ACF3-652BCF7471D8}" type="presOf" srcId="{41059D29-F59F-43B4-A50C-5C075F8A3F2A}" destId="{3A89AFB1-DADB-4C6F-B773-9C6EABEF311F}" srcOrd="0" destOrd="3" presId="urn:microsoft.com/office/officeart/2005/8/layout/hList1"/>
    <dgm:cxn modelId="{275A839E-57A0-419D-84CA-90EAE2A6E617}" srcId="{11C5E4A4-DCD9-4088-B630-8EC7A662CABF}" destId="{8A171A72-F9CE-410C-B3AA-9F71CDED1903}" srcOrd="0" destOrd="0" parTransId="{ED13E152-5B38-4C89-88D1-F114DFE61C81}" sibTransId="{3425AFD9-94FF-4F07-9CB4-308A5B859D3E}"/>
    <dgm:cxn modelId="{4A4E0B9F-D07C-4942-ACD3-CF6CB9D34A6D}" type="presOf" srcId="{11C5E4A4-DCD9-4088-B630-8EC7A662CABF}" destId="{7A8EE962-0821-43BA-B620-0616DA64604C}" srcOrd="0" destOrd="0" presId="urn:microsoft.com/office/officeart/2005/8/layout/hList1"/>
    <dgm:cxn modelId="{CA3914C6-2A54-47FD-9BD8-A037CA5B1488}" srcId="{BB5D2F48-F32D-4305-8708-E97D5BC44D2E}" destId="{052ACE95-EB10-4F44-8721-F012B19DCE96}" srcOrd="0" destOrd="0" parTransId="{61755FD9-44AB-46D7-A1C2-D338822FA597}" sibTransId="{C3E71757-3450-4C4F-9BEC-9B28D7F21AF7}"/>
    <dgm:cxn modelId="{26D54ACA-C461-408E-8EB3-87388B24F09B}" srcId="{88835CF8-BF76-408E-A929-1F98EF400EF4}" destId="{7D9A86AE-1110-4177-B898-A415D3E11375}" srcOrd="0" destOrd="0" parTransId="{7E623F81-557A-4AFE-802B-5E855AFFE235}" sibTransId="{EE438D47-40D6-47DF-87C1-131589B724D7}"/>
    <dgm:cxn modelId="{1F2B82DA-C864-42DF-8239-403205406239}" srcId="{11C5E4A4-DCD9-4088-B630-8EC7A662CABF}" destId="{BE746F52-17AA-4A7E-B573-79B22D34C19A}" srcOrd="1" destOrd="0" parTransId="{C16B6958-15CD-4CC1-81B6-3E54CA531E35}" sibTransId="{47E58C2D-4667-4837-836B-5CEC4FF7A7A0}"/>
    <dgm:cxn modelId="{4A4CDCDA-3455-47D7-9295-ED28A3AF95B4}" type="presOf" srcId="{8A171A72-F9CE-410C-B3AA-9F71CDED1903}" destId="{3A89AFB1-DADB-4C6F-B773-9C6EABEF311F}" srcOrd="0" destOrd="0" presId="urn:microsoft.com/office/officeart/2005/8/layout/hList1"/>
    <dgm:cxn modelId="{EA4FD2E5-D0A9-44A8-BF62-234CFD4F1046}" srcId="{11C5E4A4-DCD9-4088-B630-8EC7A662CABF}" destId="{41059D29-F59F-43B4-A50C-5C075F8A3F2A}" srcOrd="3" destOrd="0" parTransId="{9029D5C3-3CEC-4466-BF23-FE72EBAE06A6}" sibTransId="{4CD930EA-3444-4EF9-A240-276961597014}"/>
    <dgm:cxn modelId="{43572CEF-A527-4BE6-808B-954F089A92C9}" type="presOf" srcId="{88835CF8-BF76-408E-A929-1F98EF400EF4}" destId="{24485CF4-28DE-4193-AAB4-844034AF2E82}" srcOrd="0" destOrd="0" presId="urn:microsoft.com/office/officeart/2005/8/layout/hList1"/>
    <dgm:cxn modelId="{0428A2F1-CBB7-42B1-8A40-F2DCFE924772}" srcId="{88835CF8-BF76-408E-A929-1F98EF400EF4}" destId="{24A2FBD1-7B09-4609-9C52-0FE5353C61A1}" srcOrd="2" destOrd="0" parTransId="{2E6C9B48-25D5-4646-964C-ACA1ED744718}" sibTransId="{0419E72F-5CF6-469F-80AE-9A694E6F436B}"/>
    <dgm:cxn modelId="{B127BEF7-FF4D-41AA-B351-2057B8FCD3CD}" srcId="{BB5D2F48-F32D-4305-8708-E97D5BC44D2E}" destId="{88835CF8-BF76-408E-A929-1F98EF400EF4}" srcOrd="2" destOrd="0" parTransId="{5F24B2AD-1D69-4DD9-A40D-EC3F1EB66CE6}" sibTransId="{AB457F02-4DEC-403F-9522-E27BA20BECFB}"/>
    <dgm:cxn modelId="{043AC8F8-F18A-4777-9230-3FD71531CE35}" srcId="{11C5E4A4-DCD9-4088-B630-8EC7A662CABF}" destId="{3FC4ECCB-6DE4-42A0-8FD4-E7C0B8DB14FA}" srcOrd="2" destOrd="0" parTransId="{34D9FBBA-CBE7-456C-AB0F-49A8D6FDF179}" sibTransId="{B6BC0DD7-6705-469C-BE77-5E85AF5E8567}"/>
    <dgm:cxn modelId="{298551FE-3CAA-49F4-A230-BE6EA2CFDAF6}" type="presOf" srcId="{24A2FBD1-7B09-4609-9C52-0FE5353C61A1}" destId="{60FFE0D2-3ACB-4232-A3D2-A2F00DA8E343}" srcOrd="0" destOrd="2" presId="urn:microsoft.com/office/officeart/2005/8/layout/hList1"/>
    <dgm:cxn modelId="{F4B3EFE3-880C-4EA2-BDBD-5282B40B6AFD}" type="presParOf" srcId="{B3234E91-E77A-475F-A6EA-B79E7ACA8DAB}" destId="{B0ECAA4B-75BC-40C9-AC60-FB3B791F0EAA}" srcOrd="0" destOrd="0" presId="urn:microsoft.com/office/officeart/2005/8/layout/hList1"/>
    <dgm:cxn modelId="{E1529FFF-C960-4C6E-A09B-9C3E217C5E20}" type="presParOf" srcId="{B0ECAA4B-75BC-40C9-AC60-FB3B791F0EAA}" destId="{56F4B67B-101E-44B5-B877-DCED53CAB7E7}" srcOrd="0" destOrd="0" presId="urn:microsoft.com/office/officeart/2005/8/layout/hList1"/>
    <dgm:cxn modelId="{1B4C4BE4-C65D-418F-BDD7-A46CA7941BC7}" type="presParOf" srcId="{B0ECAA4B-75BC-40C9-AC60-FB3B791F0EAA}" destId="{BF155176-5A97-4E89-91B8-A97AE2521B73}" srcOrd="1" destOrd="0" presId="urn:microsoft.com/office/officeart/2005/8/layout/hList1"/>
    <dgm:cxn modelId="{4053FA4D-BB85-4C84-A7DD-BC7930BAA945}" type="presParOf" srcId="{B3234E91-E77A-475F-A6EA-B79E7ACA8DAB}" destId="{EA298EB4-5D91-41A5-93EE-433780D10A20}" srcOrd="1" destOrd="0" presId="urn:microsoft.com/office/officeart/2005/8/layout/hList1"/>
    <dgm:cxn modelId="{3D2B591C-4905-47D8-BA12-AB1F408AB2E0}" type="presParOf" srcId="{B3234E91-E77A-475F-A6EA-B79E7ACA8DAB}" destId="{9180BDB0-D955-4B75-8C7B-4B383C88FB57}" srcOrd="2" destOrd="0" presId="urn:microsoft.com/office/officeart/2005/8/layout/hList1"/>
    <dgm:cxn modelId="{BD905F05-7DB0-4612-818B-8E4F6F1A9E55}" type="presParOf" srcId="{9180BDB0-D955-4B75-8C7B-4B383C88FB57}" destId="{7A8EE962-0821-43BA-B620-0616DA64604C}" srcOrd="0" destOrd="0" presId="urn:microsoft.com/office/officeart/2005/8/layout/hList1"/>
    <dgm:cxn modelId="{40BDD967-ADAE-4D7D-B25B-0085022E4511}" type="presParOf" srcId="{9180BDB0-D955-4B75-8C7B-4B383C88FB57}" destId="{3A89AFB1-DADB-4C6F-B773-9C6EABEF311F}" srcOrd="1" destOrd="0" presId="urn:microsoft.com/office/officeart/2005/8/layout/hList1"/>
    <dgm:cxn modelId="{BFDA0FD7-D001-437B-A2E3-EEF3B7824536}" type="presParOf" srcId="{B3234E91-E77A-475F-A6EA-B79E7ACA8DAB}" destId="{F00AAEEC-5119-4502-9F7C-166A18046DDE}" srcOrd="3" destOrd="0" presId="urn:microsoft.com/office/officeart/2005/8/layout/hList1"/>
    <dgm:cxn modelId="{178D0D60-9F14-44A6-BDCB-D640C1E661FF}" type="presParOf" srcId="{B3234E91-E77A-475F-A6EA-B79E7ACA8DAB}" destId="{3947F50C-A461-45A4-B534-27F6974EF271}" srcOrd="4" destOrd="0" presId="urn:microsoft.com/office/officeart/2005/8/layout/hList1"/>
    <dgm:cxn modelId="{26A01111-C159-4DEC-9900-E95AFD30491A}" type="presParOf" srcId="{3947F50C-A461-45A4-B534-27F6974EF271}" destId="{24485CF4-28DE-4193-AAB4-844034AF2E82}" srcOrd="0" destOrd="0" presId="urn:microsoft.com/office/officeart/2005/8/layout/hList1"/>
    <dgm:cxn modelId="{AA02C884-A4B6-4D0A-8CE9-9973EE82FE96}" type="presParOf" srcId="{3947F50C-A461-45A4-B534-27F6974EF271}" destId="{60FFE0D2-3ACB-4232-A3D2-A2F00DA8E34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132724-B3CA-4BD3-BE80-D11EC12EE39A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FB78EDE-35A6-409A-A3BA-4B8E47F62BFE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US" altLang="en-US" sz="1500" b="1" i="0" u="none" strike="noStrike" cap="none" normalizeH="0" baseline="0" dirty="0">
              <a:ln/>
              <a:effectLst/>
              <a:latin typeface="Arial" panose="020B0604020202020204" pitchFamily="34" charset="0"/>
            </a:rPr>
            <a:t>Carbon Reduction</a:t>
          </a:r>
          <a:r>
            <a:rPr kumimoji="0" lang="en-US" altLang="en-US" sz="15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: Supports Scotland and THC’s Net Zero target by 2045 through sustainable heating. </a:t>
          </a:r>
          <a:endParaRPr lang="en-GB" sz="1500" dirty="0"/>
        </a:p>
      </dgm:t>
    </dgm:pt>
    <dgm:pt modelId="{A3241258-A1B9-4143-87C2-B1C39122E343}" type="parTrans" cxnId="{9AF71226-6D6A-466F-9B82-91BC83E703CF}">
      <dgm:prSet/>
      <dgm:spPr/>
      <dgm:t>
        <a:bodyPr/>
        <a:lstStyle/>
        <a:p>
          <a:endParaRPr lang="en-GB" sz="1400"/>
        </a:p>
      </dgm:t>
    </dgm:pt>
    <dgm:pt modelId="{B3D61DC1-664F-4093-BB66-2A20F503537A}" type="sibTrans" cxnId="{9AF71226-6D6A-466F-9B82-91BC83E703CF}">
      <dgm:prSet/>
      <dgm:spPr/>
      <dgm:t>
        <a:bodyPr/>
        <a:lstStyle/>
        <a:p>
          <a:endParaRPr lang="en-GB" sz="1400"/>
        </a:p>
      </dgm:t>
    </dgm:pt>
    <dgm:pt modelId="{AFAE1254-1D42-4976-AAFA-66AFC1DB6A60}">
      <dgm:prSet custT="1"/>
      <dgm:spPr/>
      <dgm:t>
        <a:bodyPr/>
        <a:lstStyle/>
        <a:p>
          <a:r>
            <a:rPr kumimoji="0" lang="en-US" altLang="en-US" sz="1500" b="1" i="0" u="none" strike="noStrike" cap="none" normalizeH="0" baseline="0">
              <a:ln/>
              <a:effectLst/>
              <a:latin typeface="Arial" panose="020B0604020202020204" pitchFamily="34" charset="0"/>
            </a:rPr>
            <a:t>Energy Efficiency</a:t>
          </a:r>
          <a:r>
            <a:rPr kumimoji="0" lang="en-US" altLang="en-US" sz="1500" b="0" i="0" u="none" strike="noStrike" cap="none" normalizeH="0" baseline="0">
              <a:ln/>
              <a:effectLst/>
              <a:latin typeface="Arial" panose="020B0604020202020204" pitchFamily="34" charset="0"/>
            </a:rPr>
            <a:t>: Provides reliable, efficient heat to lower energy consumption. </a:t>
          </a:r>
          <a:endParaRPr kumimoji="0" lang="en-US" altLang="en-US" sz="1500" b="0" i="0" u="none" strike="noStrike" cap="none" normalizeH="0" baseline="0" dirty="0">
            <a:ln/>
            <a:effectLst/>
            <a:latin typeface="Arial" panose="020B0604020202020204" pitchFamily="34" charset="0"/>
          </a:endParaRPr>
        </a:p>
      </dgm:t>
    </dgm:pt>
    <dgm:pt modelId="{1039E580-39D0-48E4-A617-A3998DFE1CFA}" type="parTrans" cxnId="{7A5AC1CA-322A-4F34-A1B3-7A37777B074D}">
      <dgm:prSet/>
      <dgm:spPr/>
      <dgm:t>
        <a:bodyPr/>
        <a:lstStyle/>
        <a:p>
          <a:endParaRPr lang="en-GB" sz="1400"/>
        </a:p>
      </dgm:t>
    </dgm:pt>
    <dgm:pt modelId="{EA280616-BEC5-4BC0-BD85-5EC152BDE5C1}" type="sibTrans" cxnId="{7A5AC1CA-322A-4F34-A1B3-7A37777B074D}">
      <dgm:prSet/>
      <dgm:spPr/>
      <dgm:t>
        <a:bodyPr/>
        <a:lstStyle/>
        <a:p>
          <a:endParaRPr lang="en-GB" sz="1400"/>
        </a:p>
      </dgm:t>
    </dgm:pt>
    <dgm:pt modelId="{3D42644D-26A5-40E7-BF33-945164DA9CEE}">
      <dgm:prSet custT="1"/>
      <dgm:spPr/>
      <dgm:t>
        <a:bodyPr/>
        <a:lstStyle/>
        <a:p>
          <a:r>
            <a:rPr kumimoji="0" lang="en-US" altLang="en-US" sz="1500" b="1" i="0" u="none" strike="noStrike" cap="none" normalizeH="0" baseline="0" dirty="0">
              <a:ln/>
              <a:effectLst/>
              <a:latin typeface="Arial" panose="020B0604020202020204" pitchFamily="34" charset="0"/>
            </a:rPr>
            <a:t>Local Energy Security</a:t>
          </a:r>
          <a:r>
            <a:rPr kumimoji="0" lang="en-US" altLang="en-US" sz="15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: Reduces reliance on fossil fuels by using renewable and local sources. </a:t>
          </a:r>
        </a:p>
      </dgm:t>
    </dgm:pt>
    <dgm:pt modelId="{B7A61A64-1959-4208-BAD6-4573136B1092}" type="parTrans" cxnId="{489440A5-01C7-4698-BB96-7D274337C783}">
      <dgm:prSet/>
      <dgm:spPr/>
      <dgm:t>
        <a:bodyPr/>
        <a:lstStyle/>
        <a:p>
          <a:endParaRPr lang="en-GB" sz="1400"/>
        </a:p>
      </dgm:t>
    </dgm:pt>
    <dgm:pt modelId="{3ABF2B6E-AE16-48AC-B24A-E5E1B2E8C94C}" type="sibTrans" cxnId="{489440A5-01C7-4698-BB96-7D274337C783}">
      <dgm:prSet/>
      <dgm:spPr/>
      <dgm:t>
        <a:bodyPr/>
        <a:lstStyle/>
        <a:p>
          <a:endParaRPr lang="en-GB" sz="1400"/>
        </a:p>
      </dgm:t>
    </dgm:pt>
    <dgm:pt modelId="{870FAC06-E303-47ED-BC9F-62DA376BA533}">
      <dgm:prSet custT="1"/>
      <dgm:spPr/>
      <dgm:t>
        <a:bodyPr/>
        <a:lstStyle/>
        <a:p>
          <a:r>
            <a:rPr kumimoji="0" lang="en-US" altLang="en-US" sz="1500" b="1" i="0" u="none" strike="noStrike" cap="none" normalizeH="0" baseline="0" dirty="0">
              <a:ln/>
              <a:effectLst/>
              <a:latin typeface="Arial" panose="020B0604020202020204" pitchFamily="34" charset="0"/>
            </a:rPr>
            <a:t>Lower Consumer Costs</a:t>
          </a:r>
          <a:r>
            <a:rPr kumimoji="0" lang="en-US" altLang="en-US" sz="15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: Delivers affordable heating via economies of scale. </a:t>
          </a:r>
        </a:p>
      </dgm:t>
    </dgm:pt>
    <dgm:pt modelId="{211EBC9F-40F9-4F07-8861-E97374D2CF4D}" type="parTrans" cxnId="{CF4BF558-1B40-40B3-837B-65202F9EA26C}">
      <dgm:prSet/>
      <dgm:spPr/>
      <dgm:t>
        <a:bodyPr/>
        <a:lstStyle/>
        <a:p>
          <a:endParaRPr lang="en-GB" sz="1400"/>
        </a:p>
      </dgm:t>
    </dgm:pt>
    <dgm:pt modelId="{362438A4-4C7E-4F25-98E4-BAC0BA92C34C}" type="sibTrans" cxnId="{CF4BF558-1B40-40B3-837B-65202F9EA26C}">
      <dgm:prSet/>
      <dgm:spPr/>
      <dgm:t>
        <a:bodyPr/>
        <a:lstStyle/>
        <a:p>
          <a:endParaRPr lang="en-GB" sz="1400"/>
        </a:p>
      </dgm:t>
    </dgm:pt>
    <dgm:pt modelId="{C0F10660-8610-4BB4-A556-C0F1368E5962}">
      <dgm:prSet custT="1"/>
      <dgm:spPr/>
      <dgm:t>
        <a:bodyPr/>
        <a:lstStyle/>
        <a:p>
          <a:r>
            <a:rPr kumimoji="0" lang="en-US" altLang="en-US" sz="1500" b="1" i="0" u="none" strike="noStrike" cap="none" normalizeH="0" baseline="0" dirty="0">
              <a:ln/>
              <a:effectLst/>
              <a:latin typeface="Arial" panose="020B0604020202020204" pitchFamily="34" charset="0"/>
            </a:rPr>
            <a:t>Economic Growth</a:t>
          </a:r>
          <a:r>
            <a:rPr kumimoji="0" lang="en-US" altLang="en-US" sz="1500" b="0" i="0" u="none" strike="noStrike" cap="none" normalizeH="0" baseline="0" dirty="0">
              <a:ln/>
              <a:effectLst/>
              <a:latin typeface="Arial" panose="020B0604020202020204" pitchFamily="34" charset="0"/>
            </a:rPr>
            <a:t>: Creates jobs and stimulates local development through infrastructure investment. </a:t>
          </a:r>
        </a:p>
      </dgm:t>
    </dgm:pt>
    <dgm:pt modelId="{BBABD036-2DF0-4B03-BB9B-E7801D5D1646}" type="parTrans" cxnId="{68F0538E-150D-4A9B-ABE8-9528E248AEF8}">
      <dgm:prSet/>
      <dgm:spPr/>
      <dgm:t>
        <a:bodyPr/>
        <a:lstStyle/>
        <a:p>
          <a:endParaRPr lang="en-GB" sz="1400"/>
        </a:p>
      </dgm:t>
    </dgm:pt>
    <dgm:pt modelId="{960659B5-0F83-45FC-B006-F1318862C53D}" type="sibTrans" cxnId="{68F0538E-150D-4A9B-ABE8-9528E248AEF8}">
      <dgm:prSet/>
      <dgm:spPr/>
      <dgm:t>
        <a:bodyPr/>
        <a:lstStyle/>
        <a:p>
          <a:endParaRPr lang="en-GB" sz="1400"/>
        </a:p>
      </dgm:t>
    </dgm:pt>
    <dgm:pt modelId="{750F5CD9-8DAB-4CCA-BA2E-6D7D7AF19B71}" type="pres">
      <dgm:prSet presAssocID="{0E132724-B3CA-4BD3-BE80-D11EC12EE39A}" presName="Name0" presStyleCnt="0">
        <dgm:presLayoutVars>
          <dgm:chMax val="7"/>
          <dgm:chPref val="7"/>
          <dgm:dir/>
        </dgm:presLayoutVars>
      </dgm:prSet>
      <dgm:spPr/>
    </dgm:pt>
    <dgm:pt modelId="{03C12165-8B5C-4A2C-BDF4-81A87046CD3C}" type="pres">
      <dgm:prSet presAssocID="{0E132724-B3CA-4BD3-BE80-D11EC12EE39A}" presName="Name1" presStyleCnt="0"/>
      <dgm:spPr/>
    </dgm:pt>
    <dgm:pt modelId="{841F0B57-6AD0-48DC-B18F-42AC5D77C927}" type="pres">
      <dgm:prSet presAssocID="{0E132724-B3CA-4BD3-BE80-D11EC12EE39A}" presName="cycle" presStyleCnt="0"/>
      <dgm:spPr/>
    </dgm:pt>
    <dgm:pt modelId="{0647E37D-7E38-4BFB-8AB7-076F479F7F6A}" type="pres">
      <dgm:prSet presAssocID="{0E132724-B3CA-4BD3-BE80-D11EC12EE39A}" presName="srcNode" presStyleLbl="node1" presStyleIdx="0" presStyleCnt="5"/>
      <dgm:spPr/>
    </dgm:pt>
    <dgm:pt modelId="{C5D3A51B-BD24-4C98-80F8-E807F62F30E0}" type="pres">
      <dgm:prSet presAssocID="{0E132724-B3CA-4BD3-BE80-D11EC12EE39A}" presName="conn" presStyleLbl="parChTrans1D2" presStyleIdx="0" presStyleCnt="1"/>
      <dgm:spPr/>
    </dgm:pt>
    <dgm:pt modelId="{94E03163-F7C5-44C7-B040-8DF7022CC92D}" type="pres">
      <dgm:prSet presAssocID="{0E132724-B3CA-4BD3-BE80-D11EC12EE39A}" presName="extraNode" presStyleLbl="node1" presStyleIdx="0" presStyleCnt="5"/>
      <dgm:spPr/>
    </dgm:pt>
    <dgm:pt modelId="{D9FB1093-D460-4A8F-BD1A-48C1F68B5E75}" type="pres">
      <dgm:prSet presAssocID="{0E132724-B3CA-4BD3-BE80-D11EC12EE39A}" presName="dstNode" presStyleLbl="node1" presStyleIdx="0" presStyleCnt="5"/>
      <dgm:spPr/>
    </dgm:pt>
    <dgm:pt modelId="{CC08B2BE-7388-4EDE-8E0B-59074453302F}" type="pres">
      <dgm:prSet presAssocID="{4FB78EDE-35A6-409A-A3BA-4B8E47F62BFE}" presName="text_1" presStyleLbl="node1" presStyleIdx="0" presStyleCnt="5">
        <dgm:presLayoutVars>
          <dgm:bulletEnabled val="1"/>
        </dgm:presLayoutVars>
      </dgm:prSet>
      <dgm:spPr/>
    </dgm:pt>
    <dgm:pt modelId="{8E1B9424-A778-403C-A658-A7AFFD7CB28A}" type="pres">
      <dgm:prSet presAssocID="{4FB78EDE-35A6-409A-A3BA-4B8E47F62BFE}" presName="accent_1" presStyleCnt="0"/>
      <dgm:spPr/>
    </dgm:pt>
    <dgm:pt modelId="{B9EC72B2-8180-4413-86DD-5FEA4DBB1A47}" type="pres">
      <dgm:prSet presAssocID="{4FB78EDE-35A6-409A-A3BA-4B8E47F62BFE}" presName="accentRepeatNode" presStyleLbl="solidFgAcc1" presStyleIdx="0" presStyleCnt="5"/>
      <dgm:spPr>
        <a:solidFill>
          <a:srgbClr val="0094AA"/>
        </a:solidFill>
      </dgm:spPr>
    </dgm:pt>
    <dgm:pt modelId="{8D3E1658-CC6E-40DA-8018-5A0ACCE4F9B9}" type="pres">
      <dgm:prSet presAssocID="{AFAE1254-1D42-4976-AAFA-66AFC1DB6A60}" presName="text_2" presStyleLbl="node1" presStyleIdx="1" presStyleCnt="5">
        <dgm:presLayoutVars>
          <dgm:bulletEnabled val="1"/>
        </dgm:presLayoutVars>
      </dgm:prSet>
      <dgm:spPr/>
    </dgm:pt>
    <dgm:pt modelId="{0F78246F-C391-41AF-A19C-31040DB2FABA}" type="pres">
      <dgm:prSet presAssocID="{AFAE1254-1D42-4976-AAFA-66AFC1DB6A60}" presName="accent_2" presStyleCnt="0"/>
      <dgm:spPr/>
    </dgm:pt>
    <dgm:pt modelId="{48383BDE-3EB2-4D07-B888-0162ED2B0FC1}" type="pres">
      <dgm:prSet presAssocID="{AFAE1254-1D42-4976-AAFA-66AFC1DB6A60}" presName="accentRepeatNode" presStyleLbl="solidFgAcc1" presStyleIdx="1" presStyleCnt="5"/>
      <dgm:spPr>
        <a:solidFill>
          <a:srgbClr val="0094AA"/>
        </a:solidFill>
      </dgm:spPr>
    </dgm:pt>
    <dgm:pt modelId="{40E6DB6D-3856-4142-AA36-4593B4C3507B}" type="pres">
      <dgm:prSet presAssocID="{3D42644D-26A5-40E7-BF33-945164DA9CEE}" presName="text_3" presStyleLbl="node1" presStyleIdx="2" presStyleCnt="5">
        <dgm:presLayoutVars>
          <dgm:bulletEnabled val="1"/>
        </dgm:presLayoutVars>
      </dgm:prSet>
      <dgm:spPr/>
    </dgm:pt>
    <dgm:pt modelId="{C809B2B1-2C59-4E9E-9E19-5272E958E289}" type="pres">
      <dgm:prSet presAssocID="{3D42644D-26A5-40E7-BF33-945164DA9CEE}" presName="accent_3" presStyleCnt="0"/>
      <dgm:spPr/>
    </dgm:pt>
    <dgm:pt modelId="{2A99A3E2-C8A9-4676-BE5E-944A357877D4}" type="pres">
      <dgm:prSet presAssocID="{3D42644D-26A5-40E7-BF33-945164DA9CEE}" presName="accentRepeatNode" presStyleLbl="solidFgAcc1" presStyleIdx="2" presStyleCnt="5"/>
      <dgm:spPr>
        <a:solidFill>
          <a:srgbClr val="0094AA"/>
        </a:solidFill>
      </dgm:spPr>
    </dgm:pt>
    <dgm:pt modelId="{6899FF46-D050-445B-BFBF-5A28FD485871}" type="pres">
      <dgm:prSet presAssocID="{870FAC06-E303-47ED-BC9F-62DA376BA533}" presName="text_4" presStyleLbl="node1" presStyleIdx="3" presStyleCnt="5">
        <dgm:presLayoutVars>
          <dgm:bulletEnabled val="1"/>
        </dgm:presLayoutVars>
      </dgm:prSet>
      <dgm:spPr/>
    </dgm:pt>
    <dgm:pt modelId="{7594269C-C77A-4B5F-A227-1F27F7B8E5E7}" type="pres">
      <dgm:prSet presAssocID="{870FAC06-E303-47ED-BC9F-62DA376BA533}" presName="accent_4" presStyleCnt="0"/>
      <dgm:spPr/>
    </dgm:pt>
    <dgm:pt modelId="{D673684F-C2C8-4C92-9F39-37482EEB284F}" type="pres">
      <dgm:prSet presAssocID="{870FAC06-E303-47ED-BC9F-62DA376BA533}" presName="accentRepeatNode" presStyleLbl="solidFgAcc1" presStyleIdx="3" presStyleCnt="5"/>
      <dgm:spPr>
        <a:solidFill>
          <a:srgbClr val="0094AA"/>
        </a:solidFill>
      </dgm:spPr>
    </dgm:pt>
    <dgm:pt modelId="{F9E6D8BD-32D9-4336-A8E3-BB920FD887F7}" type="pres">
      <dgm:prSet presAssocID="{C0F10660-8610-4BB4-A556-C0F1368E5962}" presName="text_5" presStyleLbl="node1" presStyleIdx="4" presStyleCnt="5">
        <dgm:presLayoutVars>
          <dgm:bulletEnabled val="1"/>
        </dgm:presLayoutVars>
      </dgm:prSet>
      <dgm:spPr/>
    </dgm:pt>
    <dgm:pt modelId="{33AF8319-ACC7-4239-B084-1623B012E966}" type="pres">
      <dgm:prSet presAssocID="{C0F10660-8610-4BB4-A556-C0F1368E5962}" presName="accent_5" presStyleCnt="0"/>
      <dgm:spPr/>
    </dgm:pt>
    <dgm:pt modelId="{880FF0E8-9CC8-4499-BE60-659E5F380874}" type="pres">
      <dgm:prSet presAssocID="{C0F10660-8610-4BB4-A556-C0F1368E5962}" presName="accentRepeatNode" presStyleLbl="solidFgAcc1" presStyleIdx="4" presStyleCnt="5"/>
      <dgm:spPr>
        <a:solidFill>
          <a:srgbClr val="0094AA"/>
        </a:solidFill>
      </dgm:spPr>
    </dgm:pt>
  </dgm:ptLst>
  <dgm:cxnLst>
    <dgm:cxn modelId="{9AF71226-6D6A-466F-9B82-91BC83E703CF}" srcId="{0E132724-B3CA-4BD3-BE80-D11EC12EE39A}" destId="{4FB78EDE-35A6-409A-A3BA-4B8E47F62BFE}" srcOrd="0" destOrd="0" parTransId="{A3241258-A1B9-4143-87C2-B1C39122E343}" sibTransId="{B3D61DC1-664F-4093-BB66-2A20F503537A}"/>
    <dgm:cxn modelId="{B2FA5366-8111-4F4E-919E-5C6F7AF472E8}" type="presOf" srcId="{C0F10660-8610-4BB4-A556-C0F1368E5962}" destId="{F9E6D8BD-32D9-4336-A8E3-BB920FD887F7}" srcOrd="0" destOrd="0" presId="urn:microsoft.com/office/officeart/2008/layout/VerticalCurvedList"/>
    <dgm:cxn modelId="{FC63E14B-DF9F-4C21-ABD4-97E73E012F27}" type="presOf" srcId="{B3D61DC1-664F-4093-BB66-2A20F503537A}" destId="{C5D3A51B-BD24-4C98-80F8-E807F62F30E0}" srcOrd="0" destOrd="0" presId="urn:microsoft.com/office/officeart/2008/layout/VerticalCurvedList"/>
    <dgm:cxn modelId="{CF4BF558-1B40-40B3-837B-65202F9EA26C}" srcId="{0E132724-B3CA-4BD3-BE80-D11EC12EE39A}" destId="{870FAC06-E303-47ED-BC9F-62DA376BA533}" srcOrd="3" destOrd="0" parTransId="{211EBC9F-40F9-4F07-8861-E97374D2CF4D}" sibTransId="{362438A4-4C7E-4F25-98E4-BAC0BA92C34C}"/>
    <dgm:cxn modelId="{68F0538E-150D-4A9B-ABE8-9528E248AEF8}" srcId="{0E132724-B3CA-4BD3-BE80-D11EC12EE39A}" destId="{C0F10660-8610-4BB4-A556-C0F1368E5962}" srcOrd="4" destOrd="0" parTransId="{BBABD036-2DF0-4B03-BB9B-E7801D5D1646}" sibTransId="{960659B5-0F83-45FC-B006-F1318862C53D}"/>
    <dgm:cxn modelId="{99DB7193-C5D1-4F12-86A0-72232F9C9529}" type="presOf" srcId="{870FAC06-E303-47ED-BC9F-62DA376BA533}" destId="{6899FF46-D050-445B-BFBF-5A28FD485871}" srcOrd="0" destOrd="0" presId="urn:microsoft.com/office/officeart/2008/layout/VerticalCurvedList"/>
    <dgm:cxn modelId="{489440A5-01C7-4698-BB96-7D274337C783}" srcId="{0E132724-B3CA-4BD3-BE80-D11EC12EE39A}" destId="{3D42644D-26A5-40E7-BF33-945164DA9CEE}" srcOrd="2" destOrd="0" parTransId="{B7A61A64-1959-4208-BAD6-4573136B1092}" sibTransId="{3ABF2B6E-AE16-48AC-B24A-E5E1B2E8C94C}"/>
    <dgm:cxn modelId="{7A5AC1CA-322A-4F34-A1B3-7A37777B074D}" srcId="{0E132724-B3CA-4BD3-BE80-D11EC12EE39A}" destId="{AFAE1254-1D42-4976-AAFA-66AFC1DB6A60}" srcOrd="1" destOrd="0" parTransId="{1039E580-39D0-48E4-A617-A3998DFE1CFA}" sibTransId="{EA280616-BEC5-4BC0-BD85-5EC152BDE5C1}"/>
    <dgm:cxn modelId="{FE52A9E9-2024-4198-867C-9145BBD00749}" type="presOf" srcId="{0E132724-B3CA-4BD3-BE80-D11EC12EE39A}" destId="{750F5CD9-8DAB-4CCA-BA2E-6D7D7AF19B71}" srcOrd="0" destOrd="0" presId="urn:microsoft.com/office/officeart/2008/layout/VerticalCurvedList"/>
    <dgm:cxn modelId="{4F8F30ED-6D84-408B-B85D-633806493576}" type="presOf" srcId="{3D42644D-26A5-40E7-BF33-945164DA9CEE}" destId="{40E6DB6D-3856-4142-AA36-4593B4C3507B}" srcOrd="0" destOrd="0" presId="urn:microsoft.com/office/officeart/2008/layout/VerticalCurvedList"/>
    <dgm:cxn modelId="{D16A39F8-BD37-49BD-B7C6-98FB6E17AD7D}" type="presOf" srcId="{AFAE1254-1D42-4976-AAFA-66AFC1DB6A60}" destId="{8D3E1658-CC6E-40DA-8018-5A0ACCE4F9B9}" srcOrd="0" destOrd="0" presId="urn:microsoft.com/office/officeart/2008/layout/VerticalCurvedList"/>
    <dgm:cxn modelId="{102E8EFB-D9F7-4C36-8073-C4AB9271C3ED}" type="presOf" srcId="{4FB78EDE-35A6-409A-A3BA-4B8E47F62BFE}" destId="{CC08B2BE-7388-4EDE-8E0B-59074453302F}" srcOrd="0" destOrd="0" presId="urn:microsoft.com/office/officeart/2008/layout/VerticalCurvedList"/>
    <dgm:cxn modelId="{B2B09CF8-8CA3-42EA-89DD-5019EB433433}" type="presParOf" srcId="{750F5CD9-8DAB-4CCA-BA2E-6D7D7AF19B71}" destId="{03C12165-8B5C-4A2C-BDF4-81A87046CD3C}" srcOrd="0" destOrd="0" presId="urn:microsoft.com/office/officeart/2008/layout/VerticalCurvedList"/>
    <dgm:cxn modelId="{057967CD-6CB8-40FA-8867-A741C322206E}" type="presParOf" srcId="{03C12165-8B5C-4A2C-BDF4-81A87046CD3C}" destId="{841F0B57-6AD0-48DC-B18F-42AC5D77C927}" srcOrd="0" destOrd="0" presId="urn:microsoft.com/office/officeart/2008/layout/VerticalCurvedList"/>
    <dgm:cxn modelId="{F325771F-6500-44DE-B086-9B821FD2BBBF}" type="presParOf" srcId="{841F0B57-6AD0-48DC-B18F-42AC5D77C927}" destId="{0647E37D-7E38-4BFB-8AB7-076F479F7F6A}" srcOrd="0" destOrd="0" presId="urn:microsoft.com/office/officeart/2008/layout/VerticalCurvedList"/>
    <dgm:cxn modelId="{221C8113-7A92-447C-8D90-4A6A05BFBA96}" type="presParOf" srcId="{841F0B57-6AD0-48DC-B18F-42AC5D77C927}" destId="{C5D3A51B-BD24-4C98-80F8-E807F62F30E0}" srcOrd="1" destOrd="0" presId="urn:microsoft.com/office/officeart/2008/layout/VerticalCurvedList"/>
    <dgm:cxn modelId="{B562E06A-B8B0-4454-96A5-A02DA9C1CE23}" type="presParOf" srcId="{841F0B57-6AD0-48DC-B18F-42AC5D77C927}" destId="{94E03163-F7C5-44C7-B040-8DF7022CC92D}" srcOrd="2" destOrd="0" presId="urn:microsoft.com/office/officeart/2008/layout/VerticalCurvedList"/>
    <dgm:cxn modelId="{D1C95AED-3E0E-4032-AE4E-996CE67702A0}" type="presParOf" srcId="{841F0B57-6AD0-48DC-B18F-42AC5D77C927}" destId="{D9FB1093-D460-4A8F-BD1A-48C1F68B5E75}" srcOrd="3" destOrd="0" presId="urn:microsoft.com/office/officeart/2008/layout/VerticalCurvedList"/>
    <dgm:cxn modelId="{365F4DB4-D9EE-4DA6-A28C-3DD03BF6F60E}" type="presParOf" srcId="{03C12165-8B5C-4A2C-BDF4-81A87046CD3C}" destId="{CC08B2BE-7388-4EDE-8E0B-59074453302F}" srcOrd="1" destOrd="0" presId="urn:microsoft.com/office/officeart/2008/layout/VerticalCurvedList"/>
    <dgm:cxn modelId="{327E5C47-76FF-4816-8F42-421ECC561CC6}" type="presParOf" srcId="{03C12165-8B5C-4A2C-BDF4-81A87046CD3C}" destId="{8E1B9424-A778-403C-A658-A7AFFD7CB28A}" srcOrd="2" destOrd="0" presId="urn:microsoft.com/office/officeart/2008/layout/VerticalCurvedList"/>
    <dgm:cxn modelId="{47B7E3C1-BE46-4FD7-B62C-D02E89DB3C47}" type="presParOf" srcId="{8E1B9424-A778-403C-A658-A7AFFD7CB28A}" destId="{B9EC72B2-8180-4413-86DD-5FEA4DBB1A47}" srcOrd="0" destOrd="0" presId="urn:microsoft.com/office/officeart/2008/layout/VerticalCurvedList"/>
    <dgm:cxn modelId="{CB667150-FA06-4303-8B8D-5FA20E55B548}" type="presParOf" srcId="{03C12165-8B5C-4A2C-BDF4-81A87046CD3C}" destId="{8D3E1658-CC6E-40DA-8018-5A0ACCE4F9B9}" srcOrd="3" destOrd="0" presId="urn:microsoft.com/office/officeart/2008/layout/VerticalCurvedList"/>
    <dgm:cxn modelId="{6480B236-622F-4161-BE25-E81C0B2693C6}" type="presParOf" srcId="{03C12165-8B5C-4A2C-BDF4-81A87046CD3C}" destId="{0F78246F-C391-41AF-A19C-31040DB2FABA}" srcOrd="4" destOrd="0" presId="urn:microsoft.com/office/officeart/2008/layout/VerticalCurvedList"/>
    <dgm:cxn modelId="{2F785803-7F75-47EE-B4DE-FC6E149CE7D3}" type="presParOf" srcId="{0F78246F-C391-41AF-A19C-31040DB2FABA}" destId="{48383BDE-3EB2-4D07-B888-0162ED2B0FC1}" srcOrd="0" destOrd="0" presId="urn:microsoft.com/office/officeart/2008/layout/VerticalCurvedList"/>
    <dgm:cxn modelId="{8D4EA2FA-E955-4BD1-91CE-907C8099F423}" type="presParOf" srcId="{03C12165-8B5C-4A2C-BDF4-81A87046CD3C}" destId="{40E6DB6D-3856-4142-AA36-4593B4C3507B}" srcOrd="5" destOrd="0" presId="urn:microsoft.com/office/officeart/2008/layout/VerticalCurvedList"/>
    <dgm:cxn modelId="{756ECCFB-4B37-40E9-818F-A2D51953B5D6}" type="presParOf" srcId="{03C12165-8B5C-4A2C-BDF4-81A87046CD3C}" destId="{C809B2B1-2C59-4E9E-9E19-5272E958E289}" srcOrd="6" destOrd="0" presId="urn:microsoft.com/office/officeart/2008/layout/VerticalCurvedList"/>
    <dgm:cxn modelId="{98F08AF3-62C6-4612-B494-90824728B123}" type="presParOf" srcId="{C809B2B1-2C59-4E9E-9E19-5272E958E289}" destId="{2A99A3E2-C8A9-4676-BE5E-944A357877D4}" srcOrd="0" destOrd="0" presId="urn:microsoft.com/office/officeart/2008/layout/VerticalCurvedList"/>
    <dgm:cxn modelId="{9C6630DE-3811-4268-94F7-1C599099585F}" type="presParOf" srcId="{03C12165-8B5C-4A2C-BDF4-81A87046CD3C}" destId="{6899FF46-D050-445B-BFBF-5A28FD485871}" srcOrd="7" destOrd="0" presId="urn:microsoft.com/office/officeart/2008/layout/VerticalCurvedList"/>
    <dgm:cxn modelId="{738F145E-CA26-446A-8A3D-4C7334F28713}" type="presParOf" srcId="{03C12165-8B5C-4A2C-BDF4-81A87046CD3C}" destId="{7594269C-C77A-4B5F-A227-1F27F7B8E5E7}" srcOrd="8" destOrd="0" presId="urn:microsoft.com/office/officeart/2008/layout/VerticalCurvedList"/>
    <dgm:cxn modelId="{168AE8D4-E9A5-441C-801F-904C16DCEE69}" type="presParOf" srcId="{7594269C-C77A-4B5F-A227-1F27F7B8E5E7}" destId="{D673684F-C2C8-4C92-9F39-37482EEB284F}" srcOrd="0" destOrd="0" presId="urn:microsoft.com/office/officeart/2008/layout/VerticalCurvedList"/>
    <dgm:cxn modelId="{66C10078-8E55-4121-8E28-EFC6D0C59ECA}" type="presParOf" srcId="{03C12165-8B5C-4A2C-BDF4-81A87046CD3C}" destId="{F9E6D8BD-32D9-4336-A8E3-BB920FD887F7}" srcOrd="9" destOrd="0" presId="urn:microsoft.com/office/officeart/2008/layout/VerticalCurvedList"/>
    <dgm:cxn modelId="{6D4944B6-8580-4BE2-8C47-2E66E4E1872B}" type="presParOf" srcId="{03C12165-8B5C-4A2C-BDF4-81A87046CD3C}" destId="{33AF8319-ACC7-4239-B084-1623B012E966}" srcOrd="10" destOrd="0" presId="urn:microsoft.com/office/officeart/2008/layout/VerticalCurvedList"/>
    <dgm:cxn modelId="{7156DA3C-44A7-477F-9745-0EEB6EF30C1C}" type="presParOf" srcId="{33AF8319-ACC7-4239-B084-1623B012E966}" destId="{880FF0E8-9CC8-4499-BE60-659E5F3808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3C395E-45A0-474B-B670-2112F19EAB8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4A4A4-135B-4BD8-93FD-4A429F8DBD97}" type="pres">
      <dgm:prSet presAssocID="{253C395E-45A0-474B-B670-2112F19EAB87}" presName="Name0" presStyleCnt="0">
        <dgm:presLayoutVars>
          <dgm:dir/>
          <dgm:resizeHandles/>
        </dgm:presLayoutVars>
      </dgm:prSet>
      <dgm:spPr/>
    </dgm:pt>
  </dgm:ptLst>
  <dgm:cxnLst>
    <dgm:cxn modelId="{EA7A412E-8400-4EB1-B5AB-23877E47DB6E}" type="presOf" srcId="{253C395E-45A0-474B-B670-2112F19EAB87}" destId="{DA34A4A4-135B-4BD8-93FD-4A429F8DBD97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3C395E-45A0-474B-B670-2112F19EAB8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4A4A4-135B-4BD8-93FD-4A429F8DBD97}" type="pres">
      <dgm:prSet presAssocID="{253C395E-45A0-474B-B670-2112F19EAB87}" presName="Name0" presStyleCnt="0">
        <dgm:presLayoutVars>
          <dgm:dir/>
          <dgm:resizeHandles/>
        </dgm:presLayoutVars>
      </dgm:prSet>
      <dgm:spPr/>
    </dgm:pt>
  </dgm:ptLst>
  <dgm:cxnLst>
    <dgm:cxn modelId="{EA7A412E-8400-4EB1-B5AB-23877E47DB6E}" type="presOf" srcId="{253C395E-45A0-474B-B670-2112F19EAB87}" destId="{DA34A4A4-135B-4BD8-93FD-4A429F8DBD97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D8DD65-5877-4AEA-AD73-3F9CE0D12E59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5F6773-BB5B-46E2-96E3-C1B3508FF7A7}">
      <dgm:prSet phldrT="[Text]" phldr="0" custT="1"/>
      <dgm:spPr/>
      <dgm:t>
        <a:bodyPr/>
        <a:lstStyle/>
        <a:p>
          <a:r>
            <a:rPr lang="en-GB" sz="1600" dirty="0">
              <a:solidFill>
                <a:schemeClr val="bg1"/>
              </a:solidFill>
            </a:rPr>
            <a:t>Public sector led</a:t>
          </a:r>
        </a:p>
      </dgm:t>
    </dgm:pt>
    <dgm:pt modelId="{07AE46D0-4377-493C-A257-43F88DC18F12}" type="parTrans" cxnId="{8047A543-7E82-475C-BDF1-901F509EF8ED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C53E918F-FE80-496E-ABD3-7322A81864E0}" type="sibTrans" cxnId="{8047A543-7E82-475C-BDF1-901F509EF8ED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65C4E05B-D4C2-4D9C-AFA3-B047D6F75B54}">
      <dgm:prSet phldrT="[Text]" phldr="0" custT="1"/>
      <dgm:spPr/>
      <dgm:t>
        <a:bodyPr/>
        <a:lstStyle/>
        <a:p>
          <a:r>
            <a:rPr lang="en-GB" sz="1600" dirty="0">
              <a:solidFill>
                <a:schemeClr val="bg1"/>
              </a:solidFill>
            </a:rPr>
            <a:t>Concession</a:t>
          </a:r>
        </a:p>
      </dgm:t>
    </dgm:pt>
    <dgm:pt modelId="{C7F902C5-1F35-49F3-AF64-9E0EB3F8CFF3}" type="parTrans" cxnId="{8625D949-D9EB-4AA3-AC80-0E6F7E65F968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DA39C939-AC0A-4454-8466-F396CDBD3E0B}" type="sibTrans" cxnId="{8625D949-D9EB-4AA3-AC80-0E6F7E65F968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CB19479E-0CFF-4282-A3CB-F266ECAC6050}">
      <dgm:prSet phldrT="[Text]" phldr="0" custT="1"/>
      <dgm:spPr/>
      <dgm:t>
        <a:bodyPr/>
        <a:lstStyle/>
        <a:p>
          <a:r>
            <a:rPr lang="en-GB" sz="1600" dirty="0">
              <a:solidFill>
                <a:schemeClr val="bg1"/>
              </a:solidFill>
            </a:rPr>
            <a:t>Joint Venture between local authority and private sector</a:t>
          </a:r>
        </a:p>
      </dgm:t>
    </dgm:pt>
    <dgm:pt modelId="{B019EED9-E04C-4BD2-B45D-61C011A676FA}" type="parTrans" cxnId="{28696EB9-C9F3-46EB-9871-5DA55B3A28F5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7C6D0919-47B7-49CB-8F75-A2BBF02F5209}" type="sibTrans" cxnId="{28696EB9-C9F3-46EB-9871-5DA55B3A28F5}">
      <dgm:prSet/>
      <dgm:spPr/>
      <dgm:t>
        <a:bodyPr/>
        <a:lstStyle/>
        <a:p>
          <a:endParaRPr lang="en-GB" sz="1600">
            <a:solidFill>
              <a:schemeClr val="bg1"/>
            </a:solidFill>
          </a:endParaRPr>
        </a:p>
      </dgm:t>
    </dgm:pt>
    <dgm:pt modelId="{E519E691-E842-4296-B471-33151A38FD79}" type="pres">
      <dgm:prSet presAssocID="{6AD8DD65-5877-4AEA-AD73-3F9CE0D12E59}" presName="Name0" presStyleCnt="0">
        <dgm:presLayoutVars>
          <dgm:chMax val="7"/>
          <dgm:dir/>
          <dgm:resizeHandles val="exact"/>
        </dgm:presLayoutVars>
      </dgm:prSet>
      <dgm:spPr/>
    </dgm:pt>
    <dgm:pt modelId="{8AC87481-3325-4299-8E31-24C99BC11D48}" type="pres">
      <dgm:prSet presAssocID="{6AD8DD65-5877-4AEA-AD73-3F9CE0D12E59}" presName="ellipse1" presStyleLbl="vennNode1" presStyleIdx="0" presStyleCnt="3">
        <dgm:presLayoutVars>
          <dgm:bulletEnabled val="1"/>
        </dgm:presLayoutVars>
      </dgm:prSet>
      <dgm:spPr/>
    </dgm:pt>
    <dgm:pt modelId="{6C36CC53-D0B2-4A1A-9272-D6A0214A2C39}" type="pres">
      <dgm:prSet presAssocID="{6AD8DD65-5877-4AEA-AD73-3F9CE0D12E59}" presName="ellipse2" presStyleLbl="vennNode1" presStyleIdx="1" presStyleCnt="3">
        <dgm:presLayoutVars>
          <dgm:bulletEnabled val="1"/>
        </dgm:presLayoutVars>
      </dgm:prSet>
      <dgm:spPr/>
    </dgm:pt>
    <dgm:pt modelId="{3FA6350E-BA78-4636-AE28-ED4322C807BE}" type="pres">
      <dgm:prSet presAssocID="{6AD8DD65-5877-4AEA-AD73-3F9CE0D12E59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54F36203-09DF-4B12-851C-3425F2CE9F42}" type="presOf" srcId="{8E5F6773-BB5B-46E2-96E3-C1B3508FF7A7}" destId="{8AC87481-3325-4299-8E31-24C99BC11D48}" srcOrd="0" destOrd="0" presId="urn:microsoft.com/office/officeart/2005/8/layout/rings+Icon"/>
    <dgm:cxn modelId="{EA8A0505-B6A2-4084-A6C3-5CA2980C2201}" type="presOf" srcId="{CB19479E-0CFF-4282-A3CB-F266ECAC6050}" destId="{3FA6350E-BA78-4636-AE28-ED4322C807BE}" srcOrd="0" destOrd="0" presId="urn:microsoft.com/office/officeart/2005/8/layout/rings+Icon"/>
    <dgm:cxn modelId="{8047A543-7E82-475C-BDF1-901F509EF8ED}" srcId="{6AD8DD65-5877-4AEA-AD73-3F9CE0D12E59}" destId="{8E5F6773-BB5B-46E2-96E3-C1B3508FF7A7}" srcOrd="0" destOrd="0" parTransId="{07AE46D0-4377-493C-A257-43F88DC18F12}" sibTransId="{C53E918F-FE80-496E-ABD3-7322A81864E0}"/>
    <dgm:cxn modelId="{8625D949-D9EB-4AA3-AC80-0E6F7E65F968}" srcId="{6AD8DD65-5877-4AEA-AD73-3F9CE0D12E59}" destId="{65C4E05B-D4C2-4D9C-AFA3-B047D6F75B54}" srcOrd="1" destOrd="0" parTransId="{C7F902C5-1F35-49F3-AF64-9E0EB3F8CFF3}" sibTransId="{DA39C939-AC0A-4454-8466-F396CDBD3E0B}"/>
    <dgm:cxn modelId="{28696EB9-C9F3-46EB-9871-5DA55B3A28F5}" srcId="{6AD8DD65-5877-4AEA-AD73-3F9CE0D12E59}" destId="{CB19479E-0CFF-4282-A3CB-F266ECAC6050}" srcOrd="2" destOrd="0" parTransId="{B019EED9-E04C-4BD2-B45D-61C011A676FA}" sibTransId="{7C6D0919-47B7-49CB-8F75-A2BBF02F5209}"/>
    <dgm:cxn modelId="{2D2C1CBA-D497-4DF0-B7AC-EC0A73200FE8}" type="presOf" srcId="{6AD8DD65-5877-4AEA-AD73-3F9CE0D12E59}" destId="{E519E691-E842-4296-B471-33151A38FD79}" srcOrd="0" destOrd="0" presId="urn:microsoft.com/office/officeart/2005/8/layout/rings+Icon"/>
    <dgm:cxn modelId="{2698BED8-612E-40D0-B03A-238893D318CA}" type="presOf" srcId="{65C4E05B-D4C2-4D9C-AFA3-B047D6F75B54}" destId="{6C36CC53-D0B2-4A1A-9272-D6A0214A2C39}" srcOrd="0" destOrd="0" presId="urn:microsoft.com/office/officeart/2005/8/layout/rings+Icon"/>
    <dgm:cxn modelId="{67BC0FBC-05C4-4317-AEA5-2DAFE4114B60}" type="presParOf" srcId="{E519E691-E842-4296-B471-33151A38FD79}" destId="{8AC87481-3325-4299-8E31-24C99BC11D48}" srcOrd="0" destOrd="0" presId="urn:microsoft.com/office/officeart/2005/8/layout/rings+Icon"/>
    <dgm:cxn modelId="{626902B6-DA07-494A-BE33-3B2914B61C6F}" type="presParOf" srcId="{E519E691-E842-4296-B471-33151A38FD79}" destId="{6C36CC53-D0B2-4A1A-9272-D6A0214A2C39}" srcOrd="1" destOrd="0" presId="urn:microsoft.com/office/officeart/2005/8/layout/rings+Icon"/>
    <dgm:cxn modelId="{7F00F721-70C8-44F8-918E-BB6282966E43}" type="presParOf" srcId="{E519E691-E842-4296-B471-33151A38FD79}" destId="{3FA6350E-BA78-4636-AE28-ED4322C807B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3C395E-45A0-474B-B670-2112F19EAB8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4A4A4-135B-4BD8-93FD-4A429F8DBD97}" type="pres">
      <dgm:prSet presAssocID="{253C395E-45A0-474B-B670-2112F19EAB87}" presName="Name0" presStyleCnt="0">
        <dgm:presLayoutVars>
          <dgm:dir/>
          <dgm:resizeHandles/>
        </dgm:presLayoutVars>
      </dgm:prSet>
      <dgm:spPr/>
    </dgm:pt>
  </dgm:ptLst>
  <dgm:cxnLst>
    <dgm:cxn modelId="{EA7A412E-8400-4EB1-B5AB-23877E47DB6E}" type="presOf" srcId="{253C395E-45A0-474B-B670-2112F19EAB87}" destId="{DA34A4A4-135B-4BD8-93FD-4A429F8DBD97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D8DD65-5877-4AEA-AD73-3F9CE0D12E59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19E691-E842-4296-B471-33151A38FD79}" type="pres">
      <dgm:prSet presAssocID="{6AD8DD65-5877-4AEA-AD73-3F9CE0D12E59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2D2C1CBA-D497-4DF0-B7AC-EC0A73200FE8}" type="presOf" srcId="{6AD8DD65-5877-4AEA-AD73-3F9CE0D12E59}" destId="{E519E691-E842-4296-B471-33151A38FD79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4B67B-101E-44B5-B877-DCED53CAB7E7}">
      <dsp:nvSpPr>
        <dsp:cNvPr id="0" name=""/>
        <dsp:cNvSpPr/>
      </dsp:nvSpPr>
      <dsp:spPr>
        <a:xfrm>
          <a:off x="3197" y="12930"/>
          <a:ext cx="3117603" cy="1247041"/>
        </a:xfrm>
        <a:prstGeom prst="rect">
          <a:avLst/>
        </a:prstGeom>
        <a:solidFill>
          <a:srgbClr val="0094AA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Environmental Benefits</a:t>
          </a:r>
        </a:p>
      </dsp:txBody>
      <dsp:txXfrm>
        <a:off x="3197" y="12930"/>
        <a:ext cx="3117603" cy="1247041"/>
      </dsp:txXfrm>
    </dsp:sp>
    <dsp:sp modelId="{BF155176-5A97-4E89-91B8-A97AE2521B73}">
      <dsp:nvSpPr>
        <dsp:cNvPr id="0" name=""/>
        <dsp:cNvSpPr/>
      </dsp:nvSpPr>
      <dsp:spPr>
        <a:xfrm>
          <a:off x="0" y="1200057"/>
          <a:ext cx="3117603" cy="2611502"/>
        </a:xfrm>
        <a:prstGeom prst="rect">
          <a:avLst/>
        </a:prstGeom>
        <a:solidFill>
          <a:schemeClr val="accent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Reduction in carbon emissions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Reduced air pollution</a:t>
          </a:r>
        </a:p>
      </dsp:txBody>
      <dsp:txXfrm>
        <a:off x="0" y="1200057"/>
        <a:ext cx="3117603" cy="2611502"/>
      </dsp:txXfrm>
    </dsp:sp>
    <dsp:sp modelId="{7A8EE962-0821-43BA-B620-0616DA64604C}">
      <dsp:nvSpPr>
        <dsp:cNvPr id="0" name=""/>
        <dsp:cNvSpPr/>
      </dsp:nvSpPr>
      <dsp:spPr>
        <a:xfrm>
          <a:off x="3557266" y="28965"/>
          <a:ext cx="3117603" cy="1247041"/>
        </a:xfrm>
        <a:prstGeom prst="rect">
          <a:avLst/>
        </a:prstGeom>
        <a:solidFill>
          <a:srgbClr val="0094AA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Economic Benefits</a:t>
          </a:r>
        </a:p>
      </dsp:txBody>
      <dsp:txXfrm>
        <a:off x="3557266" y="28965"/>
        <a:ext cx="3117603" cy="1247041"/>
      </dsp:txXfrm>
    </dsp:sp>
    <dsp:sp modelId="{3A89AFB1-DADB-4C6F-B773-9C6EABEF311F}">
      <dsp:nvSpPr>
        <dsp:cNvPr id="0" name=""/>
        <dsp:cNvSpPr/>
      </dsp:nvSpPr>
      <dsp:spPr>
        <a:xfrm>
          <a:off x="3557266" y="1276007"/>
          <a:ext cx="3117603" cy="2547360"/>
        </a:xfrm>
        <a:prstGeom prst="rect">
          <a:avLst/>
        </a:prstGeom>
        <a:solidFill>
          <a:schemeClr val="accent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Job creation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Reduced heating costs for consumers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Long-term energy savings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Energy price stability </a:t>
          </a:r>
        </a:p>
      </dsp:txBody>
      <dsp:txXfrm>
        <a:off x="3557266" y="1276007"/>
        <a:ext cx="3117603" cy="2547360"/>
      </dsp:txXfrm>
    </dsp:sp>
    <dsp:sp modelId="{24485CF4-28DE-4193-AAB4-844034AF2E82}">
      <dsp:nvSpPr>
        <dsp:cNvPr id="0" name=""/>
        <dsp:cNvSpPr/>
      </dsp:nvSpPr>
      <dsp:spPr>
        <a:xfrm>
          <a:off x="7111334" y="28965"/>
          <a:ext cx="3117603" cy="1247041"/>
        </a:xfrm>
        <a:prstGeom prst="rect">
          <a:avLst/>
        </a:prstGeom>
        <a:solidFill>
          <a:srgbClr val="0094AA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Social Benefits</a:t>
          </a:r>
        </a:p>
      </dsp:txBody>
      <dsp:txXfrm>
        <a:off x="7111334" y="28965"/>
        <a:ext cx="3117603" cy="1247041"/>
      </dsp:txXfrm>
    </dsp:sp>
    <dsp:sp modelId="{60FFE0D2-3ACB-4232-A3D2-A2F00DA8E343}">
      <dsp:nvSpPr>
        <dsp:cNvPr id="0" name=""/>
        <dsp:cNvSpPr/>
      </dsp:nvSpPr>
      <dsp:spPr>
        <a:xfrm>
          <a:off x="7111334" y="1276007"/>
          <a:ext cx="3117603" cy="2547360"/>
        </a:xfrm>
        <a:prstGeom prst="rect">
          <a:avLst/>
        </a:prstGeom>
        <a:solidFill>
          <a:schemeClr val="accent1"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Energy equity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Improved public health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chemeClr val="bg1"/>
              </a:solidFill>
            </a:rPr>
            <a:t>Enhanced community resilience </a:t>
          </a:r>
        </a:p>
      </dsp:txBody>
      <dsp:txXfrm>
        <a:off x="7111334" y="1276007"/>
        <a:ext cx="3117603" cy="2547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3A51B-BD24-4C98-80F8-E807F62F30E0}">
      <dsp:nvSpPr>
        <dsp:cNvPr id="0" name=""/>
        <dsp:cNvSpPr/>
      </dsp:nvSpPr>
      <dsp:spPr>
        <a:xfrm>
          <a:off x="-4737637" y="-726193"/>
          <a:ext cx="5643048" cy="5643048"/>
        </a:xfrm>
        <a:prstGeom prst="blockArc">
          <a:avLst>
            <a:gd name="adj1" fmla="val 18900000"/>
            <a:gd name="adj2" fmla="val 2700000"/>
            <a:gd name="adj3" fmla="val 38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8B2BE-7388-4EDE-8E0B-59074453302F}">
      <dsp:nvSpPr>
        <dsp:cNvPr id="0" name=""/>
        <dsp:cNvSpPr/>
      </dsp:nvSpPr>
      <dsp:spPr>
        <a:xfrm>
          <a:off x="396242" y="261832"/>
          <a:ext cx="9873836" cy="524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592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altLang="en-US" sz="1500" b="1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Carbon Reduction</a:t>
          </a:r>
          <a:r>
            <a:rPr kumimoji="0" lang="en-US" altLang="en-US" sz="15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: Supports Scotland and THC’s Net Zero target by 2045 through sustainable heating. </a:t>
          </a:r>
          <a:endParaRPr lang="en-GB" sz="1500" kern="1200" dirty="0"/>
        </a:p>
      </dsp:txBody>
      <dsp:txXfrm>
        <a:off x="396242" y="261832"/>
        <a:ext cx="9873836" cy="524000"/>
      </dsp:txXfrm>
    </dsp:sp>
    <dsp:sp modelId="{B9EC72B2-8180-4413-86DD-5FEA4DBB1A47}">
      <dsp:nvSpPr>
        <dsp:cNvPr id="0" name=""/>
        <dsp:cNvSpPr/>
      </dsp:nvSpPr>
      <dsp:spPr>
        <a:xfrm>
          <a:off x="68742" y="196332"/>
          <a:ext cx="655000" cy="655000"/>
        </a:xfrm>
        <a:prstGeom prst="ellipse">
          <a:avLst/>
        </a:prstGeom>
        <a:solidFill>
          <a:srgbClr val="0094A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E1658-CC6E-40DA-8018-5A0ACCE4F9B9}">
      <dsp:nvSpPr>
        <dsp:cNvPr id="0" name=""/>
        <dsp:cNvSpPr/>
      </dsp:nvSpPr>
      <dsp:spPr>
        <a:xfrm>
          <a:off x="771725" y="1047581"/>
          <a:ext cx="9498353" cy="524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592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500" b="1" i="0" u="none" strike="noStrike" kern="1200" cap="none" normalizeH="0" baseline="0">
              <a:ln/>
              <a:effectLst/>
              <a:latin typeface="Arial" panose="020B0604020202020204" pitchFamily="34" charset="0"/>
            </a:rPr>
            <a:t>Energy Efficiency</a:t>
          </a:r>
          <a:r>
            <a:rPr kumimoji="0" lang="en-US" altLang="en-US" sz="1500" b="0" i="0" u="none" strike="noStrike" kern="1200" cap="none" normalizeH="0" baseline="0">
              <a:ln/>
              <a:effectLst/>
              <a:latin typeface="Arial" panose="020B0604020202020204" pitchFamily="34" charset="0"/>
            </a:rPr>
            <a:t>: Provides reliable, efficient heat to lower energy consumption. </a:t>
          </a:r>
          <a:endParaRPr kumimoji="0" lang="en-US" altLang="en-US" sz="1500" b="0" i="0" u="none" strike="noStrike" kern="1200" cap="none" normalizeH="0" baseline="0" dirty="0">
            <a:ln/>
            <a:effectLst/>
            <a:latin typeface="Arial" panose="020B0604020202020204" pitchFamily="34" charset="0"/>
          </a:endParaRPr>
        </a:p>
      </dsp:txBody>
      <dsp:txXfrm>
        <a:off x="771725" y="1047581"/>
        <a:ext cx="9498353" cy="524000"/>
      </dsp:txXfrm>
    </dsp:sp>
    <dsp:sp modelId="{48383BDE-3EB2-4D07-B888-0162ED2B0FC1}">
      <dsp:nvSpPr>
        <dsp:cNvPr id="0" name=""/>
        <dsp:cNvSpPr/>
      </dsp:nvSpPr>
      <dsp:spPr>
        <a:xfrm>
          <a:off x="444225" y="982081"/>
          <a:ext cx="655000" cy="655000"/>
        </a:xfrm>
        <a:prstGeom prst="ellipse">
          <a:avLst/>
        </a:prstGeom>
        <a:solidFill>
          <a:srgbClr val="0094A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6DB6D-3856-4142-AA36-4593B4C3507B}">
      <dsp:nvSpPr>
        <dsp:cNvPr id="0" name=""/>
        <dsp:cNvSpPr/>
      </dsp:nvSpPr>
      <dsp:spPr>
        <a:xfrm>
          <a:off x="886968" y="1833330"/>
          <a:ext cx="9383110" cy="524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592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500" b="1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Local Energy Security</a:t>
          </a:r>
          <a:r>
            <a:rPr kumimoji="0" lang="en-US" altLang="en-US" sz="15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: Reduces reliance on fossil fuels by using renewable and local sources. </a:t>
          </a:r>
        </a:p>
      </dsp:txBody>
      <dsp:txXfrm>
        <a:off x="886968" y="1833330"/>
        <a:ext cx="9383110" cy="524000"/>
      </dsp:txXfrm>
    </dsp:sp>
    <dsp:sp modelId="{2A99A3E2-C8A9-4676-BE5E-944A357877D4}">
      <dsp:nvSpPr>
        <dsp:cNvPr id="0" name=""/>
        <dsp:cNvSpPr/>
      </dsp:nvSpPr>
      <dsp:spPr>
        <a:xfrm>
          <a:off x="559468" y="1767830"/>
          <a:ext cx="655000" cy="655000"/>
        </a:xfrm>
        <a:prstGeom prst="ellipse">
          <a:avLst/>
        </a:prstGeom>
        <a:solidFill>
          <a:srgbClr val="0094A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9FF46-D050-445B-BFBF-5A28FD485871}">
      <dsp:nvSpPr>
        <dsp:cNvPr id="0" name=""/>
        <dsp:cNvSpPr/>
      </dsp:nvSpPr>
      <dsp:spPr>
        <a:xfrm>
          <a:off x="771725" y="2619079"/>
          <a:ext cx="9498353" cy="524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592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500" b="1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Lower Consumer Costs</a:t>
          </a:r>
          <a:r>
            <a:rPr kumimoji="0" lang="en-US" altLang="en-US" sz="15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: Delivers affordable heating via economies of scale. </a:t>
          </a:r>
        </a:p>
      </dsp:txBody>
      <dsp:txXfrm>
        <a:off x="771725" y="2619079"/>
        <a:ext cx="9498353" cy="524000"/>
      </dsp:txXfrm>
    </dsp:sp>
    <dsp:sp modelId="{D673684F-C2C8-4C92-9F39-37482EEB284F}">
      <dsp:nvSpPr>
        <dsp:cNvPr id="0" name=""/>
        <dsp:cNvSpPr/>
      </dsp:nvSpPr>
      <dsp:spPr>
        <a:xfrm>
          <a:off x="444225" y="2553579"/>
          <a:ext cx="655000" cy="655000"/>
        </a:xfrm>
        <a:prstGeom prst="ellipse">
          <a:avLst/>
        </a:prstGeom>
        <a:solidFill>
          <a:srgbClr val="0094A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6D8BD-32D9-4336-A8E3-BB920FD887F7}">
      <dsp:nvSpPr>
        <dsp:cNvPr id="0" name=""/>
        <dsp:cNvSpPr/>
      </dsp:nvSpPr>
      <dsp:spPr>
        <a:xfrm>
          <a:off x="396242" y="3404828"/>
          <a:ext cx="9873836" cy="524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592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500" b="1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Economic Growth</a:t>
          </a:r>
          <a:r>
            <a:rPr kumimoji="0" lang="en-US" altLang="en-US" sz="1500" b="0" i="0" u="none" strike="noStrike" kern="1200" cap="none" normalizeH="0" baseline="0" dirty="0">
              <a:ln/>
              <a:effectLst/>
              <a:latin typeface="Arial" panose="020B0604020202020204" pitchFamily="34" charset="0"/>
            </a:rPr>
            <a:t>: Creates jobs and stimulates local development through infrastructure investment. </a:t>
          </a:r>
        </a:p>
      </dsp:txBody>
      <dsp:txXfrm>
        <a:off x="396242" y="3404828"/>
        <a:ext cx="9873836" cy="524000"/>
      </dsp:txXfrm>
    </dsp:sp>
    <dsp:sp modelId="{880FF0E8-9CC8-4499-BE60-659E5F380874}">
      <dsp:nvSpPr>
        <dsp:cNvPr id="0" name=""/>
        <dsp:cNvSpPr/>
      </dsp:nvSpPr>
      <dsp:spPr>
        <a:xfrm>
          <a:off x="68742" y="3339328"/>
          <a:ext cx="655000" cy="655000"/>
        </a:xfrm>
        <a:prstGeom prst="ellipse">
          <a:avLst/>
        </a:prstGeom>
        <a:solidFill>
          <a:srgbClr val="0094AA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87481-3325-4299-8E31-24C99BC11D48}">
      <dsp:nvSpPr>
        <dsp:cNvPr id="0" name=""/>
        <dsp:cNvSpPr/>
      </dsp:nvSpPr>
      <dsp:spPr>
        <a:xfrm>
          <a:off x="0" y="524360"/>
          <a:ext cx="1578692" cy="15786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</a:rPr>
            <a:t>Public sector led</a:t>
          </a:r>
        </a:p>
      </dsp:txBody>
      <dsp:txXfrm>
        <a:off x="231194" y="755551"/>
        <a:ext cx="1116304" cy="1116288"/>
      </dsp:txXfrm>
    </dsp:sp>
    <dsp:sp modelId="{6C36CC53-D0B2-4A1A-9272-D6A0214A2C39}">
      <dsp:nvSpPr>
        <dsp:cNvPr id="0" name=""/>
        <dsp:cNvSpPr/>
      </dsp:nvSpPr>
      <dsp:spPr>
        <a:xfrm>
          <a:off x="812567" y="1577246"/>
          <a:ext cx="1578692" cy="15786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</a:rPr>
            <a:t>Concession</a:t>
          </a:r>
        </a:p>
      </dsp:txBody>
      <dsp:txXfrm>
        <a:off x="1043761" y="1808437"/>
        <a:ext cx="1116304" cy="1116288"/>
      </dsp:txXfrm>
    </dsp:sp>
    <dsp:sp modelId="{3FA6350E-BA78-4636-AE28-ED4322C807BE}">
      <dsp:nvSpPr>
        <dsp:cNvPr id="0" name=""/>
        <dsp:cNvSpPr/>
      </dsp:nvSpPr>
      <dsp:spPr>
        <a:xfrm>
          <a:off x="1624173" y="524360"/>
          <a:ext cx="1578692" cy="15786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</a:rPr>
            <a:t>Joint Venture between local authority and private sector</a:t>
          </a:r>
        </a:p>
      </dsp:txBody>
      <dsp:txXfrm>
        <a:off x="1855367" y="755551"/>
        <a:ext cx="1116304" cy="11162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B4722-169B-452F-9A3F-4330724635E3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577CC-DA65-4E95-93D6-7CD3BB5A83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3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A492F-A940-46CA-470D-E009393FA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4C057-0389-5735-FD28-5A2724884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970D8-006F-F68B-461E-CDD2DD23A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8059B-A6F0-5D1D-80A0-11AB60FE7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76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07408-0F57-99FC-3508-844BAF060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FBBBC-8397-0B3E-51CB-E668C2914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3AAAD-0722-117E-C653-8E4157170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41AAF-60E5-3BC7-8BA6-A33A245CA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71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F3C05-9DA2-1B68-580E-836C7E75C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36B-79E3-33E8-6688-CA16F851F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FAB7B-6211-91BC-EC1E-080851AE3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DB5A3-3C5F-6507-A405-63BB6BACF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542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E077-4CF2-F075-6A0A-D1093CBD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94C87-2598-89CD-849A-F8C8A824B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EF784-9DAB-D3C5-CE65-F863AA3CF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EAFBB-9F5B-8D78-DB21-E98C37098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64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EECC-6820-BDC0-7D38-783D0BA0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B60C3-245D-97B1-4822-D9FEED811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23024-743F-D288-09D1-610D03BFC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20404-FCA8-E531-E2E5-D5EF1759E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83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7AE1C-1FB3-0329-4A13-319FBB7CE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75381C-7AA0-B4BD-A863-55607D581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7D360-BDA8-E4AE-5DBE-0DCD0C256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DF712-98F3-FE3D-CB3A-A0A1D4A5F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489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4645-7828-4A56-58ED-3D0209AC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A5702-9475-B5E9-A403-BEFFE6FF5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6F51A-E212-2E7B-F84D-E0EA5B18C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CF296-DAA8-7C46-723C-5A713DEC2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189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9BDF-90BE-2F3F-51F7-D96AC79A7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F9BECD-8D28-4C08-15FF-82EC74EDD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A5449-0728-F186-1230-6CDDB5C8C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CFF04-BB76-6709-13DC-9B0C62ADB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9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EDA68-5BDD-515B-4309-E4AA0980E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2D7A0-80C8-7384-6530-424E0B985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C37C3-BB01-7FBC-4610-7A6618D0C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91DD6-7751-BC32-65A2-94F6E53EE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84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1E25-9828-F935-E7BB-8BA8F7F9E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AFEAB2-716C-D9D2-383C-79F80E6FD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B0BA6-6D88-E985-E3D9-CC9A798C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E37A-CC63-5AC5-0027-F89419B32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432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394E-2C82-BE03-3070-F5B06C1F2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FF329-76F4-AF02-F1FA-55071979D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98585-9109-7E0D-8D75-B30305923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7CAB-3394-B55B-5815-12011BFD8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4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57046-77EA-762C-B546-F2CD1420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3BBAB-472B-3EC8-71F4-6BCD100C6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46D23-B477-050F-8BB5-5DDE7FAAD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FC6D5-8245-C8F3-DC3A-B06FDBE2B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94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89F4-D3C6-3F0A-63EF-D2B86A56A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AF89A-75A3-4A13-7576-857E73F50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DA1F6-83A1-0B8E-C996-DC410B588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6D19C-0727-2175-1F8B-EE8712A8A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58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76E86-C075-80A2-4172-6EC477D3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AE957-7672-4D8A-36BB-C162B733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70D7E-EB7D-A0CD-33AC-F6686B67F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077D3-C5FB-6833-EC69-C2D835C98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436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C394-9024-F854-5B5E-877B2157F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30E3C-18EC-11DB-4075-023C5118E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88AD8-FB45-253E-EA11-C9F54881D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341DB-B3DC-42B3-C978-58B93BD16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74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463BF-0730-D792-BAB0-3BD74AD9B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0EE25-5DD3-4271-6778-BFBD4C75A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86923-F65C-721F-D342-BA71B5296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2138-4C58-D74D-98FB-EAD894F11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91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02044-DCFD-B6C4-BF8D-6854B8E7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7631A-6DF6-4AB5-68A8-33F78C299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892815-DE24-8C90-6A41-0F429890C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498DE-7AAB-DD40-6B58-C87845014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33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1108A-CEF5-BE7C-DAAA-60AA2FCA3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B1902-556C-D0A9-8CE3-8A422DF7A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633B8-A10A-1F31-AED2-A62186880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09791-A6F5-50BC-C9C3-F5FCC8AFF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15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463C3-DF73-8F4C-44B5-AA03B222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2ABA8-5A4C-0F3C-40C5-7D2DC9B8A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875FB-A359-C3AE-372A-043F54402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B3571-AF2D-10F0-04D5-F6B5274F6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135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7D043-EF13-0301-6D71-850C0AA0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7AFED-E0A2-A956-9CCD-27AE72692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39A7A-6E6F-7DD5-8B80-F529C4A5F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B5A6C-F8F4-D6C5-404E-4CF98977C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279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0-13C0-9495-D8DB-F81EC75EC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70351-FA75-4626-7496-B7B3F3FFB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9B573-22D0-ACBE-5E05-3785C3DDA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BC837-2F31-E1A5-68F9-537F5B209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CB72-F9CB-E1F4-35E2-6B80FB943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2462D-C9A4-F230-ACB4-FB9AB1F61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EF642-D2C9-A083-964D-772D2EF45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C26DD-2914-F09C-CFE1-3B5552AB9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67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37D1-C2D1-9225-356F-BBCC4950E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2F1B6-4D6A-BA21-921C-66D1D1329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A164E2-D256-2A98-DE69-5541EAB33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AE767-4C42-C370-1493-DE5057E52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67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BBE85-827C-E35E-2A76-C181114FE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429B81-2436-5759-E448-C037E2456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77A5A9-69CD-2628-39FC-524D7322C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9A4AC-0D84-CE06-81A2-C2B4B2885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23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96B3B-48DF-5B71-2DF0-4115CA66B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D09C3-27BB-34D2-D732-5EEF4E7CA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7FA40-89F0-2CA4-5F3A-B822CE5E2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A446-5BF9-CF74-A298-C63215859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30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35E37-03F5-3FE1-1340-EEB32145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63903-2F00-3E72-709E-92101B2B1F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ECEAC-293A-D3F1-C39F-7F6370103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0A66-9349-B7CC-9650-EB275335D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867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30375-A080-1465-1486-F4DAD209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258C8-7182-2D06-501F-B658DB671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2948F-0589-7BDA-5AFF-BE35DAC83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F623A-017D-BE44-732D-CDAEA929C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52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B17B6-210B-563A-3B32-14E593EE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DF4C8-E9C2-714C-651A-21706B906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8A7DE-9D7C-62A2-394E-FD63852B7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76557-607F-0939-B7D4-7325515A4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923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76B8-09DC-6CF9-1531-1C5F4ABE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224D1-5AC8-351E-4E1E-9F9CBF0F9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06391-BCED-05F3-30F1-D287F5566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90C60-9A5B-50A2-B6C7-185A45BDC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899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9413-8FD4-1771-E137-BA55BA08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1A4CB-8CAD-E021-46FA-E83A08E03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F440-5435-9256-BCC5-DE0928304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9C754-41A8-8F55-5A89-A89720F0F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85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482AC-CF89-4907-B16D-96F04A94C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8FC19-BDD3-FC59-DB41-F62570FA1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F29A9-484D-6E8F-1057-14C18D383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91B1C-2D2A-6B28-565C-D085A0C47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34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1C7E9-3816-2551-498D-6F67EDC19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BC231-A188-DF84-9A5A-5A5127A10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355CD-416C-3E18-B832-7E455F31D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B80AB-BA5F-E0E2-C43E-83DDB3F77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42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D394E-376F-E3F0-F17E-DBC9909F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FD78F-C1CC-6F71-0A83-02C6DE4CE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BE3F2-543C-8AF8-DC8E-6259E5D4E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525F-6800-3371-30BD-A2D80ADF9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0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76620-93CE-5C2D-6423-2316685C7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5A614-F4B3-FFD9-2937-8E0E19168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1842F-0C6E-AE42-AF51-9DC0F300C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53EB6-A3B8-2468-2E2F-69ED4066F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69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CF3E-D0EC-B142-8556-8DFFDCC48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0A19-0BDA-9986-4E1E-01FFFA928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920F0-AD4F-AD47-895C-3E4F7D1D9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26188-523F-E03E-EBF9-FE2B2C8D7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089D-2F6B-483E-BC8D-19C93BAEE8D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0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 centred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background with triangles&#10;&#10;Description automatically generated">
            <a:extLst>
              <a:ext uri="{FF2B5EF4-FFF2-40B4-BE49-F238E27FC236}">
                <a16:creationId xmlns:a16="http://schemas.microsoft.com/office/drawing/2014/main" id="{AB45ABC0-54CE-9AC1-FC41-5A00A7FA2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69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6E1C-00CC-775A-B239-CCE80B2DE62D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75A6F-3561-0DD7-BBB6-A6108DD5FFF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B7AE2B-519B-0181-E919-4513E0206A9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4997A9-8BE5-30BA-601B-E95A34EA0DC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6217AF-C4AE-F6C0-244C-B47BD9CFBBE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322360-FA16-9EEE-8018-AB0A8F29057B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46DF8F3-250C-6E2C-8CBD-9F3DC1CC4A2E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1595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C00F-A413-C5D0-710E-57485B83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CC71-E131-B5C0-CD36-FBD1AA9FE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FCDF7-8314-B8E9-EF12-8E17408BB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73B0-BD97-47AF-7381-FFD16C81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A63C-9FB6-9A62-8466-ED4F50D5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B769B-6172-9483-1400-FA467BB6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604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D0B1-7204-CEB5-3389-B5078004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F843D-7846-7BC4-0963-5CB457615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A377D-E976-321C-A794-5E146494F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8A9B7-C08C-1374-5D02-C03D810EF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A97B5-05A6-6D8D-0BF6-7A07BA0F3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E74A46-9D6B-A6BB-769D-EB48B3CB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F753D7-938E-56EC-E298-D1732485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E6E1A-FC03-FEE3-5F57-0695F940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67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839-3037-BF5B-8E63-2910718C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41318-C57C-6A5C-89A8-83272ACD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25A50-0831-E33B-7F81-DC66190D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97010D-EA06-631E-B08B-1EB82BB2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870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85D8C-CEDD-BF69-1F3F-747701062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34937-71D2-DF23-F4EB-56030C9F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CF728-DDE8-7F5F-4E29-61A7676B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385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1D84A-939B-EA25-B34C-6A092338B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E5811-7492-9E62-2B43-E79D2491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210AD-7441-1C1E-DFEE-A170E44A0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8418C-3860-2AB6-B2BD-EF99840D1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643C1-BAC3-9349-6661-D8970E4F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182EB-551C-4C6F-DDEE-8D844E34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713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642D-9D02-7209-5F21-CFF39F75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69B59-9EDE-CD38-2095-7901C2CA9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D3111-5483-D2CD-5073-35C5E959B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044C1-B182-08CA-02A5-F051BF05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55C43-C30F-37A6-AF73-394E4166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2E44-2918-7DD2-3ECE-AB9E7769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259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26F6-5E45-C493-7DC1-09575AA3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5E3D5-7076-9678-FAA0-4C485CCC2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ADCE0-89DF-EC68-409B-73C855ED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BEBD-7D2C-311A-6C2A-A255A289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047B-2D20-68AD-697A-0CFB1F25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67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3C566C-11F0-AF5A-4EDA-93142AE98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7DE1B-041A-58E9-CBF1-8BB59DB91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8FBD-D89C-91CD-D0EB-018F0ED0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94881-9F8F-8F89-CA78-2CF87AD1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65C51-01D5-C998-3872-FDEE1431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2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force for the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white triangle pattern&#10;&#10;Description automatically generated">
            <a:extLst>
              <a:ext uri="{FF2B5EF4-FFF2-40B4-BE49-F238E27FC236}">
                <a16:creationId xmlns:a16="http://schemas.microsoft.com/office/drawing/2014/main" id="{955E4B2B-DBD6-CDA9-802E-6A4E530AB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4E56BE-1549-1DBA-45DB-52E74EF08C00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3FE56F-D72F-EE97-7225-01C975157F8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C50B83-95FD-8439-879B-F1000D84F9F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B7FBE6-3ADD-5D7F-59BC-1DAA3223082D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29AAAE-1894-34A9-6924-49C6628588E1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476CDC-6549-1C8F-896A-11CAD9B7D05D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737B61-DDD7-FDB4-690F-163E6DBA370F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443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white triangle pattern&#10;&#10;Description automatically generated">
            <a:extLst>
              <a:ext uri="{FF2B5EF4-FFF2-40B4-BE49-F238E27FC236}">
                <a16:creationId xmlns:a16="http://schemas.microsoft.com/office/drawing/2014/main" id="{9603449E-B4AA-BE25-9F43-C5ECEE0F6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C3AF5C-DB25-1892-A116-A1275120129B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473F09-9438-B2A8-934F-041E4582CC5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237CE7-C9EE-3C30-F7DD-97CF829E864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FCC747-A178-89EC-076D-4AC76B9AF5F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F6B8CA-F327-2B96-2C81-035C9ADBC38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ACE2DC-8066-3A86-DAC6-5BB2EB95653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0BA5AE-7127-0749-3A35-23A2F7D4FF88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3235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02B39B-84C4-B9D9-EBF1-71F44149A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FB17C5-CB17-FAAB-C569-BDAB2DE4442E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49D54F-6B1E-BD06-AC76-F1E017546B8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847FF8-7344-0B42-F6B1-6CFA726F31A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780B8C-B6B3-B8EF-65A1-C1E340ACD0F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478F4C-A01C-A9E5-F946-F2A25C69C66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2B5B6A-FEFA-4920-962F-14B8AB82A52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1466C4-0509-31DE-9CE5-B35F4BFB547A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185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ome 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orange and white triangle pattern&#10;&#10;Description automatically generated with medium confidence">
            <a:extLst>
              <a:ext uri="{FF2B5EF4-FFF2-40B4-BE49-F238E27FC236}">
                <a16:creationId xmlns:a16="http://schemas.microsoft.com/office/drawing/2014/main" id="{E2CB5602-00E5-E183-29C8-5A4B047C8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1D0CF6-4537-F48F-DF1A-7AA37C75647C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5B4DB4-7C17-9228-240F-CE14B7022DC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3A51D7-178E-DA93-09BA-8E5C3936BFD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E559B4-D5D6-895D-C8F7-5E6965B86B1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134A0F-DB4A-35B6-D20E-14BF8556454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19B7DA-0A2F-6D4A-5C04-41D1B87BA92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B44D8B-165A-5723-D39E-9AE5A43D64B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2887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 Zero, Energy,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riangle pattern&#10;&#10;Description automatically generated">
            <a:extLst>
              <a:ext uri="{FF2B5EF4-FFF2-40B4-BE49-F238E27FC236}">
                <a16:creationId xmlns:a16="http://schemas.microsoft.com/office/drawing/2014/main" id="{BE04D24F-36E7-1B49-CBB6-967F4F29B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74ABFB-EC38-8A58-D020-3EB9A3219D64}"/>
              </a:ext>
            </a:extLst>
          </p:cNvPr>
          <p:cNvGrpSpPr/>
          <p:nvPr userDrawn="1"/>
        </p:nvGrpSpPr>
        <p:grpSpPr>
          <a:xfrm>
            <a:off x="0" y="0"/>
            <a:ext cx="1080000" cy="6858000"/>
            <a:chOff x="0" y="0"/>
            <a:chExt cx="1080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5BA765-8B5A-4FBE-48BA-7D1D6B9283B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E4A37D-F09F-6E4E-41B7-23A5EAFAE21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1556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41BDA7-A512-574B-B83B-E42067A4D174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668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2D269E-8292-437B-06B6-01913708F1E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6224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CB2B3E-1317-6B1D-54CC-CA666D66F2BF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3112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1D12CE-F7AD-58B5-0797-F284FA76C19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778000"/>
              <a:ext cx="1080000" cy="1080000"/>
            </a:xfrm>
            <a:prstGeom prst="rect">
              <a:avLst/>
            </a:prstGeom>
            <a:effectLst>
              <a:outerShdw blurRad="635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3019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81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EEA2-AA46-52F5-AF71-5120DD06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E949D-1616-D5CB-B877-BC2281B3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4F3C0-C1D7-D45F-FB85-A49D9A04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B779-5211-0A44-C212-576D6F17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38F1A-EBB2-25E9-3821-23F845CF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93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F67C-7031-D9F6-E1DF-1A2CA7B4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71C09-AB51-D81F-78BB-1C56A62C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55213-305D-CE42-E794-44F4869B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0F1F9-5772-4631-B725-71E41D5A7311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4C922-9E08-F68E-4151-D7712B9B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8F67-DED5-6568-0BCA-411F9106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48E271-DF08-4AB3-BAC9-00872C935F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5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4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0" r:id="rId2"/>
    <p:sldLayoutId id="2147483691" r:id="rId3"/>
    <p:sldLayoutId id="2147483688" r:id="rId4"/>
    <p:sldLayoutId id="2147483689" r:id="rId5"/>
    <p:sldLayoutId id="214748369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815B20-BF71-96FE-A0D7-A728742B9F4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6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6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uta.burbaite@highland.gov.u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LHEES@highland.gov.uk" TargetMode="External"/><Relationship Id="rId4" Type="http://schemas.openxmlformats.org/officeDocument/2006/relationships/hyperlink" Target="mailto:Nnil.osborne@highland.gov.u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ghland.gov.uk/info/1210/environment/1097/the_local_heat_and_energy_efficiency_strategy" TargetMode="External"/><Relationship Id="rId7" Type="http://schemas.openxmlformats.org/officeDocument/2006/relationships/hyperlink" Target="https://www.gov.scot/policies/renewable-and-low-carbon-energy/heat-network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v.scot/publications/heat-networks-delivery-models/documents/" TargetMode="External"/><Relationship Id="rId5" Type="http://schemas.openxmlformats.org/officeDocument/2006/relationships/hyperlink" Target="https://www.highland.gov.uk/downloads/file/30762/heat_network_vision_statement" TargetMode="External"/><Relationship Id="rId4" Type="http://schemas.openxmlformats.org/officeDocument/2006/relationships/hyperlink" Target="https://www.highland.gov.uk/downloads/download/2544/heat_network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EFAF0-B7DB-45E6-10B2-FE6C7654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0ABFCB1-3FCB-0BC1-A0D3-4AA47B907FE5}"/>
              </a:ext>
            </a:extLst>
          </p:cNvPr>
          <p:cNvSpPr txBox="1"/>
          <p:nvPr/>
        </p:nvSpPr>
        <p:spPr>
          <a:xfrm>
            <a:off x="2468880" y="1982450"/>
            <a:ext cx="8257032" cy="2123658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Inverness Heat Networks Workshop</a:t>
            </a:r>
          </a:p>
          <a:p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88A73-267B-6627-8846-E3FF2478956C}"/>
              </a:ext>
            </a:extLst>
          </p:cNvPr>
          <p:cNvSpPr txBox="1"/>
          <p:nvPr/>
        </p:nvSpPr>
        <p:spPr>
          <a:xfrm>
            <a:off x="8458200" y="5032248"/>
            <a:ext cx="338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Ruta Burbaite</a:t>
            </a:r>
          </a:p>
          <a:p>
            <a:r>
              <a:rPr lang="en-GB" sz="2400" dirty="0">
                <a:solidFill>
                  <a:schemeClr val="bg1"/>
                </a:solidFill>
              </a:rPr>
              <a:t>Neil Osborne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 Highland Council </a:t>
            </a:r>
          </a:p>
          <a:p>
            <a:r>
              <a:rPr lang="en-GB" sz="2400" dirty="0">
                <a:solidFill>
                  <a:schemeClr val="bg1"/>
                </a:solidFill>
              </a:rPr>
              <a:t>25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2238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84AE5-CC83-3390-8602-76E80EB5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8BF439-A63C-C834-7248-0C823CEF323A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6CC226-C6D3-ECFA-817E-26756D85F83C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0ECD4E1-8088-EEAB-19E6-7775ABCB7AEF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Opportunity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87C8B-03B3-4626-8926-F1924D64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75" y="1908472"/>
            <a:ext cx="7226671" cy="4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BC7E7-B312-9BEF-F7FB-8CBEEF6C1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F623FE-17EB-9DDE-B017-ADE16C16BD73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D6855B-955C-36DA-C7E3-155BAC611980}"/>
              </a:ext>
            </a:extLst>
          </p:cNvPr>
          <p:cNvSpPr/>
          <p:nvPr/>
        </p:nvSpPr>
        <p:spPr>
          <a:xfrm>
            <a:off x="1434411" y="1623075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1A4F186-5ADC-201A-E042-0E34CD936E0A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Wider Heat Network Opportunity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75623-C0B3-B718-68E9-77049DA2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11" y="1811012"/>
            <a:ext cx="7233099" cy="45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A8A8-2C9D-DC5A-40CC-DC5015C3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B43C27-0E87-337A-2256-A784E8EF4504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88E9E9-2D34-6B11-9AA2-E5B72760BA20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8410A-7A6D-C9A2-99C8-3E10C5FF4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45" y="1773148"/>
            <a:ext cx="9071996" cy="4601572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10D5148-5D75-BDE8-01E3-A310B782A52F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Net Zero, Energy Investment &amp; Innovation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AAA92-1503-00EA-6306-07069201D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31" y="3279912"/>
            <a:ext cx="3504211" cy="19535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731F41-4246-8468-E991-981250C5B0AF}"/>
              </a:ext>
            </a:extLst>
          </p:cNvPr>
          <p:cNvSpPr/>
          <p:nvPr/>
        </p:nvSpPr>
        <p:spPr>
          <a:xfrm>
            <a:off x="5673387" y="3429000"/>
            <a:ext cx="1932944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9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FC047A-34F0-E27B-96C0-B7321A10E894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BFE2A-F70A-BD88-218E-D4624F2C7835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Delivering </a:t>
            </a:r>
            <a:r>
              <a:rPr lang="en-GB" sz="2000" b="1" dirty="0">
                <a:solidFill>
                  <a:schemeClr val="bg1"/>
                </a:solidFill>
              </a:rPr>
              <a:t>Together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A’ </a:t>
            </a:r>
            <a:r>
              <a:rPr lang="en-GB" sz="2000" dirty="0" err="1">
                <a:solidFill>
                  <a:schemeClr val="bg1"/>
                </a:solidFill>
              </a:rPr>
              <a:t>L</a:t>
            </a:r>
            <a:r>
              <a:rPr lang="en-GB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Còmhla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D24321A-E2EB-2377-FC93-ECFAF4BC8A54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Funding and Support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073C6-E5D0-88DF-5C9F-83C06A27F9FF}"/>
              </a:ext>
            </a:extLst>
          </p:cNvPr>
          <p:cNvSpPr txBox="1"/>
          <p:nvPr/>
        </p:nvSpPr>
        <p:spPr>
          <a:xfrm>
            <a:off x="1404593" y="1623075"/>
            <a:ext cx="955001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Pre-capital: Heat Network Support Unit (HNSU)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Purpose: Offers support and grant funding for the pre-capital stages of project development.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Support: Provides assistance for feasibility studies, outline business cases, and strategic heat network support for local authorities.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800" b="1" dirty="0">
                <a:solidFill>
                  <a:schemeClr val="bg1"/>
                </a:solidFill>
              </a:rPr>
              <a:t>Capital: Scotland’s Heat Network Fund (SHNF)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Purpose: Provides capital co-funding to accelerate the delivery of affordable, reliable, and clean heat from heat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Funding: A £300 million commitment to support the rollout of zero-emission heat networks.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86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6A335-A7A2-A55D-02C5-A04449362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F14FA7D-2E62-EC99-72CE-6E7DC3E5E3BF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30D78-12BD-62DE-D104-5F7FCD8BE54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E5DE2EE-3984-CFF5-979F-B439713F7BB4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Project Development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6033F-1835-C182-3697-96FD1BCB7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5" y="1933197"/>
            <a:ext cx="7660116" cy="428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FBDB-C27B-0E7F-5A98-CEC7A62C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B37799D-CF57-5ECC-620E-B142F392D5AB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4EBB8B-70FA-C2C2-26C2-6C5239CB2CCC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1E201D2-7341-D078-B086-133BCC2089F9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Objectives of the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3BE03-8F1F-B1F4-F31A-212A07F1898E}"/>
              </a:ext>
            </a:extLst>
          </p:cNvPr>
          <p:cNvSpPr txBox="1"/>
          <p:nvPr/>
        </p:nvSpPr>
        <p:spPr>
          <a:xfrm flipV="1">
            <a:off x="3207026" y="5450619"/>
            <a:ext cx="7373733" cy="449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white"/>
              </a:solidFill>
              <a:latin typeface="Aptos" panose="021100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13CC3A-C62A-B5C3-56B4-B37051986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593" y="3161959"/>
            <a:ext cx="1000565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191EC24-2598-CEA7-AD2D-07B6B2B6E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362131"/>
              </p:ext>
            </p:extLst>
          </p:nvPr>
        </p:nvGraphicFramePr>
        <p:xfrm>
          <a:off x="1404593" y="1947779"/>
          <a:ext cx="10327266" cy="419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18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CC808-2412-0BE6-F23F-7B1A8858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F7BD83-74AD-51AB-A927-1ECF4CEDACC2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5A57FF-23E3-6547-01D6-E2C0C3761A38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ABFBDAA-2AB7-BB44-FE3A-CA28C10F9395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Inverness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8CDA3-C907-D77B-4593-9391DCEC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30" y="2047343"/>
            <a:ext cx="4761279" cy="2986193"/>
          </a:xfrm>
          <a:prstGeom prst="rect">
            <a:avLst/>
          </a:prstGeom>
        </p:spPr>
      </p:pic>
      <p:pic>
        <p:nvPicPr>
          <p:cNvPr id="4" name="Picture 3" descr="A map of a city">
            <a:extLst>
              <a:ext uri="{FF2B5EF4-FFF2-40B4-BE49-F238E27FC236}">
                <a16:creationId xmlns:a16="http://schemas.microsoft.com/office/drawing/2014/main" id="{A585A01E-8F39-7228-DADE-256BFA240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935" y="2045834"/>
            <a:ext cx="4761279" cy="298770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B64B6-8F6E-19DF-4525-C9D81B219E61}"/>
              </a:ext>
            </a:extLst>
          </p:cNvPr>
          <p:cNvSpPr txBox="1"/>
          <p:nvPr/>
        </p:nvSpPr>
        <p:spPr>
          <a:xfrm>
            <a:off x="1692230" y="5132110"/>
            <a:ext cx="470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Potential Heat Network Zones in Inverness 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C10FE5-48DC-2285-49BF-E7E63CA9C528}"/>
              </a:ext>
            </a:extLst>
          </p:cNvPr>
          <p:cNvSpPr txBox="1"/>
          <p:nvPr/>
        </p:nvSpPr>
        <p:spPr>
          <a:xfrm>
            <a:off x="6726936" y="5131684"/>
            <a:ext cx="485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</a:rPr>
              <a:t>Inverness Strategic Feasibility Study Boundary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7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A78F3-68E8-92ED-BD4F-921E6E1D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319243E-B3F9-2446-65C1-A085243E182D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4FAA6F-4C04-0CF3-F420-4B4A75E149B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403EB88-B228-50EF-5887-EA7A1AC96502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West Bank Assessment Criteria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EBD3D5-727B-D2BA-B375-3BC7058F1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901957"/>
              </p:ext>
            </p:extLst>
          </p:nvPr>
        </p:nvGraphicFramePr>
        <p:xfrm>
          <a:off x="2816630" y="1902330"/>
          <a:ext cx="7620826" cy="41193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3788862">
                  <a:extLst>
                    <a:ext uri="{9D8B030D-6E8A-4147-A177-3AD203B41FA5}">
                      <a16:colId xmlns:a16="http://schemas.microsoft.com/office/drawing/2014/main" val="334699315"/>
                    </a:ext>
                  </a:extLst>
                </a:gridCol>
                <a:gridCol w="1948622">
                  <a:extLst>
                    <a:ext uri="{9D8B030D-6E8A-4147-A177-3AD203B41FA5}">
                      <a16:colId xmlns:a16="http://schemas.microsoft.com/office/drawing/2014/main" val="939297858"/>
                    </a:ext>
                  </a:extLst>
                </a:gridCol>
                <a:gridCol w="1883342">
                  <a:extLst>
                    <a:ext uri="{9D8B030D-6E8A-4147-A177-3AD203B41FA5}">
                      <a16:colId xmlns:a16="http://schemas.microsoft.com/office/drawing/2014/main" val="2151595755"/>
                    </a:ext>
                  </a:extLst>
                </a:gridCol>
              </a:tblGrid>
              <a:tr h="275947">
                <a:tc>
                  <a:txBody>
                    <a:bodyPr/>
                    <a:lstStyle/>
                    <a:p>
                      <a:pPr marL="71120">
                        <a:lnSpc>
                          <a:spcPts val="1475"/>
                        </a:lnSpc>
                        <a:spcBef>
                          <a:spcPts val="55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Assessment</a:t>
                      </a:r>
                      <a:r>
                        <a:rPr lang="en-US" sz="1400" spc="-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spc="-10" dirty="0">
                          <a:solidFill>
                            <a:schemeClr val="bg1"/>
                          </a:solidFill>
                          <a:effectLst/>
                        </a:rPr>
                        <a:t>criteria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475"/>
                        </a:lnSpc>
                        <a:spcBef>
                          <a:spcPts val="55"/>
                        </a:spcBef>
                        <a:buNone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Core</a:t>
                      </a:r>
                      <a:r>
                        <a:rPr lang="en-US" sz="1400" spc="-10">
                          <a:solidFill>
                            <a:schemeClr val="bg1"/>
                          </a:solidFill>
                          <a:effectLst/>
                        </a:rPr>
                        <a:t> network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475"/>
                        </a:lnSpc>
                        <a:spcBef>
                          <a:spcPts val="55"/>
                        </a:spcBef>
                        <a:buNone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Core</a:t>
                      </a:r>
                      <a:r>
                        <a:rPr lang="en-US" sz="1400" spc="-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and</a:t>
                      </a:r>
                      <a:r>
                        <a:rPr lang="en-US" sz="1400" spc="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spc="-10" dirty="0">
                          <a:solidFill>
                            <a:schemeClr val="bg1"/>
                          </a:solidFill>
                          <a:effectLst/>
                        </a:rPr>
                        <a:t>infill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3175013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400" b="0" spc="-1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demand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(MWh/yr)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24,015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33,213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9987098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Network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(m)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5,200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9,500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747477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LHD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(MWh/yr/m)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4.6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3.5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374398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Planned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growth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in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the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Low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Low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4318443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Council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land (share)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46.80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46.80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7784769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Dig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(hard)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1160978"/>
                  </a:ext>
                </a:extLst>
              </a:tr>
              <a:tr h="293318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anchor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loads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(&gt;=500MWH/yr)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0120757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connected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8342002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Council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3995557"/>
                  </a:ext>
                </a:extLst>
              </a:tr>
              <a:tr h="275947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public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sector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0422179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Fuel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poverty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(mean)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499879"/>
                  </a:ext>
                </a:extLst>
              </a:tr>
              <a:tr h="519729">
                <a:tc>
                  <a:txBody>
                    <a:bodyPr/>
                    <a:lstStyle/>
                    <a:p>
                      <a:pPr marL="67945">
                        <a:lnSpc>
                          <a:spcPts val="150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Count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properties</a:t>
                      </a:r>
                      <a:r>
                        <a:rPr lang="en-US" sz="1400" b="0" spc="-4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with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fuel</a:t>
                      </a:r>
                      <a:r>
                        <a:rPr lang="en-US" sz="1400" b="0" spc="-4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poverty probability over 50%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162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162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9285164"/>
                  </a:ext>
                </a:extLst>
              </a:tr>
              <a:tr h="275101"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400" b="0" spc="-1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social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 housing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3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419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530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419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5168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7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97DBA-A6DB-5EAB-F7F0-9F0E6426D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3EC50B-B5D9-1F0B-5B94-F105A6C49A5C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F3DE42E-0B86-527C-CEFC-8A7A5BAD8EB6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West Bank Indicative Heat Network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5C3C7E-2EE8-C8CF-C4C0-139EFB882B66}"/>
              </a:ext>
            </a:extLst>
          </p:cNvPr>
          <p:cNvGrpSpPr>
            <a:grpSpLocks/>
          </p:cNvGrpSpPr>
          <p:nvPr/>
        </p:nvGrpSpPr>
        <p:grpSpPr>
          <a:xfrm>
            <a:off x="2566170" y="1717989"/>
            <a:ext cx="7768881" cy="4825278"/>
            <a:chOff x="0" y="0"/>
            <a:chExt cx="5724506" cy="3687896"/>
          </a:xfrm>
        </p:grpSpPr>
        <p:pic>
          <p:nvPicPr>
            <p:cNvPr id="5" name="Image 8">
              <a:extLst>
                <a:ext uri="{FF2B5EF4-FFF2-40B4-BE49-F238E27FC236}">
                  <a16:creationId xmlns:a16="http://schemas.microsoft.com/office/drawing/2014/main" id="{742084F6-9370-218A-E6EF-9A938D5DA1E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724506" cy="3687896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D70A25EA-CFE7-7755-D51F-CF336D1127E9}"/>
                </a:ext>
              </a:extLst>
            </p:cNvPr>
            <p:cNvSpPr txBox="1"/>
            <p:nvPr/>
          </p:nvSpPr>
          <p:spPr>
            <a:xfrm>
              <a:off x="2067560" y="3222126"/>
              <a:ext cx="1774825" cy="2032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spcBef>
                  <a:spcPts val="70"/>
                </a:spcBef>
                <a:buNone/>
              </a:pP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Base</a:t>
              </a:r>
              <a:r>
                <a:rPr lang="en-US" sz="1050" i="1" spc="-5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map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OS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Crown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Copyright</a:t>
              </a:r>
              <a:endParaRPr lang="en-GB" sz="110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7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604D-8204-B5E5-C5C6-EBB7C981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DDD79DF-563E-7193-72EB-F91380CCACA2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4BC9CB7-C985-4944-72EC-29937E48585D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West Bank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C313AC-D37E-F76B-709E-89A2F11C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48" y="1511120"/>
            <a:ext cx="9329928" cy="52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E7D5-0B73-4583-7675-CBFEF88C0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34E1F73-1DD6-A94E-F974-FC0BE8D18967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Delivering </a:t>
            </a:r>
            <a:r>
              <a:rPr lang="en-GB" sz="2000" b="1" dirty="0">
                <a:solidFill>
                  <a:schemeClr val="bg1"/>
                </a:solidFill>
              </a:rPr>
              <a:t>Together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A’ </a:t>
            </a:r>
            <a:r>
              <a:rPr lang="en-GB" sz="2000" dirty="0" err="1">
                <a:solidFill>
                  <a:schemeClr val="bg1"/>
                </a:solidFill>
              </a:rPr>
              <a:t>L</a:t>
            </a:r>
            <a:r>
              <a:rPr lang="en-GB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Còmhla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A36710-6F7A-4E83-8DF2-C54A8A6CC5D7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F673BAE-55F5-C381-0F73-CC66F1C9E2A7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Agenda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52D0C-6263-94B0-BEEB-2D57849369E6}"/>
              </a:ext>
            </a:extLst>
          </p:cNvPr>
          <p:cNvSpPr txBox="1"/>
          <p:nvPr/>
        </p:nvSpPr>
        <p:spPr>
          <a:xfrm>
            <a:off x="1545336" y="1713662"/>
            <a:ext cx="9665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1. What is a Heat Network? </a:t>
            </a:r>
            <a:b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2. Benefits of Heat Networks</a:t>
            </a:r>
            <a:b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3. Legislation and Targets</a:t>
            </a:r>
          </a:p>
          <a:p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4. Project Development Update</a:t>
            </a:r>
          </a:p>
          <a:p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5. Inverness Heat Networks</a:t>
            </a:r>
          </a:p>
          <a:p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6. Wider Highland Council Area </a:t>
            </a:r>
          </a:p>
          <a:p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7. Discussion and Q&amp;A</a:t>
            </a:r>
            <a:b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4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8. Next Steps</a:t>
            </a:r>
          </a:p>
          <a:p>
            <a:endParaRPr lang="en-GB" sz="2400" kern="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5A12-B47E-715F-1F26-E8D3861E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0C923E-3A63-7250-70A9-9CC9EBB4E0C8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2BDD76-269D-757F-5146-141C24CB5669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7793F40-4957-A337-9CE8-09F5D3D46EA1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City Centre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1C148A-2DD7-D861-691E-72B77162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950969"/>
              </p:ext>
            </p:extLst>
          </p:nvPr>
        </p:nvGraphicFramePr>
        <p:xfrm>
          <a:off x="2643809" y="1979042"/>
          <a:ext cx="7600874" cy="4006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{3C2FFA5D-87B4-456A-9821-1D502468CF0F}</a:tableStyleId>
              </a:tblPr>
              <a:tblGrid>
                <a:gridCol w="3513202">
                  <a:extLst>
                    <a:ext uri="{9D8B030D-6E8A-4147-A177-3AD203B41FA5}">
                      <a16:colId xmlns:a16="http://schemas.microsoft.com/office/drawing/2014/main" val="2175442529"/>
                    </a:ext>
                  </a:extLst>
                </a:gridCol>
                <a:gridCol w="1628850">
                  <a:extLst>
                    <a:ext uri="{9D8B030D-6E8A-4147-A177-3AD203B41FA5}">
                      <a16:colId xmlns:a16="http://schemas.microsoft.com/office/drawing/2014/main" val="2882217262"/>
                    </a:ext>
                  </a:extLst>
                </a:gridCol>
                <a:gridCol w="2458822">
                  <a:extLst>
                    <a:ext uri="{9D8B030D-6E8A-4147-A177-3AD203B41FA5}">
                      <a16:colId xmlns:a16="http://schemas.microsoft.com/office/drawing/2014/main" val="3562482918"/>
                    </a:ext>
                  </a:extLst>
                </a:gridCol>
              </a:tblGrid>
              <a:tr h="400685">
                <a:tc>
                  <a:txBody>
                    <a:bodyPr/>
                    <a:lstStyle/>
                    <a:p>
                      <a:pPr marL="71120">
                        <a:spcBef>
                          <a:spcPts val="55"/>
                        </a:spcBef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Assessment</a:t>
                      </a:r>
                      <a:r>
                        <a:rPr lang="en-US" sz="1400" b="1" spc="-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400" b="1" spc="-10" dirty="0">
                          <a:solidFill>
                            <a:srgbClr val="FFFFFF"/>
                          </a:solidFill>
                          <a:effectLst/>
                        </a:rPr>
                        <a:t>criteria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0" algn="l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20" dirty="0">
                          <a:solidFill>
                            <a:srgbClr val="FFFFFF"/>
                          </a:solidFill>
                          <a:effectLst/>
                        </a:rPr>
                        <a:t>Core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9905">
                        <a:spcBef>
                          <a:spcPts val="55"/>
                        </a:spcBef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Core</a:t>
                      </a:r>
                      <a:r>
                        <a:rPr lang="en-US" sz="1400" b="1" spc="-15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</a:rPr>
                        <a:t>and </a:t>
                      </a:r>
                      <a:r>
                        <a:rPr lang="en-US" sz="1400" b="1" spc="-10" dirty="0">
                          <a:solidFill>
                            <a:srgbClr val="FFFFFF"/>
                          </a:solidFill>
                          <a:effectLst/>
                        </a:rPr>
                        <a:t>infill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538745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FFBB37-8214-BE64-945E-47337EB37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12339"/>
              </p:ext>
            </p:extLst>
          </p:nvPr>
        </p:nvGraphicFramePr>
        <p:xfrm>
          <a:off x="2643809" y="2286000"/>
          <a:ext cx="7600874" cy="35350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3534902">
                  <a:extLst>
                    <a:ext uri="{9D8B030D-6E8A-4147-A177-3AD203B41FA5}">
                      <a16:colId xmlns:a16="http://schemas.microsoft.com/office/drawing/2014/main" val="649977883"/>
                    </a:ext>
                  </a:extLst>
                </a:gridCol>
                <a:gridCol w="1608974">
                  <a:extLst>
                    <a:ext uri="{9D8B030D-6E8A-4147-A177-3AD203B41FA5}">
                      <a16:colId xmlns:a16="http://schemas.microsoft.com/office/drawing/2014/main" val="3763492487"/>
                    </a:ext>
                  </a:extLst>
                </a:gridCol>
                <a:gridCol w="2456998">
                  <a:extLst>
                    <a:ext uri="{9D8B030D-6E8A-4147-A177-3AD203B41FA5}">
                      <a16:colId xmlns:a16="http://schemas.microsoft.com/office/drawing/2014/main" val="26761849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400" b="0" spc="-1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demand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(MWh/yr)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21,540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35,000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041020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Network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length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(m)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2.7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6.4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577361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LHD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(MWh/yr/m)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0" dirty="0">
                          <a:solidFill>
                            <a:schemeClr val="bg1"/>
                          </a:solidFill>
                          <a:effectLst/>
                        </a:rPr>
                        <a:t>7.77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5.57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40419"/>
                  </a:ext>
                </a:extLst>
              </a:tr>
              <a:tr h="24087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Planned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growth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in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the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Moderate/High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Moderate/High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734364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Council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land (share)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9.70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9.70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721129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Dig type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(hard)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67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67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31078"/>
                  </a:ext>
                </a:extLst>
              </a:tr>
              <a:tr h="451445">
                <a:tc>
                  <a:txBody>
                    <a:bodyPr/>
                    <a:lstStyle/>
                    <a:p>
                      <a:pPr marL="67945" marR="1460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6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6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anchor</a:t>
                      </a:r>
                      <a:r>
                        <a:rPr lang="en-US" sz="1400" b="0" spc="-6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loads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(&gt;=500MWh/yr)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20827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connected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614902"/>
                  </a:ext>
                </a:extLst>
              </a:tr>
              <a:tr h="24087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Council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486900"/>
                  </a:ext>
                </a:extLst>
              </a:tr>
              <a:tr h="24087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public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sector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311237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Fuel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poverty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(mean)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35731"/>
                  </a:ext>
                </a:extLst>
              </a:tr>
              <a:tr h="451445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Count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properties</a:t>
                      </a:r>
                      <a:r>
                        <a:rPr lang="en-US" sz="1400" b="0" spc="-4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with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fuel</a:t>
                      </a:r>
                      <a:r>
                        <a:rPr lang="en-US" sz="1400" b="0" spc="-4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poverty probability over 50%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81167"/>
                  </a:ext>
                </a:extLst>
              </a:tr>
              <a:tr h="240130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social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 housing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50800" cmpd="dbl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153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50800" cmpd="dbl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153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50800" cmpd="dbl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2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1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7F52A-7A09-1A65-A5ED-31147386B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9AE0B98-3B04-21E8-665A-98A0B3A4DDB3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D8CA2319-4D97-C63B-893D-4EF1C97588F9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City Centre Indicative Heat Network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3780E-2F22-D3A8-9A44-F81313BFB5BA}"/>
              </a:ext>
            </a:extLst>
          </p:cNvPr>
          <p:cNvGrpSpPr>
            <a:grpSpLocks/>
          </p:cNvGrpSpPr>
          <p:nvPr/>
        </p:nvGrpSpPr>
        <p:grpSpPr>
          <a:xfrm>
            <a:off x="2781634" y="1717989"/>
            <a:ext cx="6919356" cy="4805659"/>
            <a:chOff x="0" y="0"/>
            <a:chExt cx="5707593" cy="3678926"/>
          </a:xfrm>
        </p:grpSpPr>
        <p:pic>
          <p:nvPicPr>
            <p:cNvPr id="5" name="Image 13">
              <a:extLst>
                <a:ext uri="{FF2B5EF4-FFF2-40B4-BE49-F238E27FC236}">
                  <a16:creationId xmlns:a16="http://schemas.microsoft.com/office/drawing/2014/main" id="{86FEBC88-E581-3AD8-3886-EAD9E83F863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707593" cy="3678926"/>
            </a:xfrm>
            <a:prstGeom prst="rect">
              <a:avLst/>
            </a:prstGeom>
          </p:spPr>
        </p:pic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35816B32-D67F-C029-6831-62DFD3800234}"/>
                </a:ext>
              </a:extLst>
            </p:cNvPr>
            <p:cNvSpPr txBox="1"/>
            <p:nvPr/>
          </p:nvSpPr>
          <p:spPr>
            <a:xfrm>
              <a:off x="2061463" y="3129162"/>
              <a:ext cx="1774825" cy="2032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spcBef>
                  <a:spcPts val="70"/>
                </a:spcBef>
                <a:buNone/>
              </a:pP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Base</a:t>
              </a:r>
              <a:r>
                <a:rPr lang="en-US" sz="1050" i="1" spc="-5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map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OS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Crown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Copyright</a:t>
              </a:r>
              <a:endParaRPr lang="en-GB" sz="110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9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03417-C957-7349-3939-6A9F12EF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BD68F03-C3A9-EA85-C803-33800C8CCD1C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917EAD-28E8-9C31-7C7D-D469B943FC6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98C2CC24-1C82-E96E-2C0A-079D8AC32F0A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Longman (Core)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1BC28A-CDC1-7A07-D308-2C3D18740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33989"/>
              </p:ext>
            </p:extLst>
          </p:nvPr>
        </p:nvGraphicFramePr>
        <p:xfrm>
          <a:off x="2395293" y="2031554"/>
          <a:ext cx="8666960" cy="5956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42032">
                  <a:extLst>
                    <a:ext uri="{9D8B030D-6E8A-4147-A177-3AD203B41FA5}">
                      <a16:colId xmlns:a16="http://schemas.microsoft.com/office/drawing/2014/main" val="3338168380"/>
                    </a:ext>
                  </a:extLst>
                </a:gridCol>
                <a:gridCol w="1697503">
                  <a:extLst>
                    <a:ext uri="{9D8B030D-6E8A-4147-A177-3AD203B41FA5}">
                      <a16:colId xmlns:a16="http://schemas.microsoft.com/office/drawing/2014/main" val="1733291969"/>
                    </a:ext>
                  </a:extLst>
                </a:gridCol>
                <a:gridCol w="1443361">
                  <a:extLst>
                    <a:ext uri="{9D8B030D-6E8A-4147-A177-3AD203B41FA5}">
                      <a16:colId xmlns:a16="http://schemas.microsoft.com/office/drawing/2014/main" val="1114397984"/>
                    </a:ext>
                  </a:extLst>
                </a:gridCol>
                <a:gridCol w="1716115">
                  <a:extLst>
                    <a:ext uri="{9D8B030D-6E8A-4147-A177-3AD203B41FA5}">
                      <a16:colId xmlns:a16="http://schemas.microsoft.com/office/drawing/2014/main" val="165303258"/>
                    </a:ext>
                  </a:extLst>
                </a:gridCol>
                <a:gridCol w="1967949">
                  <a:extLst>
                    <a:ext uri="{9D8B030D-6E8A-4147-A177-3AD203B41FA5}">
                      <a16:colId xmlns:a16="http://schemas.microsoft.com/office/drawing/2014/main" val="4289826114"/>
                    </a:ext>
                  </a:extLst>
                </a:gridCol>
              </a:tblGrid>
              <a:tr h="595630">
                <a:tc>
                  <a:txBody>
                    <a:bodyPr/>
                    <a:lstStyle/>
                    <a:p>
                      <a:pPr marL="71120" marR="300990" algn="l">
                        <a:spcBef>
                          <a:spcPts val="4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</a:rPr>
                        <a:t>Assessment criteria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02895" marR="133985" algn="l">
                        <a:spcBef>
                          <a:spcPts val="4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</a:rPr>
                        <a:t>Longman </a:t>
                      </a:r>
                      <a:r>
                        <a:rPr lang="en-US" sz="1400" b="1" spc="-20" dirty="0">
                          <a:solidFill>
                            <a:schemeClr val="bg1"/>
                          </a:solidFill>
                          <a:effectLst/>
                        </a:rPr>
                        <a:t>Full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36525" marR="132715" algn="l">
                        <a:lnSpc>
                          <a:spcPts val="1500"/>
                        </a:lnSpc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</a:rPr>
                        <a:t>Longman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Full + </a:t>
                      </a:r>
                      <a:r>
                        <a:rPr lang="en-US" sz="1400" b="1" spc="-10" dirty="0" err="1">
                          <a:solidFill>
                            <a:schemeClr val="bg1"/>
                          </a:solidFill>
                          <a:effectLst/>
                        </a:rPr>
                        <a:t>Bairds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36525" marR="247015" algn="l">
                        <a:spcBef>
                          <a:spcPts val="4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</a:rPr>
                        <a:t>Longman </a:t>
                      </a:r>
                      <a:r>
                        <a:rPr lang="en-US" sz="1400" b="1" spc="-20" dirty="0">
                          <a:solidFill>
                            <a:schemeClr val="bg1"/>
                          </a:solidFill>
                          <a:effectLst/>
                        </a:rPr>
                        <a:t>West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48920" marR="103505" algn="l">
                        <a:spcBef>
                          <a:spcPts val="4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</a:rPr>
                        <a:t>Longman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West</a:t>
                      </a:r>
                      <a:r>
                        <a:rPr lang="en-US" sz="1400" b="1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+</a:t>
                      </a:r>
                      <a:r>
                        <a:rPr lang="en-US" sz="1400" b="1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</a:rPr>
                        <a:t>Bairds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814652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E4B0E5-9DE2-99F0-73CA-D9AFE789D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975442"/>
              </p:ext>
            </p:extLst>
          </p:nvPr>
        </p:nvGraphicFramePr>
        <p:xfrm>
          <a:off x="2395293" y="2499710"/>
          <a:ext cx="8666960" cy="34859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102604">
                  <a:extLst>
                    <a:ext uri="{9D8B030D-6E8A-4147-A177-3AD203B41FA5}">
                      <a16:colId xmlns:a16="http://schemas.microsoft.com/office/drawing/2014/main" val="4157129051"/>
                    </a:ext>
                  </a:extLst>
                </a:gridCol>
                <a:gridCol w="1382534">
                  <a:extLst>
                    <a:ext uri="{9D8B030D-6E8A-4147-A177-3AD203B41FA5}">
                      <a16:colId xmlns:a16="http://schemas.microsoft.com/office/drawing/2014/main" val="3152493649"/>
                    </a:ext>
                  </a:extLst>
                </a:gridCol>
                <a:gridCol w="1544099">
                  <a:extLst>
                    <a:ext uri="{9D8B030D-6E8A-4147-A177-3AD203B41FA5}">
                      <a16:colId xmlns:a16="http://schemas.microsoft.com/office/drawing/2014/main" val="1878113454"/>
                    </a:ext>
                  </a:extLst>
                </a:gridCol>
                <a:gridCol w="1689654">
                  <a:extLst>
                    <a:ext uri="{9D8B030D-6E8A-4147-A177-3AD203B41FA5}">
                      <a16:colId xmlns:a16="http://schemas.microsoft.com/office/drawing/2014/main" val="4113847703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4164078493"/>
                    </a:ext>
                  </a:extLst>
                </a:gridCol>
              </a:tblGrid>
              <a:tr h="263757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Linear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heat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density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7.4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</a:rPr>
                        <a:t>1.97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11.61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41115"/>
                  </a:ext>
                </a:extLst>
              </a:tr>
              <a:tr h="330317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00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Council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land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(share)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38.30%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38.30%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44.30%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44.30%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400397"/>
                  </a:ext>
                </a:extLst>
              </a:tr>
              <a:tr h="396878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40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Planned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growth in the area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Low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Low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Low/Moderate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Low/Moderate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10852"/>
                  </a:ext>
                </a:extLst>
              </a:tr>
              <a:tr h="197197">
                <a:tc>
                  <a:txBody>
                    <a:bodyPr/>
                    <a:lstStyle/>
                    <a:p>
                      <a:pPr marL="67945">
                        <a:lnSpc>
                          <a:spcPts val="151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Dig type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(hard)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1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1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10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67%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10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67%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37622"/>
                  </a:ext>
                </a:extLst>
              </a:tr>
              <a:tr h="505860">
                <a:tc>
                  <a:txBody>
                    <a:bodyPr/>
                    <a:lstStyle/>
                    <a:p>
                      <a:pPr marL="67945" marR="10731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 of anchor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loads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67945">
                        <a:lnSpc>
                          <a:spcPts val="14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(&gt;=500MWh/yr)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216481"/>
                  </a:ext>
                </a:extLst>
              </a:tr>
              <a:tr h="396878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core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connections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966552"/>
                  </a:ext>
                </a:extLst>
              </a:tr>
              <a:tr h="391553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 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connected 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8420"/>
                  </a:ext>
                </a:extLst>
              </a:tr>
              <a:tr h="524674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 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Highland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Council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50800" cmpd="dbl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96860"/>
                  </a:ext>
                </a:extLst>
              </a:tr>
              <a:tr h="396878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public sector 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50800" cmpd="dbl">
                      <a:noFill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5515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275BED4-57F0-DECF-DEE0-AB3DCD2F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073186"/>
            <a:ext cx="145560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brima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4FABE-898B-578B-5842-89A18429B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0C7B3DF-5398-649B-A917-95CA518D6896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E8688-6FFE-91D8-A586-52053D577DC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05857DC3-9D82-4CEC-BEAD-3B6467041C66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Longman (Core and Infill)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0C19DC-53D0-E392-DD81-4CFDD4F97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073186"/>
            <a:ext cx="145560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rima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0894C1-CF03-D20F-54C9-3906FE705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94807"/>
              </p:ext>
            </p:extLst>
          </p:nvPr>
        </p:nvGraphicFramePr>
        <p:xfrm>
          <a:off x="2173358" y="1802730"/>
          <a:ext cx="8756371" cy="40461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20243">
                  <a:extLst>
                    <a:ext uri="{9D8B030D-6E8A-4147-A177-3AD203B41FA5}">
                      <a16:colId xmlns:a16="http://schemas.microsoft.com/office/drawing/2014/main" val="2574949239"/>
                    </a:ext>
                  </a:extLst>
                </a:gridCol>
                <a:gridCol w="1459886">
                  <a:extLst>
                    <a:ext uri="{9D8B030D-6E8A-4147-A177-3AD203B41FA5}">
                      <a16:colId xmlns:a16="http://schemas.microsoft.com/office/drawing/2014/main" val="3851443858"/>
                    </a:ext>
                  </a:extLst>
                </a:gridCol>
                <a:gridCol w="1459886">
                  <a:extLst>
                    <a:ext uri="{9D8B030D-6E8A-4147-A177-3AD203B41FA5}">
                      <a16:colId xmlns:a16="http://schemas.microsoft.com/office/drawing/2014/main" val="2738440750"/>
                    </a:ext>
                  </a:extLst>
                </a:gridCol>
                <a:gridCol w="1808178">
                  <a:extLst>
                    <a:ext uri="{9D8B030D-6E8A-4147-A177-3AD203B41FA5}">
                      <a16:colId xmlns:a16="http://schemas.microsoft.com/office/drawing/2014/main" val="3388383245"/>
                    </a:ext>
                  </a:extLst>
                </a:gridCol>
                <a:gridCol w="1808178">
                  <a:extLst>
                    <a:ext uri="{9D8B030D-6E8A-4147-A177-3AD203B41FA5}">
                      <a16:colId xmlns:a16="http://schemas.microsoft.com/office/drawing/2014/main" val="4089329201"/>
                    </a:ext>
                  </a:extLst>
                </a:gridCol>
              </a:tblGrid>
              <a:tr h="620318">
                <a:tc>
                  <a:txBody>
                    <a:bodyPr/>
                    <a:lstStyle/>
                    <a:p>
                      <a:pPr marL="71120" marR="532130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Assessment criteria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197485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Longman </a:t>
                      </a:r>
                      <a:r>
                        <a:rPr lang="en-US" sz="1400" b="1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98120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Longman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Full + </a:t>
                      </a:r>
                      <a:r>
                        <a:rPr lang="en-US" sz="1400" b="1" spc="-1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Bairds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ts val="1465"/>
                        </a:lnSpc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Malting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423545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Longman </a:t>
                      </a:r>
                      <a:r>
                        <a:rPr lang="en-US" sz="1400" b="1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West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86360"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Longman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West</a:t>
                      </a:r>
                      <a:r>
                        <a:rPr lang="en-US" sz="1400" b="1" spc="-8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b="1" spc="-8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Bairds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42903"/>
                  </a:ext>
                </a:extLst>
              </a:tr>
              <a:tr h="369865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00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Linear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heat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2.37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10.22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54455"/>
                  </a:ext>
                </a:extLst>
              </a:tr>
              <a:tr h="368058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4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Council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land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(share)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38.30%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38.30%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44.30%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44.30%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33469"/>
                  </a:ext>
                </a:extLst>
              </a:tr>
              <a:tr h="365648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Planned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growth in the area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1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1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10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Low/Moderate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10"/>
                        </a:lnSpc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Low/Moderate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5165"/>
                  </a:ext>
                </a:extLst>
              </a:tr>
              <a:tr h="195775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Dig type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(hard)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53233"/>
                  </a:ext>
                </a:extLst>
              </a:tr>
              <a:tr h="552990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Number </a:t>
                      </a:r>
                      <a:r>
                        <a:rPr lang="en-US" sz="1400" b="0" spc="-3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anchor loads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(&gt;=500MWh/yr)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947309"/>
                  </a:ext>
                </a:extLst>
              </a:tr>
              <a:tr h="369263">
                <a:tc>
                  <a:txBody>
                    <a:bodyPr/>
                    <a:lstStyle/>
                    <a:p>
                      <a:pPr marL="67945" marR="107315">
                        <a:lnSpc>
                          <a:spcPts val="150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core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connections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48582"/>
                  </a:ext>
                </a:extLst>
              </a:tr>
              <a:tr h="551786"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Number </a:t>
                      </a:r>
                      <a:r>
                        <a:rPr lang="en-US" sz="1400" b="0" spc="-3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connected buildings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2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20"/>
                        </a:lnSpc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90224"/>
                  </a:ext>
                </a:extLst>
              </a:tr>
              <a:tr h="554797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Number </a:t>
                      </a:r>
                      <a:r>
                        <a:rPr lang="en-US" sz="1400" b="0" spc="-3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of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marR="107315">
                        <a:lnSpc>
                          <a:spcPts val="1520"/>
                        </a:lnSpc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Highland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Council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buildings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752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1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FD36D-AFFA-1A11-2292-04DC2D2E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5A0713-D18A-E01E-0EAA-185BAE66CD7D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5B3C9130-8DCD-A31C-1C2F-C53472452A65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Longman Indicative Heat Network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41FF216-EA5E-8651-267D-FEAD53047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073186"/>
            <a:ext cx="145560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rima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517185-000C-8071-0871-E0B8791D1AF4}"/>
              </a:ext>
            </a:extLst>
          </p:cNvPr>
          <p:cNvGrpSpPr>
            <a:grpSpLocks/>
          </p:cNvGrpSpPr>
          <p:nvPr/>
        </p:nvGrpSpPr>
        <p:grpSpPr>
          <a:xfrm>
            <a:off x="1422537" y="1862237"/>
            <a:ext cx="5156802" cy="3987763"/>
            <a:chOff x="0" y="0"/>
            <a:chExt cx="5607307" cy="3642319"/>
          </a:xfrm>
        </p:grpSpPr>
        <p:pic>
          <p:nvPicPr>
            <p:cNvPr id="5" name="Image 16">
              <a:extLst>
                <a:ext uri="{FF2B5EF4-FFF2-40B4-BE49-F238E27FC236}">
                  <a16:creationId xmlns:a16="http://schemas.microsoft.com/office/drawing/2014/main" id="{22E45505-1E1F-AD7A-D7CB-C7E5E5DB8A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07307" cy="3642319"/>
            </a:xfrm>
            <a:prstGeom prst="rect">
              <a:avLst/>
            </a:prstGeom>
          </p:spPr>
        </p:pic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E161EAF5-44C4-92FE-95E6-55432262EE95}"/>
                </a:ext>
              </a:extLst>
            </p:cNvPr>
            <p:cNvSpPr txBox="1"/>
            <p:nvPr/>
          </p:nvSpPr>
          <p:spPr>
            <a:xfrm>
              <a:off x="1747519" y="3127638"/>
              <a:ext cx="1774825" cy="2032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spcBef>
                  <a:spcPts val="70"/>
                </a:spcBef>
                <a:buNone/>
              </a:pP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Base</a:t>
              </a:r>
              <a:r>
                <a:rPr lang="en-US" sz="1050" i="1" spc="-5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map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OS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Crown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Copyright</a:t>
              </a:r>
              <a:endParaRPr lang="en-GB" sz="110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BD84F7-DB08-0AFF-F3D2-706BFE8FC3DE}"/>
              </a:ext>
            </a:extLst>
          </p:cNvPr>
          <p:cNvGrpSpPr>
            <a:grpSpLocks/>
          </p:cNvGrpSpPr>
          <p:nvPr/>
        </p:nvGrpSpPr>
        <p:grpSpPr>
          <a:xfrm>
            <a:off x="6772787" y="1862237"/>
            <a:ext cx="5156801" cy="3987763"/>
            <a:chOff x="0" y="0"/>
            <a:chExt cx="5623209" cy="3709032"/>
          </a:xfrm>
        </p:grpSpPr>
        <p:pic>
          <p:nvPicPr>
            <p:cNvPr id="10" name="Image 19">
              <a:extLst>
                <a:ext uri="{FF2B5EF4-FFF2-40B4-BE49-F238E27FC236}">
                  <a16:creationId xmlns:a16="http://schemas.microsoft.com/office/drawing/2014/main" id="{98293CD0-3CD0-2658-A905-9D20A1EF33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623209" cy="3709032"/>
            </a:xfrm>
            <a:prstGeom prst="rect">
              <a:avLst/>
            </a:prstGeom>
          </p:spPr>
        </p:pic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C25B0FE1-0D39-E63B-1EFE-5FAB6CB23D6A}"/>
                </a:ext>
              </a:extLst>
            </p:cNvPr>
            <p:cNvSpPr txBox="1"/>
            <p:nvPr/>
          </p:nvSpPr>
          <p:spPr>
            <a:xfrm>
              <a:off x="1715516" y="3145556"/>
              <a:ext cx="1774825" cy="20320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spcBef>
                  <a:spcPts val="70"/>
                </a:spcBef>
                <a:buNone/>
              </a:pP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Base</a:t>
              </a:r>
              <a:r>
                <a:rPr lang="en-US" sz="1050" i="1" spc="-4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map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OS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Crown</a:t>
              </a:r>
              <a:r>
                <a:rPr lang="en-US" sz="1050" i="1" spc="-35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1050" i="1" spc="-30">
                  <a:effectLst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Copyright</a:t>
              </a:r>
              <a:endParaRPr lang="en-GB" sz="110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E77D05-4DE3-F7EF-410A-5FFD196E4BAC}"/>
              </a:ext>
            </a:extLst>
          </p:cNvPr>
          <p:cNvSpPr txBox="1"/>
          <p:nvPr/>
        </p:nvSpPr>
        <p:spPr>
          <a:xfrm>
            <a:off x="1422537" y="5889787"/>
            <a:ext cx="4490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Full Longman area indicative heat network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136C0-EDF5-0FDC-8FCF-0CB0C2C19181}"/>
              </a:ext>
            </a:extLst>
          </p:cNvPr>
          <p:cNvSpPr txBox="1"/>
          <p:nvPr/>
        </p:nvSpPr>
        <p:spPr>
          <a:xfrm>
            <a:off x="6842361" y="5889787"/>
            <a:ext cx="422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West Longman area indicative heat network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AB7C3-3501-110D-333F-2F7C80C27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1FE9CC4-CB14-FE8E-023A-988C4927858C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910001-FD08-E48D-3848-30A1EFFC00DA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5C5A395-DEA9-F5D4-0E59-6E1794C43740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Raigmore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0C55E2-3B33-7517-985C-769F1C6F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073186"/>
            <a:ext cx="145560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rima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378E-B5A9-8903-FCCC-251715749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38295"/>
              </p:ext>
            </p:extLst>
          </p:nvPr>
        </p:nvGraphicFramePr>
        <p:xfrm>
          <a:off x="2273705" y="2125590"/>
          <a:ext cx="8706675" cy="18884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76971">
                  <a:extLst>
                    <a:ext uri="{9D8B030D-6E8A-4147-A177-3AD203B41FA5}">
                      <a16:colId xmlns:a16="http://schemas.microsoft.com/office/drawing/2014/main" val="593492400"/>
                    </a:ext>
                  </a:extLst>
                </a:gridCol>
                <a:gridCol w="1842584">
                  <a:extLst>
                    <a:ext uri="{9D8B030D-6E8A-4147-A177-3AD203B41FA5}">
                      <a16:colId xmlns:a16="http://schemas.microsoft.com/office/drawing/2014/main" val="1250369867"/>
                    </a:ext>
                  </a:extLst>
                </a:gridCol>
                <a:gridCol w="1844536">
                  <a:extLst>
                    <a:ext uri="{9D8B030D-6E8A-4147-A177-3AD203B41FA5}">
                      <a16:colId xmlns:a16="http://schemas.microsoft.com/office/drawing/2014/main" val="1990770260"/>
                    </a:ext>
                  </a:extLst>
                </a:gridCol>
                <a:gridCol w="1842584">
                  <a:extLst>
                    <a:ext uri="{9D8B030D-6E8A-4147-A177-3AD203B41FA5}">
                      <a16:colId xmlns:a16="http://schemas.microsoft.com/office/drawing/2014/main" val="1225820122"/>
                    </a:ext>
                  </a:extLst>
                </a:gridCol>
              </a:tblGrid>
              <a:tr h="296673">
                <a:tc>
                  <a:txBody>
                    <a:bodyPr/>
                    <a:lstStyle/>
                    <a:p>
                      <a:pPr marL="71120">
                        <a:spcBef>
                          <a:spcPts val="55"/>
                        </a:spcBef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Assessment</a:t>
                      </a:r>
                      <a:r>
                        <a:rPr lang="en-US" sz="1400" b="1" spc="-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55"/>
                        </a:spcBef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Raigmore</a:t>
                      </a:r>
                      <a:r>
                        <a:rPr lang="en-US" sz="1400" b="1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full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432435">
                        <a:lnSpc>
                          <a:spcPct val="115000"/>
                        </a:lnSpc>
                        <a:spcBef>
                          <a:spcPts val="55"/>
                        </a:spcBef>
                        <a:buNone/>
                      </a:pPr>
                      <a:r>
                        <a:rPr lang="en-US" sz="1400" b="1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Raigmore </a:t>
                      </a:r>
                      <a:r>
                        <a:rPr lang="en-US" sz="1400" b="1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West</a:t>
                      </a:r>
                      <a:endParaRPr lang="en-GB" sz="1400" b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55"/>
                        </a:spcBef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Raigmore</a:t>
                      </a:r>
                      <a:r>
                        <a:rPr lang="en-US" sz="1400" b="1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2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East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8648"/>
                  </a:ext>
                </a:extLst>
              </a:tr>
              <a:tr h="266525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Annual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heat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demand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(MWh/y)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48,750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28,000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20,750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86632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67945">
                        <a:lnSpc>
                          <a:spcPts val="152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Trench</a:t>
                      </a:r>
                      <a:r>
                        <a:rPr lang="en-US" sz="1400" b="0" spc="-1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(m)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5,220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25"/>
                        </a:lnSpc>
                        <a:buNone/>
                      </a:pP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4,500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94305"/>
                  </a:ext>
                </a:extLst>
              </a:tr>
              <a:tr h="218817">
                <a:tc>
                  <a:txBody>
                    <a:bodyPr/>
                    <a:lstStyle/>
                    <a:p>
                      <a:pPr marL="67945">
                        <a:spcBef>
                          <a:spcPts val="20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Linear</a:t>
                      </a:r>
                      <a:r>
                        <a:rPr lang="en-US" sz="1400" b="0" spc="-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heat</a:t>
                      </a:r>
                      <a:r>
                        <a:rPr lang="en-US" sz="1400" b="0" spc="-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density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spcBef>
                          <a:spcPts val="15"/>
                        </a:spcBef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5.02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spcBef>
                          <a:spcPts val="15"/>
                        </a:spcBef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spcBef>
                          <a:spcPts val="15"/>
                        </a:spcBef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66096"/>
                  </a:ext>
                </a:extLst>
              </a:tr>
              <a:tr h="221440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Council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land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(share)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18%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26049"/>
                  </a:ext>
                </a:extLst>
              </a:tr>
              <a:tr h="313515">
                <a:tc>
                  <a:txBody>
                    <a:bodyPr/>
                    <a:lstStyle/>
                    <a:p>
                      <a:pPr marL="67945" marR="137795">
                        <a:lnSpc>
                          <a:spcPct val="115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Planned</a:t>
                      </a:r>
                      <a:r>
                        <a:rPr lang="en-US" sz="1400" b="0" spc="-6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growth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400" b="0" spc="-7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400" b="0" spc="-2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Moderate/High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Moderate/High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High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80885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Dig type</a:t>
                      </a:r>
                      <a:r>
                        <a:rPr lang="en-US" sz="1400" b="0" spc="-5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(hard)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5826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8F2A4B-EA38-0465-5365-3AF4CEFE9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62831"/>
              </p:ext>
            </p:extLst>
          </p:nvPr>
        </p:nvGraphicFramePr>
        <p:xfrm>
          <a:off x="2273705" y="3987571"/>
          <a:ext cx="8706675" cy="18884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76971">
                  <a:extLst>
                    <a:ext uri="{9D8B030D-6E8A-4147-A177-3AD203B41FA5}">
                      <a16:colId xmlns:a16="http://schemas.microsoft.com/office/drawing/2014/main" val="404984059"/>
                    </a:ext>
                  </a:extLst>
                </a:gridCol>
                <a:gridCol w="1842584">
                  <a:extLst>
                    <a:ext uri="{9D8B030D-6E8A-4147-A177-3AD203B41FA5}">
                      <a16:colId xmlns:a16="http://schemas.microsoft.com/office/drawing/2014/main" val="186707763"/>
                    </a:ext>
                  </a:extLst>
                </a:gridCol>
                <a:gridCol w="1844536">
                  <a:extLst>
                    <a:ext uri="{9D8B030D-6E8A-4147-A177-3AD203B41FA5}">
                      <a16:colId xmlns:a16="http://schemas.microsoft.com/office/drawing/2014/main" val="60225976"/>
                    </a:ext>
                  </a:extLst>
                </a:gridCol>
                <a:gridCol w="1842584">
                  <a:extLst>
                    <a:ext uri="{9D8B030D-6E8A-4147-A177-3AD203B41FA5}">
                      <a16:colId xmlns:a16="http://schemas.microsoft.com/office/drawing/2014/main" val="2677960196"/>
                    </a:ext>
                  </a:extLst>
                </a:gridCol>
              </a:tblGrid>
              <a:tr h="281774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anchor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loads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(&gt;=500MWh/yr)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420890"/>
                  </a:ext>
                </a:extLst>
              </a:tr>
              <a:tr h="274196">
                <a:tc>
                  <a:txBody>
                    <a:bodyPr/>
                    <a:lstStyle/>
                    <a:p>
                      <a:pPr marL="67945" marR="137795">
                        <a:lnSpc>
                          <a:spcPct val="115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8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core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connections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789167"/>
                  </a:ext>
                </a:extLst>
              </a:tr>
              <a:tr h="296131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85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</a:rPr>
                        <a:t>connected </a:t>
                      </a:r>
                      <a:r>
                        <a:rPr lang="en-US" sz="1400" b="0" spc="-1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202500"/>
                  </a:ext>
                </a:extLst>
              </a:tr>
              <a:tr h="402916">
                <a:tc>
                  <a:txBody>
                    <a:bodyPr/>
                    <a:lstStyle/>
                    <a:p>
                      <a:pPr marL="67945"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Number of</a:t>
                      </a:r>
                      <a:r>
                        <a:rPr lang="en-US" sz="1400" b="0" spc="-2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THC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687461"/>
                  </a:ext>
                </a:extLst>
              </a:tr>
              <a:tr h="633453">
                <a:tc>
                  <a:txBody>
                    <a:bodyPr/>
                    <a:lstStyle/>
                    <a:p>
                      <a:pPr marL="67945">
                        <a:lnSpc>
                          <a:spcPct val="113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Number</a:t>
                      </a:r>
                      <a:r>
                        <a:rPr lang="en-US" sz="1400" b="0" spc="-6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r>
                        <a:rPr lang="en-US" sz="1400" b="0" spc="-65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public</a:t>
                      </a:r>
                      <a:r>
                        <a:rPr lang="en-US" sz="1400" b="0" spc="-6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sector </a:t>
                      </a:r>
                      <a:r>
                        <a:rPr lang="en-US" sz="1400" b="0" spc="-10" dirty="0">
                          <a:solidFill>
                            <a:schemeClr val="bg1"/>
                          </a:solidFill>
                          <a:effectLst/>
                        </a:rPr>
                        <a:t>buildings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5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GB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buNone/>
                      </a:pPr>
                      <a:r>
                        <a:rPr lang="en-US" sz="1400" b="0" spc="-25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GB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009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675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4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5EE1-65B1-F17C-9251-19193CBCA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312FE0-83F9-7E20-15B5-1FD58944ABE6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9C14500E-6C00-FC5F-A155-E1E79DAF67EC}"/>
              </a:ext>
            </a:extLst>
          </p:cNvPr>
          <p:cNvSpPr txBox="1">
            <a:spLocks/>
          </p:cNvSpPr>
          <p:nvPr/>
        </p:nvSpPr>
        <p:spPr>
          <a:xfrm>
            <a:off x="1225607" y="1228346"/>
            <a:ext cx="6168586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400" b="1" dirty="0">
                <a:solidFill>
                  <a:schemeClr val="bg1"/>
                </a:solidFill>
                <a:latin typeface="Aptos" panose="020B0004020202020204" pitchFamily="34" charset="0"/>
              </a:rPr>
              <a:t>Raigmore Indicative Heat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A73B9-8D50-8FF6-3726-A414B764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382387"/>
            <a:ext cx="4781393" cy="3374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49E992-7679-457A-8FA5-CA94AD13A779}"/>
              </a:ext>
            </a:extLst>
          </p:cNvPr>
          <p:cNvSpPr txBox="1"/>
          <p:nvPr/>
        </p:nvSpPr>
        <p:spPr>
          <a:xfrm rot="5400000">
            <a:off x="9955207" y="5383882"/>
            <a:ext cx="326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Raigmore East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2445E-1696-AC8E-E1FB-689C2F306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4048"/>
            <a:ext cx="4762322" cy="31900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6941F-5E74-9545-A0A3-D49DF2CE8F3E}"/>
              </a:ext>
            </a:extLst>
          </p:cNvPr>
          <p:cNvSpPr txBox="1"/>
          <p:nvPr/>
        </p:nvSpPr>
        <p:spPr>
          <a:xfrm rot="5400000">
            <a:off x="9231231" y="2573263"/>
            <a:ext cx="478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Raigmore West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C23DC4-37A7-1820-2E5B-70123F72CA27}"/>
              </a:ext>
            </a:extLst>
          </p:cNvPr>
          <p:cNvSpPr txBox="1"/>
          <p:nvPr/>
        </p:nvSpPr>
        <p:spPr>
          <a:xfrm rot="20028629">
            <a:off x="7995363" y="3065391"/>
            <a:ext cx="435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Ebrima" panose="02000000000000000000" pitchFamily="2" charset="0"/>
              </a:rPr>
              <a:t>Base map OS Crown Copyright </a:t>
            </a: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87FE85-9436-1599-9E94-4770903DB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607" y="2773757"/>
            <a:ext cx="5644689" cy="39835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A2FCCA-9C1A-18FD-120A-F5927A416113}"/>
              </a:ext>
            </a:extLst>
          </p:cNvPr>
          <p:cNvSpPr txBox="1"/>
          <p:nvPr/>
        </p:nvSpPr>
        <p:spPr>
          <a:xfrm>
            <a:off x="2712432" y="5652904"/>
            <a:ext cx="284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Ebrima" panose="02000000000000000000" pitchFamily="2" charset="0"/>
              </a:rPr>
              <a:t>Base map OS Crown Copyright </a:t>
            </a:r>
            <a:endParaRPr lang="en-GB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9DF2-44E5-5AE6-D32B-F2ED39B16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6FCF0D9-EE68-D44E-060A-BFD7673F984E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CC26BC-8D99-7BD1-B15D-2909197E63E3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C373F7D-19B5-EE84-0450-0347DD9AF94D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Technology Assessment Summary </a:t>
            </a:r>
          </a:p>
        </p:txBody>
      </p:sp>
      <p:graphicFrame>
        <p:nvGraphicFramePr>
          <p:cNvPr id="4" name="TextBox 3">
            <a:extLst>
              <a:ext uri="{FF2B5EF4-FFF2-40B4-BE49-F238E27FC236}">
                <a16:creationId xmlns:a16="http://schemas.microsoft.com/office/drawing/2014/main" id="{E22C7E80-3A90-3760-58B8-5C51C9C936BE}"/>
              </a:ext>
            </a:extLst>
          </p:cNvPr>
          <p:cNvGraphicFramePr/>
          <p:nvPr/>
        </p:nvGraphicFramePr>
        <p:xfrm>
          <a:off x="1554480" y="2036932"/>
          <a:ext cx="8783754" cy="407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2341AA-4BBF-4C51-84BD-18282E5DF558}"/>
              </a:ext>
            </a:extLst>
          </p:cNvPr>
          <p:cNvSpPr txBox="1"/>
          <p:nvPr/>
        </p:nvSpPr>
        <p:spPr>
          <a:xfrm>
            <a:off x="1384949" y="1623075"/>
            <a:ext cx="9491472" cy="529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GB" sz="1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Technologies Potential</a:t>
            </a:r>
            <a:endParaRPr lang="en-GB" sz="16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 Source Heat Pumps (ASHPs)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Ground Source Heat Pumps (GSHPs)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Biomass</a:t>
            </a:r>
            <a:endParaRPr lang="en-GB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Wastewater Source Heat Pumps (WSHPs)</a:t>
            </a:r>
          </a:p>
          <a:p>
            <a:pPr marL="742950" lvl="1" indent="-285750">
              <a:lnSpc>
                <a:spcPct val="107000"/>
              </a:lnSpc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GB" sz="1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Back-Up Solution:</a:t>
            </a:r>
            <a:endParaRPr lang="en-GB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Gas boilers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Electric boiler</a:t>
            </a: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en-GB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GB" sz="1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Thermal Storage:</a:t>
            </a:r>
            <a:endParaRPr lang="en-GB" sz="1600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Attractive option to support heat demand across the network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en-GB" sz="1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Energy Centre Considerations: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Multiple potential locations identified</a:t>
            </a:r>
          </a:p>
          <a:p>
            <a:pPr marL="285750" lvl="0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Selected location should: </a:t>
            </a:r>
          </a:p>
          <a:p>
            <a:pPr marL="742950" lvl="1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close to low-grade heat source</a:t>
            </a:r>
          </a:p>
          <a:p>
            <a:pPr marL="742950" lvl="1" indent="-285750">
              <a:lnSpc>
                <a:spcPct val="107000"/>
              </a:lnSpc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near anchor loads of the network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A320B-63FA-BFB5-19FC-013BEB96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A840656-C2C4-7F48-E2E2-31BE4B712980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E09B38-B2BE-0A75-90DF-B27426FE7133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8086C9B-79E1-BDDD-15FE-63B172C92DD7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Cost and Savings</a:t>
            </a:r>
          </a:p>
        </p:txBody>
      </p:sp>
      <p:pic>
        <p:nvPicPr>
          <p:cNvPr id="5" name="Picture 4" descr="A map with blue arrows pointing to different areas&#10;&#10;AI-generated content may be incorrect.">
            <a:extLst>
              <a:ext uri="{FF2B5EF4-FFF2-40B4-BE49-F238E27FC236}">
                <a16:creationId xmlns:a16="http://schemas.microsoft.com/office/drawing/2014/main" id="{699B2B39-13E0-109D-2DA9-3C077D743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77" y="1783025"/>
            <a:ext cx="8796131" cy="45818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57150"/>
            <a:bevelB w="5715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9B0D5-EB90-2F0E-726C-24BC61C3733F}"/>
              </a:ext>
            </a:extLst>
          </p:cNvPr>
          <p:cNvSpPr txBox="1"/>
          <p:nvPr/>
        </p:nvSpPr>
        <p:spPr>
          <a:xfrm>
            <a:off x="7820406" y="5665334"/>
            <a:ext cx="2841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Ebrima" panose="02000000000000000000" pitchFamily="2" charset="0"/>
              </a:rPr>
              <a:t>Base map OS Crown Copyright </a:t>
            </a: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72F5B-808E-4DD4-74D0-4A6680AC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1C3798-F2F1-E846-2C7C-FD98376BCDBB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777402-69C1-5D7F-8282-6913DFAD6AEB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F9AE0058-E109-8129-2C5B-1B6493A327B2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Delivery Models</a:t>
            </a:r>
          </a:p>
        </p:txBody>
      </p:sp>
      <p:graphicFrame>
        <p:nvGraphicFramePr>
          <p:cNvPr id="4" name="TextBox 3">
            <a:extLst>
              <a:ext uri="{FF2B5EF4-FFF2-40B4-BE49-F238E27FC236}">
                <a16:creationId xmlns:a16="http://schemas.microsoft.com/office/drawing/2014/main" id="{32A9786B-3CFC-7361-1934-D85DEB941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717939"/>
              </p:ext>
            </p:extLst>
          </p:nvPr>
        </p:nvGraphicFramePr>
        <p:xfrm>
          <a:off x="1554480" y="2036932"/>
          <a:ext cx="8783754" cy="407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FA6931-336A-C99F-D666-D653A5F93B4B}"/>
              </a:ext>
            </a:extLst>
          </p:cNvPr>
          <p:cNvSpPr txBox="1"/>
          <p:nvPr/>
        </p:nvSpPr>
        <p:spPr>
          <a:xfrm>
            <a:off x="1384949" y="1623075"/>
            <a:ext cx="9491472" cy="55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DE580B4-2D5D-9F96-6708-893D5459E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680358"/>
              </p:ext>
            </p:extLst>
          </p:nvPr>
        </p:nvGraphicFramePr>
        <p:xfrm>
          <a:off x="1853766" y="2035487"/>
          <a:ext cx="3202866" cy="3680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15C2D91-A560-364C-209B-C94E137ACB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8490" y="2477181"/>
            <a:ext cx="2081803" cy="2935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93D86F-C5FA-494D-144D-F628B4C5C8C5}"/>
              </a:ext>
            </a:extLst>
          </p:cNvPr>
          <p:cNvSpPr txBox="1"/>
          <p:nvPr/>
        </p:nvSpPr>
        <p:spPr>
          <a:xfrm>
            <a:off x="7946032" y="1898567"/>
            <a:ext cx="36396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This report, prepared by Scottish Futures Trust (SFT) for the Scottish Government in May 2023, assesses the potential roles that a range of delivery models (alongside a number of complementary enabling structures / mechanisms) could play in helping to accelerate the pace and scale of heat network deployment.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It makes recommendations on interventions Scottish Government could make in relation to certain models. </a:t>
            </a:r>
          </a:p>
        </p:txBody>
      </p:sp>
    </p:spTree>
    <p:extLst>
      <p:ext uri="{BB962C8B-B14F-4D97-AF65-F5344CB8AC3E}">
        <p14:creationId xmlns:p14="http://schemas.microsoft.com/office/powerpoint/2010/main" val="9189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4A5EE-9B9B-9B0A-9950-8AD05005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96F872-224B-3281-8FC3-5B887FCE1343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556D8-7A83-0BF6-BC0A-B9DB78EB8BB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0EE0F967-FBC1-4FD4-8913-585D7946FED5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What is a network?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E22F1-3D1D-80BB-759F-ADEA4F9C2EDB}"/>
              </a:ext>
            </a:extLst>
          </p:cNvPr>
          <p:cNvSpPr txBox="1"/>
          <p:nvPr/>
        </p:nvSpPr>
        <p:spPr>
          <a:xfrm>
            <a:off x="1404593" y="1717989"/>
            <a:ext cx="9765986" cy="454565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11">
              <a:lnSpc>
                <a:spcPct val="90000"/>
              </a:lnSpc>
              <a:spcBef>
                <a:spcPct val="20000"/>
              </a:spcBef>
            </a:pPr>
            <a:endParaRPr lang="en-US" sz="2000" i="0" kern="1200" baseline="0" dirty="0"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defTabSz="914411">
              <a:lnSpc>
                <a:spcPct val="90000"/>
              </a:lnSpc>
              <a:spcBef>
                <a:spcPct val="20000"/>
              </a:spcBef>
            </a:pPr>
            <a:endParaRPr lang="en-US" sz="2400" kern="1200" baseline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20E5C-A444-A8D2-3231-42C892C9B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857" y="1789491"/>
            <a:ext cx="7717507" cy="431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9381C-946E-211F-6175-916DBBE77893}"/>
              </a:ext>
            </a:extLst>
          </p:cNvPr>
          <p:cNvSpPr txBox="1"/>
          <p:nvPr/>
        </p:nvSpPr>
        <p:spPr>
          <a:xfrm>
            <a:off x="2020819" y="6125140"/>
            <a:ext cx="94069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https://assets.publishing.service.gov.uk/media/5abccf5f40f0b6026d7ecefb/HNIP_What_is_a_heat_network.pdf</a:t>
            </a:r>
          </a:p>
        </p:txBody>
      </p:sp>
    </p:spTree>
    <p:extLst>
      <p:ext uri="{BB962C8B-B14F-4D97-AF65-F5344CB8AC3E}">
        <p14:creationId xmlns:p14="http://schemas.microsoft.com/office/powerpoint/2010/main" val="17479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0EB47-1263-9AE8-8752-952A111FD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2DEFAF4-6FB3-9488-1F62-FE0A953BBBC3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D94CC-B47D-839E-8198-F52DEB1FF5AF}"/>
              </a:ext>
            </a:extLst>
          </p:cNvPr>
          <p:cNvSpPr/>
          <p:nvPr/>
        </p:nvSpPr>
        <p:spPr>
          <a:xfrm>
            <a:off x="1384949" y="1623075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C1F0A49-F985-31B3-6818-07BEF259BDA8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Request for Information (RFI)</a:t>
            </a:r>
          </a:p>
        </p:txBody>
      </p:sp>
      <p:graphicFrame>
        <p:nvGraphicFramePr>
          <p:cNvPr id="4" name="TextBox 3">
            <a:extLst>
              <a:ext uri="{FF2B5EF4-FFF2-40B4-BE49-F238E27FC236}">
                <a16:creationId xmlns:a16="http://schemas.microsoft.com/office/drawing/2014/main" id="{EFC0586B-CB83-57C5-DFA8-0095B41398CA}"/>
              </a:ext>
            </a:extLst>
          </p:cNvPr>
          <p:cNvGraphicFramePr/>
          <p:nvPr/>
        </p:nvGraphicFramePr>
        <p:xfrm>
          <a:off x="1554480" y="2036932"/>
          <a:ext cx="8783754" cy="4074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2485B9-BF90-6BA1-75F1-A22E4F4597B2}"/>
              </a:ext>
            </a:extLst>
          </p:cNvPr>
          <p:cNvSpPr txBox="1"/>
          <p:nvPr/>
        </p:nvSpPr>
        <p:spPr>
          <a:xfrm>
            <a:off x="1384949" y="1623075"/>
            <a:ext cx="9491472" cy="55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GB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603A15F-1408-66CD-61A5-7455D6C91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080528"/>
              </p:ext>
            </p:extLst>
          </p:nvPr>
        </p:nvGraphicFramePr>
        <p:xfrm>
          <a:off x="1554480" y="2036932"/>
          <a:ext cx="7215094" cy="410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116407B-BA72-D853-2675-C5B7AE1FC5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4481" y="1707188"/>
            <a:ext cx="4250305" cy="4733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D2C75F-7907-B9C3-B8E0-259C1A30EAA6}"/>
              </a:ext>
            </a:extLst>
          </p:cNvPr>
          <p:cNvSpPr txBox="1"/>
          <p:nvPr/>
        </p:nvSpPr>
        <p:spPr>
          <a:xfrm>
            <a:off x="6340552" y="2174060"/>
            <a:ext cx="36277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RFI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Delivery Model Preferences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Council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Public Investment and Subsidy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Location Preferences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2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32B8-EED5-4C66-E5AA-63AE2725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84CFDF-CB70-F5EB-A8D8-DE447D03D19D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Delivering </a:t>
            </a:r>
            <a:r>
              <a:rPr lang="en-GB" sz="2000" b="1" dirty="0">
                <a:solidFill>
                  <a:schemeClr val="bg1"/>
                </a:solidFill>
              </a:rPr>
              <a:t>Together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A’ </a:t>
            </a:r>
            <a:r>
              <a:rPr lang="en-GB" sz="2000" dirty="0" err="1">
                <a:solidFill>
                  <a:schemeClr val="bg1"/>
                </a:solidFill>
              </a:rPr>
              <a:t>L</a:t>
            </a:r>
            <a:r>
              <a:rPr lang="en-GB" sz="2000" dirty="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Còmhla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8DC641-B731-6BEF-9112-6B96E7BD8FAB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6AAC29A-CFAA-F14E-4EA3-115994D72943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Wider Area Scan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70DBF-08A8-0325-579F-C1C755682201}"/>
              </a:ext>
            </a:extLst>
          </p:cNvPr>
          <p:cNvSpPr txBox="1"/>
          <p:nvPr/>
        </p:nvSpPr>
        <p:spPr>
          <a:xfrm>
            <a:off x="1709530" y="2067339"/>
            <a:ext cx="4901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Dingwall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Invergordon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Wick (specifically the north side of the river)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Aviemore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8EEFB-BD2A-2D44-A7EA-9D0E9DFF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40"/>
          <a:stretch>
            <a:fillRect/>
          </a:stretch>
        </p:blipFill>
        <p:spPr>
          <a:xfrm>
            <a:off x="6916049" y="1843818"/>
            <a:ext cx="4697026" cy="44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D826-DD36-686E-6437-B4D8CF32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A3E8840-19D0-6AA0-EB79-63B85BB43A7F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043D7F-62DE-AC80-1AF4-B6D3FDA46342}"/>
              </a:ext>
            </a:extLst>
          </p:cNvPr>
          <p:cNvSpPr/>
          <p:nvPr/>
        </p:nvSpPr>
        <p:spPr>
          <a:xfrm>
            <a:off x="1404593" y="1623075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Member Engagement: </a:t>
            </a:r>
            <a:r>
              <a:rPr lang="en-GB" dirty="0"/>
              <a:t>Workshop held in November to brief Elected Members on progress and outline next steps.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Market Insight: </a:t>
            </a:r>
            <a:r>
              <a:rPr lang="en-GB" dirty="0"/>
              <a:t>Evaluation of the Request for Information (RFI) to gauge supplier interest and assess market readiness.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Ongoing Work:</a:t>
            </a: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Updating the Techno-Economic Model (TEM) for the West Bank area to inform development of the Outline Business Case (OBC).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Conducting a broader review across Highland Council areas to identify additional heat network opportunities aligned with LHEES.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Collaboration: </a:t>
            </a:r>
            <a:r>
              <a:rPr lang="en-GB" dirty="0"/>
              <a:t>Continuing engagement with the Scottish Government, local authorities, and key stakeholders to share best practice.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Business Case: </a:t>
            </a:r>
            <a:r>
              <a:rPr lang="en-GB" dirty="0"/>
              <a:t>Developing a Business Case for the Inverness Heat Network opportunity.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D43C60A-E828-8AF5-40F3-A214BE4C44DE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2087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1B37-B7C4-175A-5C15-1E05EE39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A73608B-E471-9594-5107-4BCA961D7638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B0971-AD23-81AF-AEE8-53B1A88B662D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81394EF5-09CF-5E8B-3672-2385970A3FB4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Contact Information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C6969-9898-4B78-2DC3-78C4D072EA80}"/>
              </a:ext>
            </a:extLst>
          </p:cNvPr>
          <p:cNvSpPr txBox="1"/>
          <p:nvPr/>
        </p:nvSpPr>
        <p:spPr>
          <a:xfrm>
            <a:off x="1655064" y="2185416"/>
            <a:ext cx="9217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2402C-9094-CAC6-C832-F6328864BDCE}"/>
              </a:ext>
            </a:extLst>
          </p:cNvPr>
          <p:cNvSpPr txBox="1"/>
          <p:nvPr/>
        </p:nvSpPr>
        <p:spPr>
          <a:xfrm>
            <a:off x="1773936" y="2057400"/>
            <a:ext cx="5330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ruta.burbaite@highland.gov.uk</a:t>
            </a: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neil.osborne@highland.gov.uk</a:t>
            </a: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LHEES@highland.gov.uk</a:t>
            </a: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763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46348-765D-4111-F971-787F36E6F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5AE6268-EDB1-1036-073A-E369DAA8BCDA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0A8570-5361-D20D-AB7A-C1C28062515A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4B69372-BF4C-EE84-3DFA-5A7EF4217628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Useful Links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22E08-C597-EA0E-28B2-181BAC1533E0}"/>
              </a:ext>
            </a:extLst>
          </p:cNvPr>
          <p:cNvSpPr txBox="1"/>
          <p:nvPr/>
        </p:nvSpPr>
        <p:spPr>
          <a:xfrm>
            <a:off x="1655064" y="2185416"/>
            <a:ext cx="9217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C1F3A-F2A1-346D-8DA9-A81A3DBD8C16}"/>
              </a:ext>
            </a:extLst>
          </p:cNvPr>
          <p:cNvSpPr txBox="1"/>
          <p:nvPr/>
        </p:nvSpPr>
        <p:spPr>
          <a:xfrm>
            <a:off x="1773935" y="2057400"/>
            <a:ext cx="98117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Local Heat and Energy Efficiency Strategy and Delivery Plan</a:t>
            </a: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Highland Council's Heat Network Feasibility Study Reports</a:t>
            </a: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Highland Council's Heat Network Vision Statement</a:t>
            </a: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Heat Networks Delivery Models</a:t>
            </a: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Renewable and Low Carbon Energy: Heat Networks</a:t>
            </a:r>
            <a:r>
              <a:rPr lang="en-GB" sz="24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lvl="0"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DF211-E716-5774-1FDE-4A26090B5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49DFC1-E886-5C55-CF39-D321CD27256C}"/>
              </a:ext>
            </a:extLst>
          </p:cNvPr>
          <p:cNvSpPr txBox="1"/>
          <p:nvPr/>
        </p:nvSpPr>
        <p:spPr>
          <a:xfrm>
            <a:off x="1967484" y="2705725"/>
            <a:ext cx="8257032" cy="1446550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Discussion</a:t>
            </a:r>
          </a:p>
          <a:p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CD84-9C20-5A08-03AB-003CFBA4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5AFE0F8-4741-C914-AB47-16FCD1E0271A}"/>
              </a:ext>
            </a:extLst>
          </p:cNvPr>
          <p:cNvSpPr txBox="1"/>
          <p:nvPr/>
        </p:nvSpPr>
        <p:spPr>
          <a:xfrm>
            <a:off x="1967484" y="2705725"/>
            <a:ext cx="8257032" cy="1446550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Thank You</a:t>
            </a:r>
          </a:p>
          <a:p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21F77-68B3-6D73-932C-F9837402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5AA5B33-267A-4A6A-BB63-70ED6AA499B2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1F8572-03B5-D018-DDDB-449139776879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0D6CF96-93D7-7895-CA33-334AA1229F66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Benefits of Heat Networks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259DCA-CD4E-0124-35F7-F1018E0B4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7064995"/>
              </p:ext>
            </p:extLst>
          </p:nvPr>
        </p:nvGraphicFramePr>
        <p:xfrm>
          <a:off x="1499616" y="2286000"/>
          <a:ext cx="10232136" cy="3852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98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3D21-1ECB-6CA7-F959-8EAB5A495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810ACAE-360C-283D-791A-1D6550B16AE2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69AEB1-66B9-E0D7-A71A-7650192DD9CE}"/>
              </a:ext>
            </a:extLst>
          </p:cNvPr>
          <p:cNvSpPr/>
          <p:nvPr/>
        </p:nvSpPr>
        <p:spPr>
          <a:xfrm>
            <a:off x="1228493" y="2089842"/>
            <a:ext cx="5349211" cy="4477826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0000"/>
              </a:lnSpc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Introduced the </a:t>
            </a:r>
            <a:r>
              <a:rPr lang="en-GB" sz="1400" b="1" dirty="0">
                <a:solidFill>
                  <a:schemeClr val="bg1"/>
                </a:solidFill>
                <a:cs typeface="Arial" panose="020B0604020202020204" pitchFamily="34" charset="0"/>
              </a:rPr>
              <a:t>regulatory framework for heat networks in Scotland </a:t>
            </a: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(partially in force).</a:t>
            </a:r>
          </a:p>
          <a:p>
            <a:pPr lvl="0" algn="just">
              <a:lnSpc>
                <a:spcPct val="100000"/>
              </a:lnSpc>
            </a:pPr>
            <a:endParaRPr lang="en-GB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en-GB" sz="1400" b="1" dirty="0">
                <a:solidFill>
                  <a:schemeClr val="bg1"/>
                </a:solidFill>
                <a:cs typeface="Arial" panose="020B0604020202020204" pitchFamily="34" charset="0"/>
              </a:rPr>
              <a:t>Statutory targets for deployment of heat networks: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E</a:t>
            </a: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quivalent to 3%, 8% and 9% of current heat demand.</a:t>
            </a:r>
          </a:p>
          <a:p>
            <a:pPr lvl="0" algn="just">
              <a:lnSpc>
                <a:spcPct val="100000"/>
              </a:lnSpc>
            </a:pPr>
            <a:endParaRPr lang="en-GB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</a:pPr>
            <a:r>
              <a:rPr lang="en-GB" sz="1400" b="1" dirty="0">
                <a:solidFill>
                  <a:schemeClr val="bg1"/>
                </a:solidFill>
                <a:cs typeface="Arial" panose="020B0604020202020204" pitchFamily="34" charset="0"/>
              </a:rPr>
              <a:t>Building Assessment Reports (“BAR”): </a:t>
            </a: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Scottish public authorities have an obligation to prepare a BAR to assess suitability of non-domestic properties for connecting to heat networks.</a:t>
            </a:r>
          </a:p>
          <a:p>
            <a:pPr lvl="0" algn="just">
              <a:lnSpc>
                <a:spcPct val="100000"/>
              </a:lnSpc>
            </a:pPr>
            <a:endParaRPr lang="en-GB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GB" sz="1400" b="1" dirty="0">
                <a:solidFill>
                  <a:schemeClr val="bg1"/>
                </a:solidFill>
                <a:cs typeface="Arial" panose="020B0604020202020204" pitchFamily="34" charset="0"/>
              </a:rPr>
              <a:t>Heat Network Zones: </a:t>
            </a: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Local authorities have an obligation to review area to consider if it is likely to be “particularly” suitable for construction or operation of a heat network and decide if area should be designated as “heat network zone”.</a:t>
            </a:r>
          </a:p>
          <a:p>
            <a:pPr algn="just">
              <a:lnSpc>
                <a:spcPct val="100000"/>
              </a:lnSpc>
            </a:pPr>
            <a:endParaRPr lang="en-GB" sz="2000" b="1" dirty="0">
              <a:solidFill>
                <a:srgbClr val="435B76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B08F3E8-C8B0-C80B-5453-7C8750E1BE38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bg1"/>
                </a:solidFill>
              </a:rPr>
              <a:t>Heat Networks (Scotland) Act 2021</a:t>
            </a:r>
            <a:endParaRPr lang="en-GB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823DA8-70E5-D5D7-E20A-B90D03A081C3}"/>
              </a:ext>
            </a:extLst>
          </p:cNvPr>
          <p:cNvSpPr/>
          <p:nvPr/>
        </p:nvSpPr>
        <p:spPr>
          <a:xfrm>
            <a:off x="6664790" y="2089842"/>
            <a:ext cx="5349211" cy="4477826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Consent regime (not yet in force)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There will be a requirement to obtain consent from the “consent authority” (a role to be undertaken by the Scottish Ministers or relevant local authority) to build and operate a heat network in Scotland.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Licensing (not yet in force):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All heat networks will need a licence to operate in Scotland which will give heat network developers certain rights and powers and OFGEM will be the “licensing authority”.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Heat Network Permits (not yet in force):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Heat network operators may need to obtain a permit to build and operate a network in a designated zone (on an exclusive access basis).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Heat in Buildings Bill (Scottish Gov confirmed this will be introduced):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This will include powers to require public sector buildings to connect to district heating when available.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B6D7-457F-B613-669A-B1DC73873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A4626B-DBC2-B6E1-842B-D7659804BF4C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9A9CCA-E8A0-5ADA-316F-E98F715D451A}"/>
              </a:ext>
            </a:extLst>
          </p:cNvPr>
          <p:cNvSpPr/>
          <p:nvPr/>
        </p:nvSpPr>
        <p:spPr>
          <a:xfrm>
            <a:off x="1228493" y="2089842"/>
            <a:ext cx="10695283" cy="4477826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50848F2C-9C2C-225A-CF49-AC0776C0D0C7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bg1"/>
                </a:solidFill>
              </a:rPr>
              <a:t>National Heat Network Targets</a:t>
            </a:r>
            <a:endParaRPr lang="en-GB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23C9E-26C5-F3B9-A56F-D96E6B654CFB}"/>
              </a:ext>
            </a:extLst>
          </p:cNvPr>
          <p:cNvSpPr txBox="1"/>
          <p:nvPr/>
        </p:nvSpPr>
        <p:spPr>
          <a:xfrm>
            <a:off x="1435608" y="2331720"/>
            <a:ext cx="5175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chemeClr val="bg1"/>
                </a:solidFill>
              </a:rPr>
              <a:t>Statutory targets: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2027: 2.6 TWh of thermal energy output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2030: 6 TWh of thermal energy output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2035: 7 TWh of thermal energy output </a:t>
            </a:r>
          </a:p>
        </p:txBody>
      </p:sp>
    </p:spTree>
    <p:extLst>
      <p:ext uri="{BB962C8B-B14F-4D97-AF65-F5344CB8AC3E}">
        <p14:creationId xmlns:p14="http://schemas.microsoft.com/office/powerpoint/2010/main" val="17981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69911-90E6-4BB4-B8AC-927F6255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E4C766-9321-FCE4-9C08-D1636C8EC425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20CCFF-C3EC-AF50-9A88-95C896B124ED}"/>
              </a:ext>
            </a:extLst>
          </p:cNvPr>
          <p:cNvSpPr/>
          <p:nvPr/>
        </p:nvSpPr>
        <p:spPr>
          <a:xfrm>
            <a:off x="1228493" y="2089842"/>
            <a:ext cx="10695283" cy="4477826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84D7704-ADF3-FCF5-B680-73153AE11F3A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bg1"/>
                </a:solidFill>
              </a:rPr>
              <a:t>Energy Act 2023</a:t>
            </a:r>
            <a:endParaRPr lang="en-GB" sz="4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F214E-386B-6B13-01F7-083DB6CF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677" y="2506501"/>
            <a:ext cx="2340715" cy="3086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D32A1-ABA0-FFD9-D9D2-F1E2A1CAAE7B}"/>
              </a:ext>
            </a:extLst>
          </p:cNvPr>
          <p:cNvSpPr txBox="1"/>
          <p:nvPr/>
        </p:nvSpPr>
        <p:spPr>
          <a:xfrm>
            <a:off x="1435608" y="2331720"/>
            <a:ext cx="6318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UK legislation introducing a BG-wide heat network authorisation regime, coming into elect from 2026.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Authorisation: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Administered by Ofgem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Mandatory for all heat networks, with exemptions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Granted subject to fitness checks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Apply conditions covering consumer protection (reserved law), and technical standards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Also introduced England-only heat network zones.</a:t>
            </a:r>
          </a:p>
        </p:txBody>
      </p:sp>
    </p:spTree>
    <p:extLst>
      <p:ext uri="{BB962C8B-B14F-4D97-AF65-F5344CB8AC3E}">
        <p14:creationId xmlns:p14="http://schemas.microsoft.com/office/powerpoint/2010/main" val="9422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C7EC3-3EED-140C-D35F-4DE289C2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A4C6367-A325-6EAE-C253-B5B72C89B729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962AE-1863-0714-8327-6E20143114D0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EFFD26A-3551-3909-E4C5-1585010FA81B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Local Heat and Energy Efficiency Strategy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66348-3A16-2774-2B9D-DE737F18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11" y="1989065"/>
            <a:ext cx="2927750" cy="2070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B5384-3D36-1D5A-01F1-96B8497B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11" y="4200002"/>
            <a:ext cx="2927750" cy="206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CA0797-5119-2D88-623C-9D3CCC52B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673" y="2885675"/>
            <a:ext cx="1856507" cy="262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69FB79-25AB-11D5-F703-A1F5F3A5A412}"/>
              </a:ext>
            </a:extLst>
          </p:cNvPr>
          <p:cNvSpPr txBox="1"/>
          <p:nvPr/>
        </p:nvSpPr>
        <p:spPr>
          <a:xfrm>
            <a:off x="1545336" y="1713662"/>
            <a:ext cx="46959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The Local Heat and Energy Efficiency Strategies (Scotland) Order 2022 places a legal duty on all 32 Scottish local authorities to prepare a local heat and energy efficiency strategy and delivery plan by the end of December 2023.</a:t>
            </a:r>
          </a:p>
          <a:p>
            <a:endParaRPr lang="en-GB" sz="2000" kern="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The Council published the first iteration of the Strategy and Delivery Plan in December 2023. </a:t>
            </a:r>
          </a:p>
          <a:p>
            <a:endParaRPr lang="en-GB" sz="200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LHEES sets a plan for decarbonising heat in buildings across the Highlands and improving their energy efficiency. </a:t>
            </a:r>
            <a:r>
              <a:rPr lang="en-GB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 </a:t>
            </a:r>
            <a:endParaRPr lang="en-GB" kern="0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1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6C318-7857-EFC5-5D29-B44ADE80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7D1FEE-2C20-9304-2001-392F4FEB2874}"/>
              </a:ext>
            </a:extLst>
          </p:cNvPr>
          <p:cNvSpPr txBox="1"/>
          <p:nvPr/>
        </p:nvSpPr>
        <p:spPr>
          <a:xfrm>
            <a:off x="1315579" y="205200"/>
            <a:ext cx="4925733" cy="707886"/>
          </a:xfrm>
          <a:prstGeom prst="rect">
            <a:avLst/>
          </a:prstGeom>
          <a:noFill/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Delivering </a:t>
            </a:r>
            <a:r>
              <a:rPr lang="en-GB" sz="2000" b="1">
                <a:solidFill>
                  <a:schemeClr val="bg1"/>
                </a:solidFill>
              </a:rPr>
              <a:t>Together</a:t>
            </a:r>
          </a:p>
          <a:p>
            <a:r>
              <a:rPr lang="en-GB" sz="2000">
                <a:solidFill>
                  <a:schemeClr val="bg1"/>
                </a:solidFill>
              </a:rPr>
              <a:t>A’ </a:t>
            </a:r>
            <a:r>
              <a:rPr lang="en-GB" sz="2000" err="1">
                <a:solidFill>
                  <a:schemeClr val="bg1"/>
                </a:solidFill>
              </a:rPr>
              <a:t>L</a:t>
            </a:r>
            <a:r>
              <a:rPr lang="en-GB" sz="2000" err="1">
                <a:solidFill>
                  <a:schemeClr val="bg1"/>
                </a:solidFill>
                <a:latin typeface="Aptos" panose="020B0004020202020204" pitchFamily="34" charset="0"/>
              </a:rPr>
              <a:t>ìbhrigeadh</a:t>
            </a:r>
            <a:r>
              <a:rPr lang="en-GB" sz="20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2000" b="1" err="1">
                <a:solidFill>
                  <a:schemeClr val="bg1"/>
                </a:solidFill>
              </a:rPr>
              <a:t>Còmhla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C7871D-540F-FB4B-AD4D-2D6D4F1709B2}"/>
              </a:ext>
            </a:extLst>
          </p:cNvPr>
          <p:cNvSpPr/>
          <p:nvPr/>
        </p:nvSpPr>
        <p:spPr>
          <a:xfrm>
            <a:off x="1404593" y="1624520"/>
            <a:ext cx="10444900" cy="4898828"/>
          </a:xfrm>
          <a:prstGeom prst="roundRect">
            <a:avLst>
              <a:gd name="adj" fmla="val 3485"/>
            </a:avLst>
          </a:prstGeom>
          <a:solidFill>
            <a:srgbClr val="0094AA">
              <a:alpha val="80000"/>
            </a:srgbClr>
          </a:solidFill>
          <a:ln>
            <a:noFill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36C9EFA0-93AA-FE7C-F878-FF4F98305C8F}"/>
              </a:ext>
            </a:extLst>
          </p:cNvPr>
          <p:cNvSpPr txBox="1">
            <a:spLocks/>
          </p:cNvSpPr>
          <p:nvPr/>
        </p:nvSpPr>
        <p:spPr>
          <a:xfrm>
            <a:off x="1315579" y="1008000"/>
            <a:ext cx="10270064" cy="615075"/>
          </a:xfrm>
          <a:prstGeom prst="rect">
            <a:avLst/>
          </a:prstGeom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Aptos" panose="020B0004020202020204" pitchFamily="34" charset="0"/>
              </a:rPr>
              <a:t>Potential Heat Network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360E1-20A2-1D6E-0332-5ECF23D4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79" y="1766346"/>
            <a:ext cx="6702127" cy="46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ca2e62-8419-4e2d-a711-06c090197691" xsi:nil="true"/>
    <lcf76f155ced4ddcb4097134ff3c332f xmlns="63466398-4358-42af-b458-2405d4ecf5b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B32A50010CA46B8F51393F8373CDD" ma:contentTypeVersion="9" ma:contentTypeDescription="Create a new document." ma:contentTypeScope="" ma:versionID="50a523bdf83ea141e1e652f6ee61e52c">
  <xsd:schema xmlns:xsd="http://www.w3.org/2001/XMLSchema" xmlns:xs="http://www.w3.org/2001/XMLSchema" xmlns:p="http://schemas.microsoft.com/office/2006/metadata/properties" xmlns:ns2="63466398-4358-42af-b458-2405d4ecf5b8" xmlns:ns3="2bca2e62-8419-4e2d-a711-06c090197691" targetNamespace="http://schemas.microsoft.com/office/2006/metadata/properties" ma:root="true" ma:fieldsID="88f2c86fabe5a915759cba67eb697d87" ns2:_="" ns3:_="">
    <xsd:import namespace="63466398-4358-42af-b458-2405d4ecf5b8"/>
    <xsd:import namespace="2bca2e62-8419-4e2d-a711-06c0901976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66398-4358-42af-b458-2405d4ecf5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d8d7fc4-e056-491b-b14d-914997007d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a2e62-8419-4e2d-a711-06c09019769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e782305-097d-4ccc-96bd-3995f1c0fe55}" ma:internalName="TaxCatchAll" ma:showField="CatchAllData" ma:web="2bca2e62-8419-4e2d-a711-06c0901976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F7F798-7401-437D-8AFD-BC01F4FAA1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F2A9A5-84E2-49B7-B851-2F27D3B7150D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2bca2e62-8419-4e2d-a711-06c090197691"/>
    <ds:schemaRef ds:uri="63466398-4358-42af-b458-2405d4ecf5b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1C98EE-0F7F-454C-968E-0CF2D83C3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466398-4358-42af-b458-2405d4ecf5b8"/>
    <ds:schemaRef ds:uri="2bca2e62-8419-4e2d-a711-06c0901976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23991</TotalTime>
  <Words>2021</Words>
  <Application>Microsoft Office PowerPoint</Application>
  <PresentationFormat>Widescreen</PresentationFormat>
  <Paragraphs>539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Arial</vt:lpstr>
      <vt:lpstr>Courier New</vt:lpstr>
      <vt:lpstr>Ebrima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Highland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Derek Brown (Highland Council)</dc:creator>
  <cp:lastModifiedBy>Ruta Burbaite (Climate Change and Energy)</cp:lastModifiedBy>
  <cp:revision>103</cp:revision>
  <dcterms:created xsi:type="dcterms:W3CDTF">2024-12-18T09:31:09Z</dcterms:created>
  <dcterms:modified xsi:type="dcterms:W3CDTF">2025-11-26T16:09:37Z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0x010100564B32A50010CA46B8F51393F8373CDD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