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0" r:id="rId5"/>
  </p:sldMasterIdLst>
  <p:notesMasterIdLst>
    <p:notesMasterId r:id="rId16"/>
  </p:notesMasterIdLst>
  <p:handoutMasterIdLst>
    <p:handoutMasterId r:id="rId17"/>
  </p:handoutMasterIdLst>
  <p:sldIdLst>
    <p:sldId id="264" r:id="rId6"/>
    <p:sldId id="476" r:id="rId7"/>
    <p:sldId id="381" r:id="rId8"/>
    <p:sldId id="442" r:id="rId9"/>
    <p:sldId id="478" r:id="rId10"/>
    <p:sldId id="467" r:id="rId11"/>
    <p:sldId id="435" r:id="rId12"/>
    <p:sldId id="475" r:id="rId13"/>
    <p:sldId id="479" r:id="rId14"/>
    <p:sldId id="480" r:id="rId15"/>
  </p:sldIdLst>
  <p:sldSz cx="9144000" cy="6858000" type="screen4x3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B60FBBD-F7BD-4765-B9BD-0EF2465FA008}">
          <p14:sldIdLst>
            <p14:sldId id="264"/>
            <p14:sldId id="476"/>
            <p14:sldId id="381"/>
            <p14:sldId id="442"/>
            <p14:sldId id="478"/>
            <p14:sldId id="467"/>
            <p14:sldId id="435"/>
            <p14:sldId id="475"/>
            <p14:sldId id="479"/>
            <p14:sldId id="480"/>
          </p14:sldIdLst>
        </p14:section>
        <p14:section name="Untitled Section" id="{ADE23A5E-DB12-48FB-AAC3-C46964B7ECB5}">
          <p14:sldIdLst/>
        </p14:section>
        <p14:section name="Untitled Section" id="{99560D79-E1A7-4FD4-8858-6418FB35E22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29" autoAdjust="0"/>
    <p:restoredTop sz="96101" autoAdjust="0"/>
  </p:normalViewPr>
  <p:slideViewPr>
    <p:cSldViewPr>
      <p:cViewPr varScale="1">
        <p:scale>
          <a:sx n="72" d="100"/>
          <a:sy n="72" d="100"/>
        </p:scale>
        <p:origin x="13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39" d="100"/>
          <a:sy n="39" d="100"/>
        </p:scale>
        <p:origin x="2956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099" cy="496967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hc" descr="OFFICIAL"/>
          <p:cNvSpPr txBox="1"/>
          <p:nvPr/>
        </p:nvSpPr>
        <p:spPr>
          <a:xfrm>
            <a:off x="0" y="1"/>
            <a:ext cx="6805613" cy="246142"/>
          </a:xfrm>
          <a:prstGeom prst="rect">
            <a:avLst/>
          </a:prstGeom>
          <a:noFill/>
        </p:spPr>
        <p:txBody>
          <a:bodyPr vert="horz" lIns="91394" tIns="45697" rIns="91394" bIns="45697" rtlCol="0">
            <a:spAutoFit/>
          </a:bodyPr>
          <a:lstStyle/>
          <a:p>
            <a:pPr algn="ctr"/>
            <a:r>
              <a:rPr lang="en-GB" sz="1000" b="1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6614"/>
            <a:ext cx="6805613" cy="246142"/>
          </a:xfrm>
          <a:prstGeom prst="rect">
            <a:avLst/>
          </a:prstGeom>
          <a:noFill/>
        </p:spPr>
        <p:txBody>
          <a:bodyPr vert="horz" lIns="91394" tIns="45697" rIns="91394" bIns="45697" rtlCol="0">
            <a:spAutoFit/>
          </a:bodyPr>
          <a:lstStyle/>
          <a:p>
            <a:pPr algn="ctr"/>
            <a:r>
              <a:rPr lang="en-GB" sz="1000" b="1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394" tIns="45697" rIns="91394" bIns="4569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099" cy="496967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hc" descr="OFFICIAL"/>
          <p:cNvSpPr txBox="1"/>
          <p:nvPr/>
        </p:nvSpPr>
        <p:spPr>
          <a:xfrm>
            <a:off x="0" y="1"/>
            <a:ext cx="6805613" cy="246142"/>
          </a:xfrm>
          <a:prstGeom prst="rect">
            <a:avLst/>
          </a:prstGeom>
          <a:noFill/>
        </p:spPr>
        <p:txBody>
          <a:bodyPr vert="horz" lIns="91394" tIns="45697" rIns="91394" bIns="45697" rtlCol="0">
            <a:spAutoFit/>
          </a:bodyPr>
          <a:lstStyle/>
          <a:p>
            <a:pPr algn="ctr"/>
            <a:r>
              <a:rPr lang="en-GB" sz="1000" b="1" i="0" u="none" baseline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6614"/>
            <a:ext cx="6805613" cy="246142"/>
          </a:xfrm>
          <a:prstGeom prst="rect">
            <a:avLst/>
          </a:prstGeom>
          <a:noFill/>
        </p:spPr>
        <p:txBody>
          <a:bodyPr vert="horz" lIns="91394" tIns="45697" rIns="91394" bIns="45697" rtlCol="0">
            <a:spAutoFit/>
          </a:bodyPr>
          <a:lstStyle/>
          <a:p>
            <a:pPr algn="ctr"/>
            <a:r>
              <a:rPr lang="en-GB" sz="1000" b="1" i="0" u="none" baseline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27AA53-D485-48C4-A1C3-631D24EF375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4162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600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Emphasised Ring fenced fund, legal obligation to Salix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076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ELT agreed that the June 2021 Phase 3 indicative investment wasn’t approved – superseded by the Sep 21 and March 22 investments (this contradicts the June 2021 council meeting minutes). </a:t>
            </a:r>
            <a:r>
              <a:rPr lang="en-GB" sz="1800" b="1" dirty="0">
                <a:solidFill>
                  <a:srgbClr val="FF0000"/>
                </a:solidFill>
                <a:highlight>
                  <a:srgbClr val="FFFF00"/>
                </a:highlight>
              </a:rPr>
              <a:t>Impacts upon continuity of delivery, changes in agreements needs to be flagged. What are the processes?</a:t>
            </a: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dirty="0"/>
              <a:t>Working with a smaller pot – easier, more manageable but directly impacts scale of work (and related benefits). </a:t>
            </a: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366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Where does the fund sit?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084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2000" y="1844824"/>
            <a:ext cx="7920000" cy="15696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Presentation main </a:t>
            </a:r>
            <a:br>
              <a:rPr lang="en-US" dirty="0"/>
            </a:br>
            <a:r>
              <a:rPr lang="en-US" dirty="0"/>
              <a:t>title in English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38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fld id="{873F4A99-A038-4481-9EC3-4F7C6E9CD0D0}" type="datetimeFigureOut">
              <a:rPr lang="en-GB" smtClean="0"/>
              <a:pPr/>
              <a:t>06/03/2023</a:t>
            </a:fld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 bwMode="auto">
          <a:xfrm>
            <a:off x="612000" y="3643869"/>
            <a:ext cx="7920000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2000" y="3789040"/>
            <a:ext cx="7920000" cy="158417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buNone/>
              <a:defRPr sz="4800" b="1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>
                <a:solidFill>
                  <a:srgbClr val="2F7C3A"/>
                </a:solidFill>
              </a:rPr>
              <a:t>Presentation main </a:t>
            </a:r>
            <a:br>
              <a:rPr lang="en-US" dirty="0">
                <a:solidFill>
                  <a:srgbClr val="2F7C3A"/>
                </a:solidFill>
              </a:rPr>
            </a:br>
            <a:r>
              <a:rPr lang="en-US" dirty="0">
                <a:solidFill>
                  <a:srgbClr val="2F7C3A"/>
                </a:solidFill>
              </a:rPr>
              <a:t>title in Gaelic</a:t>
            </a:r>
            <a:endParaRPr lang="en-GB" dirty="0">
              <a:solidFill>
                <a:srgbClr val="2F7C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708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2000" y="1846800"/>
            <a:ext cx="7920000" cy="1582200"/>
          </a:xfrm>
          <a:prstGeom prst="rect">
            <a:avLst/>
          </a:prstGeom>
        </p:spPr>
        <p:txBody>
          <a:bodyPr/>
          <a:lstStyle>
            <a:lvl1pPr>
              <a:defRPr sz="48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Section title in English</a:t>
            </a:r>
            <a:endParaRPr lang="en-GB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2000" y="3886200"/>
            <a:ext cx="7920000" cy="16310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Section title in Gaelic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612000" y="3643869"/>
            <a:ext cx="7920000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576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05" y="0"/>
            <a:ext cx="3899495" cy="1800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433" y="6296079"/>
            <a:ext cx="1800000" cy="56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73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Capital Programme &amp; Net Zero Funding</a:t>
            </a:r>
            <a:r>
              <a:rPr lang="en-US" sz="4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12000" y="3789040"/>
            <a:ext cx="7920000" cy="2480679"/>
          </a:xfrm>
        </p:spPr>
        <p:txBody>
          <a:bodyPr/>
          <a:lstStyle/>
          <a:p>
            <a:r>
              <a:rPr lang="gd-GB" sz="4400" dirty="0">
                <a:effectLst/>
                <a:latin typeface="inherit"/>
                <a:ea typeface="Calibri" panose="020F0502020204030204" pitchFamily="34" charset="0"/>
              </a:rPr>
              <a:t>prògram calpa agus maoineachadh lom neoni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March 2023</a:t>
            </a:r>
          </a:p>
        </p:txBody>
      </p:sp>
    </p:spTree>
    <p:extLst>
      <p:ext uri="{BB962C8B-B14F-4D97-AF65-F5344CB8AC3E}">
        <p14:creationId xmlns:p14="http://schemas.microsoft.com/office/powerpoint/2010/main" val="183202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783E1-EF25-4FF8-BBFD-D8177A80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Capital Expenditure </a:t>
            </a:r>
            <a:br>
              <a:rPr lang="en-GB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E82EB0-B688-4B3F-83F4-F52F720B8D7A}"/>
              </a:ext>
            </a:extLst>
          </p:cNvPr>
          <p:cNvSpPr txBox="1"/>
          <p:nvPr/>
        </p:nvSpPr>
        <p:spPr>
          <a:xfrm>
            <a:off x="755576" y="1720840"/>
            <a:ext cx="6984776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Projects – how do they contribute?  How do they “lock in” net zero aspirations? E.g. </a:t>
            </a:r>
            <a:r>
              <a:rPr lang="en-GB" sz="320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GB" sz="32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orran</a:t>
            </a: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ferry replacement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Investment in existing assets – e.g. Castle project, NMP, </a:t>
            </a:r>
            <a:r>
              <a:rPr lang="en-GB" sz="320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Bught</a:t>
            </a:r>
            <a:endParaRPr lang="en-GB" sz="32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Fleet transition</a:t>
            </a:r>
          </a:p>
        </p:txBody>
      </p:sp>
    </p:spTree>
    <p:extLst>
      <p:ext uri="{BB962C8B-B14F-4D97-AF65-F5344CB8AC3E}">
        <p14:creationId xmlns:p14="http://schemas.microsoft.com/office/powerpoint/2010/main" val="3076039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783E1-EF25-4FF8-BBFD-D8177A80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19998"/>
            <a:ext cx="8229600" cy="706090"/>
          </a:xfrm>
        </p:spPr>
        <p:txBody>
          <a:bodyPr/>
          <a:lstStyle/>
          <a:p>
            <a:r>
              <a:rPr lang="en-GB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What are we trying to change?</a:t>
            </a:r>
            <a:br>
              <a:rPr lang="en-GB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E82EB0-B688-4B3F-83F4-F52F720B8D7A}"/>
              </a:ext>
            </a:extLst>
          </p:cNvPr>
          <p:cNvSpPr txBox="1"/>
          <p:nvPr/>
        </p:nvSpPr>
        <p:spPr>
          <a:xfrm>
            <a:off x="755576" y="1720840"/>
            <a:ext cx="6984776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Structure of the Capital Programme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Governance of the Capital Programme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Intervention Stages in Capital Programme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Alignment in Capital Programme (across the public sector)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Investment Project Pipeline</a:t>
            </a:r>
          </a:p>
        </p:txBody>
      </p:sp>
    </p:spTree>
    <p:extLst>
      <p:ext uri="{BB962C8B-B14F-4D97-AF65-F5344CB8AC3E}">
        <p14:creationId xmlns:p14="http://schemas.microsoft.com/office/powerpoint/2010/main" val="340274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6C18204D-64C9-4CD0-B76E-F87A42E320DC}"/>
              </a:ext>
            </a:extLst>
          </p:cNvPr>
          <p:cNvSpPr txBox="1">
            <a:spLocks/>
          </p:cNvSpPr>
          <p:nvPr/>
        </p:nvSpPr>
        <p:spPr>
          <a:xfrm>
            <a:off x="2195736" y="764704"/>
            <a:ext cx="4752528" cy="1224136"/>
          </a:xfrm>
          <a:prstGeom prst="rect">
            <a:avLst/>
          </a:prstGeom>
        </p:spPr>
        <p:txBody>
          <a:bodyPr lIns="91440" tIns="45720" rIns="91440" bIns="4572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600" b="1" dirty="0">
                <a:solidFill>
                  <a:srgbClr val="492F92"/>
                </a:solidFill>
              </a:rPr>
              <a:t>Salix Recycling Fund</a:t>
            </a:r>
            <a:endParaRPr lang="en-GB" sz="3600" dirty="0"/>
          </a:p>
          <a:p>
            <a:pPr algn="ctr"/>
            <a:endParaRPr lang="en-GB" sz="28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74F8B88-840B-4222-9ECA-0B03ED96974F}"/>
              </a:ext>
            </a:extLst>
          </p:cNvPr>
          <p:cNvGrpSpPr/>
          <p:nvPr/>
        </p:nvGrpSpPr>
        <p:grpSpPr>
          <a:xfrm>
            <a:off x="1165515" y="2515848"/>
            <a:ext cx="6812969" cy="1826303"/>
            <a:chOff x="1065562" y="2406100"/>
            <a:chExt cx="6812969" cy="1826303"/>
          </a:xfrm>
        </p:grpSpPr>
        <p:pic>
          <p:nvPicPr>
            <p:cNvPr id="4" name="Picture 3" descr="Logo, company name&#10;&#10;Description automatically generated">
              <a:extLst>
                <a:ext uri="{FF2B5EF4-FFF2-40B4-BE49-F238E27FC236}">
                  <a16:creationId xmlns:a16="http://schemas.microsoft.com/office/drawing/2014/main" id="{F9085309-1AB1-4364-9F78-5828C3563F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5412" y="2406100"/>
              <a:ext cx="3373119" cy="1826303"/>
            </a:xfrm>
            <a:prstGeom prst="rect">
              <a:avLst/>
            </a:prstGeom>
          </p:spPr>
        </p:pic>
        <p:pic>
          <p:nvPicPr>
            <p:cNvPr id="7" name="Picture 6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616C581A-19DC-47AF-9AC9-B2D696680F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562" y="2564904"/>
              <a:ext cx="3305614" cy="16674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50889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3E5E1-EEAE-4BBB-86A6-0C7A9A77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RF Model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B39491DD-2E63-4FB7-9CB6-1F4D0DB4B3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514" y="1412776"/>
            <a:ext cx="5062971" cy="4696261"/>
          </a:xfrm>
        </p:spPr>
      </p:pic>
    </p:spTree>
    <p:extLst>
      <p:ext uri="{BB962C8B-B14F-4D97-AF65-F5344CB8AC3E}">
        <p14:creationId xmlns:p14="http://schemas.microsoft.com/office/powerpoint/2010/main" val="71695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783E1-EF25-4FF8-BBFD-D8177A80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key benefits to date </a:t>
            </a:r>
            <a:br>
              <a:rPr lang="en-GB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E82EB0-B688-4B3F-83F4-F52F720B8D7A}"/>
              </a:ext>
            </a:extLst>
          </p:cNvPr>
          <p:cNvSpPr txBox="1"/>
          <p:nvPr/>
        </p:nvSpPr>
        <p:spPr>
          <a:xfrm>
            <a:off x="755576" y="1720840"/>
            <a:ext cx="6984776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Estimated annual energy savings 4.4m kWh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Estimated annual carbon savings 1,200 tCO2e;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Estimated annual savings £0.5m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match funding contribution of £3.5m from Salix at 0% interest;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Lifetime savings of over £13.5m</a:t>
            </a:r>
          </a:p>
        </p:txBody>
      </p:sp>
    </p:spTree>
    <p:extLst>
      <p:ext uri="{BB962C8B-B14F-4D97-AF65-F5344CB8AC3E}">
        <p14:creationId xmlns:p14="http://schemas.microsoft.com/office/powerpoint/2010/main" val="379264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>
            <a:extLst>
              <a:ext uri="{FF2B5EF4-FFF2-40B4-BE49-F238E27FC236}">
                <a16:creationId xmlns:a16="http://schemas.microsoft.com/office/drawing/2014/main" id="{ECBA7D50-5000-4C8B-AFC4-6D3A25C3A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dirty="0"/>
              <a:t>Hydro Ness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A1B6619-6701-41D5-A59E-80E98A4EF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429438"/>
            <a:ext cx="3394721" cy="3999123"/>
          </a:xfrm>
        </p:spPr>
        <p:txBody>
          <a:bodyPr/>
          <a:lstStyle/>
          <a:p>
            <a:r>
              <a:rPr lang="en-GB" sz="2400" dirty="0">
                <a:solidFill>
                  <a:srgbClr val="2F7C3A"/>
                </a:solidFill>
              </a:rPr>
              <a:t>Award winning project </a:t>
            </a:r>
          </a:p>
          <a:p>
            <a:r>
              <a:rPr lang="en-GB" sz="2400" dirty="0">
                <a:solidFill>
                  <a:srgbClr val="2F7C3A"/>
                </a:solidFill>
              </a:rPr>
              <a:t>£1.05m contribution </a:t>
            </a:r>
          </a:p>
          <a:p>
            <a:r>
              <a:rPr lang="en-GB" sz="2400" dirty="0">
                <a:solidFill>
                  <a:srgbClr val="2F7C3A"/>
                </a:solidFill>
              </a:rPr>
              <a:t>£642k repaid over 16 years</a:t>
            </a:r>
          </a:p>
          <a:p>
            <a:r>
              <a:rPr lang="en-GB" sz="2400" dirty="0">
                <a:solidFill>
                  <a:srgbClr val="2F7C3A"/>
                </a:solidFill>
              </a:rPr>
              <a:t>£397k repaid over 12 years</a:t>
            </a:r>
          </a:p>
          <a:p>
            <a:r>
              <a:rPr lang="en-GB" sz="2400" dirty="0">
                <a:solidFill>
                  <a:srgbClr val="2F7C3A"/>
                </a:solidFill>
              </a:rPr>
              <a:t>Flagship project = flexibility in terms</a:t>
            </a:r>
          </a:p>
        </p:txBody>
      </p:sp>
      <p:pic>
        <p:nvPicPr>
          <p:cNvPr id="3" name="Picture 2" descr="A picture containing oven, concrete&#10;&#10;Description automatically generated">
            <a:extLst>
              <a:ext uri="{FF2B5EF4-FFF2-40B4-BE49-F238E27FC236}">
                <a16:creationId xmlns:a16="http://schemas.microsoft.com/office/drawing/2014/main" id="{7387582E-DF59-41A7-A389-404C648DA8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658517" y="2012084"/>
            <a:ext cx="4966739" cy="362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108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CDD34-1421-40A3-AD53-DB6563087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Salix RF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3AEA3-110B-42C2-8906-24A2BCFA3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549303"/>
            <a:ext cx="7087525" cy="3999123"/>
          </a:xfrm>
        </p:spPr>
        <p:txBody>
          <a:bodyPr/>
          <a:lstStyle/>
          <a:p>
            <a:r>
              <a:rPr lang="en-GB" dirty="0">
                <a:solidFill>
                  <a:srgbClr val="2F7C3A"/>
                </a:solidFill>
              </a:rPr>
              <a:t>Current RF value: £12m </a:t>
            </a:r>
          </a:p>
          <a:p>
            <a:r>
              <a:rPr lang="en-GB" dirty="0">
                <a:solidFill>
                  <a:srgbClr val="2F7C3A"/>
                </a:solidFill>
              </a:rPr>
              <a:t>THC contribution: £4.75m </a:t>
            </a:r>
          </a:p>
          <a:p>
            <a:r>
              <a:rPr lang="en-GB" dirty="0">
                <a:solidFill>
                  <a:srgbClr val="2F7C3A"/>
                </a:solidFill>
              </a:rPr>
              <a:t>Salix contribution: £7.25m (interest free)</a:t>
            </a:r>
          </a:p>
          <a:p>
            <a:pPr marL="0" indent="0">
              <a:buNone/>
            </a:pPr>
            <a:endParaRPr lang="en-GB" dirty="0">
              <a:solidFill>
                <a:srgbClr val="2F7C3A"/>
              </a:solidFill>
            </a:endParaRPr>
          </a:p>
          <a:p>
            <a:r>
              <a:rPr lang="en-GB" dirty="0">
                <a:solidFill>
                  <a:srgbClr val="2F7C3A"/>
                </a:solidFill>
              </a:rPr>
              <a:t>Potential spend 22/23: £728k</a:t>
            </a:r>
          </a:p>
          <a:p>
            <a:r>
              <a:rPr lang="en-GB" dirty="0">
                <a:solidFill>
                  <a:srgbClr val="2F7C3A"/>
                </a:solidFill>
              </a:rPr>
              <a:t>Projected spend 22/23: £759k</a:t>
            </a:r>
          </a:p>
          <a:p>
            <a:r>
              <a:rPr lang="en-GB" dirty="0">
                <a:solidFill>
                  <a:srgbClr val="2F7C3A"/>
                </a:solidFill>
              </a:rPr>
              <a:t>Potential Spend for 23/24: £1.1m</a:t>
            </a:r>
          </a:p>
        </p:txBody>
      </p:sp>
    </p:spTree>
    <p:extLst>
      <p:ext uri="{BB962C8B-B14F-4D97-AF65-F5344CB8AC3E}">
        <p14:creationId xmlns:p14="http://schemas.microsoft.com/office/powerpoint/2010/main" val="3574494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A8ED-8794-41EA-85CF-E1B34CC0F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next?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7B93B6-F77B-4F20-972C-AC0E57EE0D02}"/>
              </a:ext>
            </a:extLst>
          </p:cNvPr>
          <p:cNvSpPr txBox="1">
            <a:spLocks/>
          </p:cNvSpPr>
          <p:nvPr/>
        </p:nvSpPr>
        <p:spPr>
          <a:xfrm>
            <a:off x="1187624" y="1736812"/>
            <a:ext cx="6768752" cy="3384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2F7C3A"/>
                </a:solidFill>
              </a:rPr>
              <a:t>Where will the ideas come from? </a:t>
            </a:r>
          </a:p>
          <a:p>
            <a:r>
              <a:rPr lang="en-GB" dirty="0">
                <a:solidFill>
                  <a:srgbClr val="2F7C3A"/>
                </a:solidFill>
              </a:rPr>
              <a:t>How do we align the RF with Capital plans? </a:t>
            </a:r>
          </a:p>
          <a:p>
            <a:r>
              <a:rPr lang="en-GB" dirty="0">
                <a:solidFill>
                  <a:srgbClr val="2F7C3A"/>
                </a:solidFill>
              </a:rPr>
              <a:t>Do we want to add more funds? i.e. scale up.</a:t>
            </a:r>
          </a:p>
          <a:p>
            <a:endParaRPr lang="en-GB" dirty="0">
              <a:solidFill>
                <a:srgbClr val="2F7C3A"/>
              </a:solidFill>
            </a:endParaRPr>
          </a:p>
          <a:p>
            <a:r>
              <a:rPr lang="en-GB" dirty="0">
                <a:solidFill>
                  <a:srgbClr val="2F7C3A"/>
                </a:solidFill>
              </a:rPr>
              <a:t>What will deliver reliable carbon &amp; financial savings?</a:t>
            </a:r>
          </a:p>
        </p:txBody>
      </p:sp>
    </p:spTree>
    <p:extLst>
      <p:ext uri="{BB962C8B-B14F-4D97-AF65-F5344CB8AC3E}">
        <p14:creationId xmlns:p14="http://schemas.microsoft.com/office/powerpoint/2010/main" val="2995342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783E1-EF25-4FF8-BBFD-D8177A80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Renewables Projects</a:t>
            </a:r>
            <a:br>
              <a:rPr lang="en-GB" sz="4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E82EB0-B688-4B3F-83F4-F52F720B8D7A}"/>
              </a:ext>
            </a:extLst>
          </p:cNvPr>
          <p:cNvSpPr txBox="1"/>
          <p:nvPr/>
        </p:nvSpPr>
        <p:spPr>
          <a:xfrm>
            <a:off x="755576" y="1720840"/>
            <a:ext cx="6984776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 wire investment – the next Ness Hydro, Solar PVs (cf. North Ayrshire Council)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Commercial Investment – wind, solar, battery storage technology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Partnership Investment – with communities?  Financial rules apply</a:t>
            </a:r>
          </a:p>
        </p:txBody>
      </p:sp>
    </p:spTree>
    <p:extLst>
      <p:ext uri="{BB962C8B-B14F-4D97-AF65-F5344CB8AC3E}">
        <p14:creationId xmlns:p14="http://schemas.microsoft.com/office/powerpoint/2010/main" val="1520321593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C Corporate Template ICT APPROV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t Zero Strategy Presentation - 20 June" id="{A6BC027B-8725-4C27-8DBE-D7500E020648}" vid="{2135FB55-63E2-4A62-A40D-99A08046A9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D37954255D1C40B349B8C80F42E237" ma:contentTypeVersion="3" ma:contentTypeDescription="Create a new document." ma:contentTypeScope="" ma:versionID="01d833911c71a043b6e985ec39193488">
  <xsd:schema xmlns:xsd="http://www.w3.org/2001/XMLSchema" xmlns:xs="http://www.w3.org/2001/XMLSchema" xmlns:p="http://schemas.microsoft.com/office/2006/metadata/properties" xmlns:ns2="a80db072-40f0-4239-af7d-3e708e1bbca3" targetNamespace="http://schemas.microsoft.com/office/2006/metadata/properties" ma:root="true" ma:fieldsID="b117883d90964a8965680618b63bcee9" ns2:_="">
    <xsd:import namespace="a80db072-40f0-4239-af7d-3e708e1bbc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0db072-40f0-4239-af7d-3e708e1bbc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C553CC-0DE5-471C-A74B-AC084CB57654}"/>
</file>

<file path=customXml/itemProps2.xml><?xml version="1.0" encoding="utf-8"?>
<ds:datastoreItem xmlns:ds="http://schemas.openxmlformats.org/officeDocument/2006/customXml" ds:itemID="{7DA9C09D-6FA7-4EBD-BC1D-88E5453498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941DF6-E89E-4BDB-A61D-CDFF2EDB3951}">
  <ds:schemaRefs>
    <ds:schemaRef ds:uri="f208d9d4-ab53-4bb8-846a-65b2416c60b1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67b068b7-2e2b-4052-af03-84bdb19f149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2502</TotalTime>
  <Words>395</Words>
  <Application>Microsoft Office PowerPoint</Application>
  <PresentationFormat>On-screen Show (4:3)</PresentationFormat>
  <Paragraphs>63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</vt:lpstr>
      <vt:lpstr>Calibri</vt:lpstr>
      <vt:lpstr>Ebrima</vt:lpstr>
      <vt:lpstr>inherit</vt:lpstr>
      <vt:lpstr>Symbol</vt:lpstr>
      <vt:lpstr>Text Slides</vt:lpstr>
      <vt:lpstr>HC Corporate Template ICT APPROVED</vt:lpstr>
      <vt:lpstr>Capital Programme &amp; Net Zero Funding </vt:lpstr>
      <vt:lpstr>What are we trying to change? </vt:lpstr>
      <vt:lpstr>PowerPoint Presentation</vt:lpstr>
      <vt:lpstr>RF Model</vt:lpstr>
      <vt:lpstr>The key benefits to date  </vt:lpstr>
      <vt:lpstr>Hydro Ness</vt:lpstr>
      <vt:lpstr>Salix RF Overview</vt:lpstr>
      <vt:lpstr>What’s next?</vt:lpstr>
      <vt:lpstr>Renewables Projects </vt:lpstr>
      <vt:lpstr>Capital Expenditure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River Ness Hydro</dc:title>
  <dc:creator>Martin MacDonald</dc:creator>
  <cp:lastModifiedBy>Fiona Daschofsky (Climate Change and Energy)</cp:lastModifiedBy>
  <cp:revision>38</cp:revision>
  <dcterms:created xsi:type="dcterms:W3CDTF">2021-03-01T09:30:17Z</dcterms:created>
  <dcterms:modified xsi:type="dcterms:W3CDTF">2023-03-06T11:13:03Z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0x01010073D37954255D1C40B349B8C80F42E237</vt:lpwstr>
  </property>
</Properties>
</file>