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4" r:id="rId4"/>
    <p:sldMasterId id="2147483682" r:id="rId5"/>
  </p:sldMasterIdLst>
  <p:notesMasterIdLst>
    <p:notesMasterId r:id="rId23"/>
  </p:notesMasterIdLst>
  <p:sldIdLst>
    <p:sldId id="289" r:id="rId6"/>
    <p:sldId id="305" r:id="rId7"/>
    <p:sldId id="309" r:id="rId8"/>
    <p:sldId id="301" r:id="rId9"/>
    <p:sldId id="266" r:id="rId10"/>
    <p:sldId id="306" r:id="rId11"/>
    <p:sldId id="308" r:id="rId12"/>
    <p:sldId id="311" r:id="rId13"/>
    <p:sldId id="304" r:id="rId14"/>
    <p:sldId id="312" r:id="rId15"/>
    <p:sldId id="315" r:id="rId16"/>
    <p:sldId id="295" r:id="rId17"/>
    <p:sldId id="313" r:id="rId18"/>
    <p:sldId id="310" r:id="rId19"/>
    <p:sldId id="316" r:id="rId20"/>
    <p:sldId id="317" r:id="rId21"/>
    <p:sldId id="307" r:id="rId22"/>
  </p:sldIdLst>
  <p:sldSz cx="9144000" cy="6858000" type="screen4x3"/>
  <p:notesSz cx="6808788" cy="9940925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Ebrima" panose="02000000000000000000" pitchFamily="2" charset="0"/>
      <p:regular r:id="rId28"/>
      <p:bold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  <p:embeddedFont>
      <p:font typeface="Wingdings 3" panose="05040102010807070707" pitchFamily="18" charset="2"/>
      <p:regular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9" autoAdjust="0"/>
    <p:restoredTop sz="94291" autoAdjust="0"/>
  </p:normalViewPr>
  <p:slideViewPr>
    <p:cSldViewPr>
      <p:cViewPr varScale="1">
        <p:scale>
          <a:sx n="106" d="100"/>
          <a:sy n="106" d="100"/>
        </p:scale>
        <p:origin x="156" y="11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>
        <p:scale>
          <a:sx n="70" d="100"/>
          <a:sy n="70" d="100"/>
        </p:scale>
        <p:origin x="2550" y="-53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tags" Target="tags/tag1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Capital Plan Borrowing (£’000)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836113720813916"/>
          <c:y val="0.41933028876701411"/>
          <c:w val="0.79613966892745569"/>
          <c:h val="0.419926468103285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Sheet1!$A$22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Sheet1!$B$21:$F$21</c:f>
              <c:strCache>
                <c:ptCount val="5"/>
                <c:pt idx="0">
                  <c:v>2022/23</c:v>
                </c:pt>
                <c:pt idx="1">
                  <c:v>2023/24 </c:v>
                </c:pt>
                <c:pt idx="2">
                  <c:v>2024/25 </c:v>
                </c:pt>
                <c:pt idx="3">
                  <c:v>2025/26 </c:v>
                </c:pt>
                <c:pt idx="4">
                  <c:v>2026/27</c:v>
                </c:pt>
              </c:strCache>
            </c:strRef>
          </c:cat>
          <c:val>
            <c:numRef>
              <c:f>Sheet1!$B$22:$F$22</c:f>
              <c:numCache>
                <c:formatCode>"£"#,##0_);[Red]\("£"#,##0\)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A-41EB-8392-0747FF0E7673}"/>
            </c:ext>
          </c:extLst>
        </c:ser>
        <c:ser>
          <c:idx val="1"/>
          <c:order val="1"/>
          <c:tx>
            <c:strRef>
              <c:f>Sheet1!$A$23</c:f>
              <c:strCache>
                <c:ptCount val="1"/>
                <c:pt idx="0">
                  <c:v>Investment Existing Homes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Sheet1!$B$21:$F$21</c:f>
              <c:strCache>
                <c:ptCount val="5"/>
                <c:pt idx="0">
                  <c:v>2022/23</c:v>
                </c:pt>
                <c:pt idx="1">
                  <c:v>2023/24 </c:v>
                </c:pt>
                <c:pt idx="2">
                  <c:v>2024/25 </c:v>
                </c:pt>
                <c:pt idx="3">
                  <c:v>2025/26 </c:v>
                </c:pt>
                <c:pt idx="4">
                  <c:v>2026/27</c:v>
                </c:pt>
              </c:strCache>
            </c:strRef>
          </c:cat>
          <c:val>
            <c:numRef>
              <c:f>Sheet1!$B$23:$F$23</c:f>
            </c:numRef>
          </c:val>
          <c:extLst>
            <c:ext xmlns:c16="http://schemas.microsoft.com/office/drawing/2014/chart" uri="{C3380CC4-5D6E-409C-BE32-E72D297353CC}">
              <c16:uniqueId val="{00000001-51CA-41EB-8392-0747FF0E7673}"/>
            </c:ext>
          </c:extLst>
        </c:ser>
        <c:ser>
          <c:idx val="2"/>
          <c:order val="2"/>
          <c:tx>
            <c:strRef>
              <c:f>Sheet1!$A$24</c:f>
              <c:strCache>
                <c:ptCount val="1"/>
                <c:pt idx="0">
                  <c:v>Investment New Homes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Sheet1!$B$21:$F$21</c:f>
              <c:strCache>
                <c:ptCount val="5"/>
                <c:pt idx="0">
                  <c:v>2022/23</c:v>
                </c:pt>
                <c:pt idx="1">
                  <c:v>2023/24 </c:v>
                </c:pt>
                <c:pt idx="2">
                  <c:v>2024/25 </c:v>
                </c:pt>
                <c:pt idx="3">
                  <c:v>2025/26 </c:v>
                </c:pt>
                <c:pt idx="4">
                  <c:v>2026/27</c:v>
                </c:pt>
              </c:strCache>
            </c:strRef>
          </c:cat>
          <c:val>
            <c:numRef>
              <c:f>Sheet1!$B$24:$F$24</c:f>
            </c:numRef>
          </c:val>
          <c:extLst>
            <c:ext xmlns:c16="http://schemas.microsoft.com/office/drawing/2014/chart" uri="{C3380CC4-5D6E-409C-BE32-E72D297353CC}">
              <c16:uniqueId val="{00000002-51CA-41EB-8392-0747FF0E7673}"/>
            </c:ext>
          </c:extLst>
        </c:ser>
        <c:ser>
          <c:idx val="3"/>
          <c:order val="3"/>
          <c:tx>
            <c:strRef>
              <c:f>Sheet1!$A$25</c:f>
              <c:strCache>
                <c:ptCount val="1"/>
                <c:pt idx="0">
                  <c:v>Borrowing Existing Homes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Sheet1!$B$21:$F$21</c:f>
              <c:strCache>
                <c:ptCount val="5"/>
                <c:pt idx="0">
                  <c:v>2022/23</c:v>
                </c:pt>
                <c:pt idx="1">
                  <c:v>2023/24 </c:v>
                </c:pt>
                <c:pt idx="2">
                  <c:v>2024/25 </c:v>
                </c:pt>
                <c:pt idx="3">
                  <c:v>2025/26 </c:v>
                </c:pt>
                <c:pt idx="4">
                  <c:v>2026/27</c:v>
                </c:pt>
              </c:strCache>
            </c:strRef>
          </c:cat>
          <c:val>
            <c:numRef>
              <c:f>Sheet1!$B$25:$F$25</c:f>
              <c:numCache>
                <c:formatCode>#,##0</c:formatCode>
                <c:ptCount val="5"/>
                <c:pt idx="0">
                  <c:v>7700</c:v>
                </c:pt>
                <c:pt idx="1">
                  <c:v>19252</c:v>
                </c:pt>
                <c:pt idx="2">
                  <c:v>19930</c:v>
                </c:pt>
                <c:pt idx="3">
                  <c:v>20564</c:v>
                </c:pt>
                <c:pt idx="4">
                  <c:v>21153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CA-41EB-8392-0747FF0E7673}"/>
            </c:ext>
          </c:extLst>
        </c:ser>
        <c:ser>
          <c:idx val="4"/>
          <c:order val="4"/>
          <c:tx>
            <c:strRef>
              <c:f>Sheet1!$A$26</c:f>
              <c:strCache>
                <c:ptCount val="1"/>
                <c:pt idx="0">
                  <c:v>Borrowing New Homes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Sheet1!$B$21:$F$21</c:f>
              <c:strCache>
                <c:ptCount val="5"/>
                <c:pt idx="0">
                  <c:v>2022/23</c:v>
                </c:pt>
                <c:pt idx="1">
                  <c:v>2023/24 </c:v>
                </c:pt>
                <c:pt idx="2">
                  <c:v>2024/25 </c:v>
                </c:pt>
                <c:pt idx="3">
                  <c:v>2025/26 </c:v>
                </c:pt>
                <c:pt idx="4">
                  <c:v>2026/27</c:v>
                </c:pt>
              </c:strCache>
            </c:strRef>
          </c:cat>
          <c:val>
            <c:numRef>
              <c:f>Sheet1!$B$26:$F$26</c:f>
              <c:numCache>
                <c:formatCode>#,##0</c:formatCode>
                <c:ptCount val="5"/>
                <c:pt idx="0">
                  <c:v>12160</c:v>
                </c:pt>
                <c:pt idx="1">
                  <c:v>12768</c:v>
                </c:pt>
                <c:pt idx="2">
                  <c:v>13406</c:v>
                </c:pt>
                <c:pt idx="3">
                  <c:v>14077</c:v>
                </c:pt>
                <c:pt idx="4">
                  <c:v>14781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CA-41EB-8392-0747FF0E7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84779712"/>
        <c:axId val="1584781792"/>
      </c:barChart>
      <c:catAx>
        <c:axId val="158477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781792"/>
        <c:crosses val="autoZero"/>
        <c:auto val="1"/>
        <c:lblAlgn val="ctr"/>
        <c:lblOffset val="100"/>
        <c:noMultiLvlLbl val="0"/>
      </c:catAx>
      <c:valAx>
        <c:axId val="158478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_);[Red]\(&quot;£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77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Rent Increase Scenarios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89952755905512"/>
          <c:y val="0.19176883650974791"/>
          <c:w val="0.68677102362204723"/>
          <c:h val="0.5330296893897396"/>
        </c:manualLayout>
      </c:layout>
      <c:lineChart>
        <c:grouping val="standard"/>
        <c:varyColors val="0"/>
        <c:ser>
          <c:idx val="0"/>
          <c:order val="0"/>
          <c:tx>
            <c:strRef>
              <c:f>'Income Inputs'!$A$33</c:f>
              <c:strCache>
                <c:ptCount val="1"/>
                <c:pt idx="0">
                  <c:v>0%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'Income Inputs'!$B$32:$K$32</c:f>
              <c:strCache>
                <c:ptCount val="10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2029-20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</c:strCache>
            </c:strRef>
          </c:cat>
          <c:val>
            <c:numRef>
              <c:f>'Income Inputs'!$B$33:$K$33</c:f>
              <c:numCache>
                <c:formatCode>#,##0_ ;\-#,##0\ </c:formatCode>
                <c:ptCount val="10"/>
                <c:pt idx="0">
                  <c:v>59937244.640000008</c:v>
                </c:pt>
                <c:pt idx="1">
                  <c:v>60375292.640000008</c:v>
                </c:pt>
                <c:pt idx="2">
                  <c:v>60813340.640000008</c:v>
                </c:pt>
                <c:pt idx="3">
                  <c:v>61251388.640000008</c:v>
                </c:pt>
                <c:pt idx="4">
                  <c:v>61689436.640000008</c:v>
                </c:pt>
                <c:pt idx="5">
                  <c:v>62127484.640000008</c:v>
                </c:pt>
                <c:pt idx="6">
                  <c:v>62565532.640000008</c:v>
                </c:pt>
                <c:pt idx="7">
                  <c:v>63195532.640000008</c:v>
                </c:pt>
                <c:pt idx="8">
                  <c:v>63825532.640000008</c:v>
                </c:pt>
                <c:pt idx="9">
                  <c:v>64455532.640000008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15-4DE2-B76F-DE01853C7C8B}"/>
            </c:ext>
          </c:extLst>
        </c:ser>
        <c:ser>
          <c:idx val="1"/>
          <c:order val="1"/>
          <c:tx>
            <c:strRef>
              <c:f>'Income Inputs'!$A$34</c:f>
              <c:strCache>
                <c:ptCount val="1"/>
                <c:pt idx="0">
                  <c:v>1%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'Income Inputs'!$B$32:$K$32</c:f>
              <c:strCache>
                <c:ptCount val="10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2029-20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</c:strCache>
            </c:strRef>
          </c:cat>
          <c:val>
            <c:numRef>
              <c:f>'Income Inputs'!$B$34:$K$34</c:f>
              <c:numCache>
                <c:formatCode>#,##0_ ;\-#,##0\ </c:formatCode>
                <c:ptCount val="10"/>
                <c:pt idx="0">
                  <c:v>60526192.08640001</c:v>
                </c:pt>
                <c:pt idx="1">
                  <c:v>61561518.772064015</c:v>
                </c:pt>
                <c:pt idx="2">
                  <c:v>62605240.622232661</c:v>
                </c:pt>
                <c:pt idx="3">
                  <c:v>63657422.007527463</c:v>
                </c:pt>
                <c:pt idx="4">
                  <c:v>64718127.746465929</c:v>
                </c:pt>
                <c:pt idx="5">
                  <c:v>65787423.107982427</c:v>
                </c:pt>
                <c:pt idx="6">
                  <c:v>66865373.813954607</c:v>
                </c:pt>
                <c:pt idx="7">
                  <c:v>68159902.552094162</c:v>
                </c:pt>
                <c:pt idx="8">
                  <c:v>69467376.577615097</c:v>
                </c:pt>
                <c:pt idx="9">
                  <c:v>70787925.34339124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15-4DE2-B76F-DE01853C7C8B}"/>
            </c:ext>
          </c:extLst>
        </c:ser>
        <c:ser>
          <c:idx val="2"/>
          <c:order val="2"/>
          <c:tx>
            <c:strRef>
              <c:f>'Income Inputs'!$A$35</c:f>
              <c:strCache>
                <c:ptCount val="1"/>
                <c:pt idx="0">
                  <c:v>2%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'Income Inputs'!$B$32:$K$32</c:f>
              <c:strCache>
                <c:ptCount val="10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2029-20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</c:strCache>
            </c:strRef>
          </c:cat>
          <c:val>
            <c:numRef>
              <c:f>'Income Inputs'!$B$35:$K$35</c:f>
              <c:numCache>
                <c:formatCode>#,##0_ ;\-#,##0\ </c:formatCode>
                <c:ptCount val="10"/>
                <c:pt idx="0">
                  <c:v>61115139.532800004</c:v>
                </c:pt>
                <c:pt idx="1">
                  <c:v>62759485.462655999</c:v>
                </c:pt>
                <c:pt idx="2">
                  <c:v>64432724.173893131</c:v>
                </c:pt>
                <c:pt idx="3">
                  <c:v>66135353.639394663</c:v>
                </c:pt>
                <c:pt idx="4">
                  <c:v>67867880.193846717</c:v>
                </c:pt>
                <c:pt idx="5">
                  <c:v>69630818.66902107</c:v>
                </c:pt>
                <c:pt idx="6">
                  <c:v>71424692.531124875</c:v>
                </c:pt>
                <c:pt idx="7">
                  <c:v>73474936.38174738</c:v>
                </c:pt>
                <c:pt idx="8">
                  <c:v>75566185.109382331</c:v>
                </c:pt>
                <c:pt idx="9">
                  <c:v>77699258.811569974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15-4DE2-B76F-DE01853C7C8B}"/>
            </c:ext>
          </c:extLst>
        </c:ser>
        <c:ser>
          <c:idx val="3"/>
          <c:order val="3"/>
          <c:tx>
            <c:strRef>
              <c:f>'Income Inputs'!$A$36</c:f>
              <c:strCache>
                <c:ptCount val="1"/>
                <c:pt idx="0">
                  <c:v>3%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'Income Inputs'!$B$32:$K$32</c:f>
              <c:strCache>
                <c:ptCount val="10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2029-20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</c:strCache>
            </c:strRef>
          </c:cat>
          <c:val>
            <c:numRef>
              <c:f>'Income Inputs'!$B$36:$K$36</c:f>
              <c:numCache>
                <c:formatCode>#,##0_ ;\-#,##0\ </c:formatCode>
                <c:ptCount val="10"/>
                <c:pt idx="0">
                  <c:v>61704086.979200006</c:v>
                </c:pt>
                <c:pt idx="1">
                  <c:v>63969192.711776003</c:v>
                </c:pt>
                <c:pt idx="2">
                  <c:v>66296142.360025287</c:v>
                </c:pt>
                <c:pt idx="3">
                  <c:v>68686607.963728935</c:v>
                </c:pt>
                <c:pt idx="4">
                  <c:v>71142306.225530759</c:v>
                </c:pt>
                <c:pt idx="5">
                  <c:v>73664999.685873345</c:v>
                </c:pt>
                <c:pt idx="6">
                  <c:v>76256497.928233519</c:v>
                </c:pt>
                <c:pt idx="7">
                  <c:v>79161817.866080523</c:v>
                </c:pt>
                <c:pt idx="8">
                  <c:v>82154297.402062953</c:v>
                </c:pt>
                <c:pt idx="9">
                  <c:v>85236551.324124828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15-4DE2-B76F-DE01853C7C8B}"/>
            </c:ext>
          </c:extLst>
        </c:ser>
        <c:ser>
          <c:idx val="4"/>
          <c:order val="4"/>
          <c:tx>
            <c:strRef>
              <c:f>'Income Inputs'!$A$37</c:f>
              <c:strCache>
                <c:ptCount val="1"/>
                <c:pt idx="0">
                  <c:v>4%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'Income Inputs'!$B$32:$K$32</c:f>
              <c:strCache>
                <c:ptCount val="10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2029-20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</c:strCache>
            </c:strRef>
          </c:cat>
          <c:val>
            <c:numRef>
              <c:f>'Income Inputs'!$B$37:$K$37</c:f>
              <c:numCache>
                <c:formatCode>#,##0_ ;\-#,##0\ </c:formatCode>
                <c:ptCount val="10"/>
                <c:pt idx="0">
                  <c:v>62293034.425600007</c:v>
                </c:pt>
                <c:pt idx="1">
                  <c:v>65190640.519424014</c:v>
                </c:pt>
                <c:pt idx="2">
                  <c:v>68195846.245672956</c:v>
                </c:pt>
                <c:pt idx="3">
                  <c:v>71312623.405190766</c:v>
                </c:pt>
                <c:pt idx="4">
                  <c:v>74545089.383476898</c:v>
                </c:pt>
                <c:pt idx="5">
                  <c:v>77897512.442577645</c:v>
                </c:pt>
                <c:pt idx="6">
                  <c:v>81374317.203392863</c:v>
                </c:pt>
                <c:pt idx="7">
                  <c:v>85242789.891528606</c:v>
                </c:pt>
                <c:pt idx="8">
                  <c:v>89266001.487189725</c:v>
                </c:pt>
                <c:pt idx="9">
                  <c:v>93450141.546677321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415-4DE2-B76F-DE01853C7C8B}"/>
            </c:ext>
          </c:extLst>
        </c:ser>
        <c:ser>
          <c:idx val="5"/>
          <c:order val="5"/>
          <c:tx>
            <c:strRef>
              <c:f>'Income Inputs'!$A$38</c:f>
              <c:strCache>
                <c:ptCount val="1"/>
                <c:pt idx="0">
                  <c:v>5%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'Income Inputs'!$B$32:$K$32</c:f>
              <c:strCache>
                <c:ptCount val="10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2029-20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</c:strCache>
            </c:strRef>
          </c:cat>
          <c:val>
            <c:numRef>
              <c:f>'Income Inputs'!$B$38:$K$38</c:f>
              <c:numCache>
                <c:formatCode>#,##0_ ;\-#,##0\ </c:formatCode>
                <c:ptCount val="10"/>
                <c:pt idx="0">
                  <c:v>62881981.871999994</c:v>
                </c:pt>
                <c:pt idx="1">
                  <c:v>66423828.885599993</c:v>
                </c:pt>
                <c:pt idx="2">
                  <c:v>70132186.895879984</c:v>
                </c:pt>
                <c:pt idx="3">
                  <c:v>74014852.384973988</c:v>
                </c:pt>
                <c:pt idx="4">
                  <c:v>78079985.205737695</c:v>
                </c:pt>
                <c:pt idx="5">
                  <c:v>82336125.42761533</c:v>
                </c:pt>
                <c:pt idx="6">
                  <c:v>86792210.958666384</c:v>
                </c:pt>
                <c:pt idx="7">
                  <c:v>91741196.506599709</c:v>
                </c:pt>
                <c:pt idx="8">
                  <c:v>96937631.331929699</c:v>
                </c:pt>
                <c:pt idx="9">
                  <c:v>102393887.89852618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415-4DE2-B76F-DE01853C7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0311728"/>
        <c:axId val="1150312144"/>
      </c:lineChart>
      <c:catAx>
        <c:axId val="115031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42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312144"/>
        <c:crosses val="autoZero"/>
        <c:auto val="1"/>
        <c:lblAlgn val="ctr"/>
        <c:lblOffset val="100"/>
        <c:noMultiLvlLbl val="0"/>
      </c:catAx>
      <c:valAx>
        <c:axId val="1150312144"/>
        <c:scaling>
          <c:orientation val="minMax"/>
          <c:min val="6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31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C36BA-813B-48D6-8B27-4ECFB015F568}" type="datetimeFigureOut">
              <a:rPr lang="en-GB" smtClean="0"/>
              <a:t>06/02/2023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55DEA-4547-4521-A6D0-E6B16E5A4F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64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55DEA-4547-4521-A6D0-E6B16E5A4F2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6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55DEA-4547-4521-A6D0-E6B16E5A4F2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49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55DEA-4547-4521-A6D0-E6B16E5A4F2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42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55DEA-4547-4521-A6D0-E6B16E5A4F2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355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55DEA-4547-4521-A6D0-E6B16E5A4F2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752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55DEA-4547-4521-A6D0-E6B16E5A4F22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690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55DEA-4547-4521-A6D0-E6B16E5A4F2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805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55DEA-4547-4521-A6D0-E6B16E5A4F2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102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55DEA-4547-4521-A6D0-E6B16E5A4F22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8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3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3744416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44008" y="1772816"/>
            <a:ext cx="3744416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92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3744416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44008" y="2348880"/>
            <a:ext cx="3744416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84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43607" y="548680"/>
            <a:ext cx="2648273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caption title 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35896" y="548680"/>
            <a:ext cx="4762872" cy="585311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3607" y="1710730"/>
            <a:ext cx="264827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87828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15374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photo title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472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20482"/>
            <a:ext cx="5486400" cy="876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photo description</a:t>
            </a:r>
          </a:p>
        </p:txBody>
      </p:sp>
    </p:spTree>
    <p:extLst>
      <p:ext uri="{BB962C8B-B14F-4D97-AF65-F5344CB8AC3E}">
        <p14:creationId xmlns:p14="http://schemas.microsoft.com/office/powerpoint/2010/main" val="196244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74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26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76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70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72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83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7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55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44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57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93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583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54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1756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90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3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889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49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1846800"/>
            <a:ext cx="7920000" cy="158220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Section title in English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886200"/>
            <a:ext cx="7920000" cy="1631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2F7C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Section title in Gaelic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612000" y="3429000"/>
            <a:ext cx="792000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984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844824"/>
            <a:ext cx="7920000" cy="15696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Presentation main </a:t>
            </a:r>
            <a:br>
              <a:rPr lang="en-US" dirty="0"/>
            </a:br>
            <a:r>
              <a:rPr lang="en-US" dirty="0"/>
              <a:t>title in English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8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873F4A99-A038-4481-9EC3-4F7C6E9CD0D0}" type="datetimeFigureOut">
              <a:rPr lang="en-GB" smtClean="0"/>
              <a:pPr/>
              <a:t>06/02/2023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612000" y="3643869"/>
            <a:ext cx="792000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789040"/>
            <a:ext cx="7920000" cy="15841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>
                <a:solidFill>
                  <a:srgbClr val="2F7C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solidFill>
                  <a:srgbClr val="2F7C3A"/>
                </a:solidFill>
              </a:rPr>
              <a:t>Presentation main </a:t>
            </a:r>
            <a:br>
              <a:rPr lang="en-US" dirty="0">
                <a:solidFill>
                  <a:srgbClr val="2F7C3A"/>
                </a:solidFill>
              </a:rPr>
            </a:br>
            <a:r>
              <a:rPr lang="en-US" dirty="0">
                <a:solidFill>
                  <a:srgbClr val="2F7C3A"/>
                </a:solidFill>
              </a:rPr>
              <a:t>title in Gaelic</a:t>
            </a:r>
            <a:endParaRPr lang="en-GB" dirty="0">
              <a:solidFill>
                <a:srgbClr val="2F7C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19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12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21014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0324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bullet lists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82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 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5920" y="1772816"/>
            <a:ext cx="7622504" cy="46805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bullet lists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88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21014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0324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bullet lists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29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196752"/>
            <a:ext cx="7632848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95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7632848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41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7632848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67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2529" cy="237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89" y="4482000"/>
            <a:ext cx="1371711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8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2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679" r:id="rId18"/>
    <p:sldLayoutId id="2147483700" r:id="rId19"/>
    <p:sldLayoutId id="2147483701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9135-8869-4F79-B5E9-80CEC6C1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76" y="476672"/>
            <a:ext cx="7992448" cy="432048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Towards Net Zero – Update 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on Housing Thematic Group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solidFill>
                  <a:srgbClr val="2F7C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 dh’ </a:t>
            </a:r>
            <a:r>
              <a:rPr lang="en-GB" sz="4000" dirty="0" err="1">
                <a:solidFill>
                  <a:srgbClr val="2F7C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ionnsaigh</a:t>
            </a:r>
            <a:r>
              <a:rPr lang="en-GB" sz="4000" dirty="0">
                <a:solidFill>
                  <a:srgbClr val="2F7C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Net Zero - </a:t>
            </a:r>
            <a:r>
              <a:rPr lang="en-GB" sz="4000" dirty="0" err="1">
                <a:solidFill>
                  <a:srgbClr val="2F7C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Ùrachadh</a:t>
            </a:r>
            <a:r>
              <a:rPr lang="en-GB" sz="4000" dirty="0">
                <a:solidFill>
                  <a:srgbClr val="2F7C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air </a:t>
            </a:r>
            <a:r>
              <a:rPr lang="en-GB" sz="4000" dirty="0" err="1">
                <a:solidFill>
                  <a:srgbClr val="2F7C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Buidheann</a:t>
            </a:r>
            <a:r>
              <a:rPr lang="en-GB" sz="4000" dirty="0">
                <a:solidFill>
                  <a:srgbClr val="2F7C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2F7C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Cuspair</a:t>
            </a:r>
            <a:r>
              <a:rPr lang="en-GB" sz="4000" dirty="0">
                <a:solidFill>
                  <a:srgbClr val="2F7C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2F7C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Taigheadais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7 February 2023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Brian Cameron, Service Lead – Policy &amp; Performance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9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22C9D-9449-448E-99C6-4200E9B4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Challenges - Investment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82310-D121-47D4-8281-75B054B34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530626"/>
          </a:xfrm>
        </p:spPr>
        <p:txBody>
          <a:bodyPr/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F180CBF-96F6-49A5-9CDA-60FA83CA0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498890"/>
              </p:ext>
            </p:extLst>
          </p:nvPr>
        </p:nvGraphicFramePr>
        <p:xfrm>
          <a:off x="125624" y="1195198"/>
          <a:ext cx="7643192" cy="462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854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22C9D-9449-448E-99C6-4200E9B4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Challenges – Investment (2)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82310-D121-47D4-8281-75B054B34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5306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9841639-28A1-4E42-8DBA-4871608372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403231"/>
              </p:ext>
            </p:extLst>
          </p:nvPr>
        </p:nvGraphicFramePr>
        <p:xfrm>
          <a:off x="958304" y="2060848"/>
          <a:ext cx="6350000" cy="4161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330E6DF-960D-4BFA-B848-A27DB577452D}"/>
              </a:ext>
            </a:extLst>
          </p:cNvPr>
          <p:cNvSpPr txBox="1"/>
          <p:nvPr/>
        </p:nvSpPr>
        <p:spPr>
          <a:xfrm>
            <a:off x="359577" y="1052736"/>
            <a:ext cx="69487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Increasing rents by </a:t>
            </a:r>
            <a:r>
              <a:rPr lang="en-GB" b="1" dirty="0"/>
              <a:t>1%</a:t>
            </a:r>
            <a:r>
              <a:rPr lang="en-GB" dirty="0"/>
              <a:t> a year for 10 years will raise additional rent income by </a:t>
            </a:r>
            <a:r>
              <a:rPr lang="en-GB" b="1" dirty="0"/>
              <a:t>£27m </a:t>
            </a:r>
            <a:endParaRPr lang="en-GB" dirty="0"/>
          </a:p>
          <a:p>
            <a:r>
              <a:rPr lang="en-GB" dirty="0"/>
              <a:t>Increasing rents by </a:t>
            </a:r>
            <a:r>
              <a:rPr lang="en-GB" b="1" dirty="0"/>
              <a:t>5%</a:t>
            </a:r>
            <a:r>
              <a:rPr lang="en-GB" dirty="0"/>
              <a:t> a year for 10 years will raise an additional </a:t>
            </a:r>
            <a:r>
              <a:rPr lang="en-GB" b="1" dirty="0"/>
              <a:t>£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153m.</a:t>
            </a:r>
          </a:p>
          <a:p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622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EAB2-1904-423E-91DC-74FDA6B9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Future considerations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2A890E-1486-4B55-8BFD-456680B3FA10}"/>
              </a:ext>
            </a:extLst>
          </p:cNvPr>
          <p:cNvSpPr txBox="1">
            <a:spLocks/>
          </p:cNvSpPr>
          <p:nvPr/>
        </p:nvSpPr>
        <p:spPr>
          <a:xfrm>
            <a:off x="-98176" y="1196752"/>
            <a:ext cx="8784976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discussion on policy changes:</a:t>
            </a:r>
          </a:p>
          <a:p>
            <a:pPr lvl="1">
              <a:buFontTx/>
              <a:buChar char="-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prioritising fabric first approach (potentially expensive</a:t>
            </a:r>
          </a:p>
          <a:p>
            <a:pPr marL="457200" lvl="1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disruptive external/internal wall insulation;</a:t>
            </a:r>
          </a:p>
          <a:p>
            <a:pPr lvl="1">
              <a:buFontTx/>
              <a:buChar char="-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delaying other investment works in favour of energy works;</a:t>
            </a:r>
          </a:p>
          <a:p>
            <a:pPr marL="457200" lvl="1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“holding” void properties to allow works to be carried out         </a:t>
            </a:r>
          </a:p>
          <a:p>
            <a:pPr marL="457200" lvl="1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when empty;</a:t>
            </a:r>
          </a:p>
          <a:p>
            <a:pPr lvl="1">
              <a:buFontTx/>
              <a:buChar char="-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minimising tenant opt-outs in favour of asset condition</a:t>
            </a:r>
          </a:p>
          <a:p>
            <a:pPr lvl="1">
              <a:buFontTx/>
              <a:buChar char="-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lowest-rated properties and/or tenants in</a:t>
            </a:r>
          </a:p>
          <a:p>
            <a:pPr marL="457200" lvl="1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highest fuel poverty;</a:t>
            </a:r>
          </a:p>
          <a:p>
            <a:pPr marL="457200" lvl="1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disposal of worst-performing stock.</a:t>
            </a:r>
          </a:p>
          <a:p>
            <a:pPr marL="457200" lvl="1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231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EAB2-1904-423E-91DC-74FDA6B9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Opportunities?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2A890E-1486-4B55-8BFD-456680B3FA10}"/>
              </a:ext>
            </a:extLst>
          </p:cNvPr>
          <p:cNvSpPr txBox="1">
            <a:spLocks/>
          </p:cNvSpPr>
          <p:nvPr/>
        </p:nvSpPr>
        <p:spPr>
          <a:xfrm>
            <a:off x="-324544" y="1601416"/>
            <a:ext cx="8784976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corporate approach to procurement of </a:t>
            </a:r>
          </a:p>
          <a:p>
            <a:pPr marL="457200" lvl="1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energy works;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 in feasibilities regarding energy generation/</a:t>
            </a:r>
          </a:p>
          <a:p>
            <a:pPr marL="457200" lvl="1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district heating/stock disposal and stock refurbishment   </a:t>
            </a:r>
          </a:p>
          <a:p>
            <a:pPr marL="457200" lvl="1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(links to Local Heat &amp; Energy Efficiency Strategy);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approach to building up contractor capacity </a:t>
            </a:r>
          </a:p>
          <a:p>
            <a:pPr marL="457200" lvl="1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and industry skill-sets;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in in-house specialists (air source engineers, insulation team).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93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EAB2-1904-423E-91DC-74FDA6B9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Local Housing Strategy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2A890E-1486-4B55-8BFD-456680B3FA10}"/>
              </a:ext>
            </a:extLst>
          </p:cNvPr>
          <p:cNvSpPr txBox="1">
            <a:spLocks/>
          </p:cNvSpPr>
          <p:nvPr/>
        </p:nvSpPr>
        <p:spPr>
          <a:xfrm>
            <a:off x="179512" y="1124744"/>
            <a:ext cx="8784976" cy="56166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LHS review theme 4: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“Partnership and innovation builds capacity in Highland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housing condition and energy efficiency improve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homes to move towards net zero”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(</a:t>
            </a:r>
            <a:r>
              <a:rPr lang="en-GB" sz="24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collaboratively with the construction sector to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give confidence of pipeline work to support workforce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planning and business investment</a:t>
            </a:r>
          </a:p>
          <a:p>
            <a:pPr marL="457200" indent="-457200">
              <a:buAutoNum type="arabicPeriod"/>
            </a:pPr>
            <a:endParaRPr lang="en-GB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Support rural and island communities to develop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and maintenance skills to develop local approaches to retrofit/construction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560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EAB2-1904-423E-91DC-74FDA6B9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Local Housing Strategy (2)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2A890E-1486-4B55-8BFD-456680B3FA10}"/>
              </a:ext>
            </a:extLst>
          </p:cNvPr>
          <p:cNvSpPr txBox="1">
            <a:spLocks/>
          </p:cNvSpPr>
          <p:nvPr/>
        </p:nvSpPr>
        <p:spPr>
          <a:xfrm>
            <a:off x="179512" y="1052736"/>
            <a:ext cx="8784976" cy="55306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Pursue a more collaborative approach to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retrofitting across the housing sector in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Highland by sharing innovation and jointly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projects to secure procurement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marL="0" indent="0">
              <a:buNone/>
            </a:pPr>
            <a:endParaRPr lang="en-GB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Undertake integrated asset management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reviews of social housing stock to ensure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is targeted at best value options and consider selective demolition/disposal proposals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tackle failing or low demand 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37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EAB2-1904-423E-91DC-74FDA6B9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Local Housing Strategy (3)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2A890E-1486-4B55-8BFD-456680B3FA10}"/>
              </a:ext>
            </a:extLst>
          </p:cNvPr>
          <p:cNvSpPr txBox="1">
            <a:spLocks/>
          </p:cNvSpPr>
          <p:nvPr/>
        </p:nvSpPr>
        <p:spPr>
          <a:xfrm>
            <a:off x="179512" y="1326778"/>
            <a:ext cx="8784976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Prioritise actions and activities which target those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at risk of fuel poverty i.e. households on the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 incomes with highest energy costs and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households who under-heat their home</a:t>
            </a:r>
          </a:p>
          <a:p>
            <a:pPr marL="0" indent="0">
              <a:buNone/>
            </a:pPr>
            <a:endParaRPr lang="en-GB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Improve energy efficiency across all tenures by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maximising the use of national funding programmes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549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EAB2-1904-423E-91DC-74FDA6B9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2A890E-1486-4B55-8BFD-456680B3FA10}"/>
              </a:ext>
            </a:extLst>
          </p:cNvPr>
          <p:cNvSpPr txBox="1">
            <a:spLocks/>
          </p:cNvSpPr>
          <p:nvPr/>
        </p:nvSpPr>
        <p:spPr>
          <a:xfrm>
            <a:off x="179512" y="1484784"/>
            <a:ext cx="8784976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754AB-92D5-415E-A372-3E356AD76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57" y="2767526"/>
            <a:ext cx="6346486" cy="1322947"/>
          </a:xfrm>
          <a:prstGeom prst="rect">
            <a:avLst/>
          </a:prstGeom>
        </p:spPr>
      </p:pic>
      <p:pic>
        <p:nvPicPr>
          <p:cNvPr id="5" name="Content Placeholder 4" descr="Wooden blocks with question marks">
            <a:extLst>
              <a:ext uri="{FF2B5EF4-FFF2-40B4-BE49-F238E27FC236}">
                <a16:creationId xmlns:a16="http://schemas.microsoft.com/office/drawing/2014/main" id="{264690A4-3C2B-42AF-BDB7-5AD63C52B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988840"/>
            <a:ext cx="6963573" cy="4380473"/>
          </a:xfrm>
        </p:spPr>
      </p:pic>
    </p:spTree>
    <p:extLst>
      <p:ext uri="{BB962C8B-B14F-4D97-AF65-F5344CB8AC3E}">
        <p14:creationId xmlns:p14="http://schemas.microsoft.com/office/powerpoint/2010/main" val="304341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CE95D-F74D-44DE-97D2-2C2485FE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Scope of Housing net zero 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406EE6-6426-4947-819C-D1395E06A547}"/>
              </a:ext>
            </a:extLst>
          </p:cNvPr>
          <p:cNvSpPr txBox="1"/>
          <p:nvPr/>
        </p:nvSpPr>
        <p:spPr>
          <a:xfrm>
            <a:off x="755576" y="1412776"/>
            <a:ext cx="770485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Repairs &amp;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Policy &amp;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is on social rented housing owned by</a:t>
            </a:r>
          </a:p>
          <a:p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Highland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is linked to the development of the </a:t>
            </a:r>
          </a:p>
          <a:p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Local Heat &amp; Energy Efficiency Standard and</a:t>
            </a:r>
          </a:p>
          <a:p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 2023-2028 Local Housing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9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CE95D-F74D-44DE-97D2-2C2485FE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406EE6-6426-4947-819C-D1395E06A547}"/>
              </a:ext>
            </a:extLst>
          </p:cNvPr>
          <p:cNvSpPr txBox="1"/>
          <p:nvPr/>
        </p:nvSpPr>
        <p:spPr>
          <a:xfrm>
            <a:off x="323528" y="1268760"/>
            <a:ext cx="77048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2007, Highland Council had 16,589 energy efficiency failures when measured against the new Scottish Housing Quality Standard</a:t>
            </a:r>
          </a:p>
          <a:p>
            <a:endParaRPr lang="en-GB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Unprecedented investment levels allowed Highland to reach compliance in 2015-16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9.1% of Council houses opted-out of energy efficiency works to reach SHQS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 Government immediately introduced new energy targets which superseded SHQS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based on works needed to reach SHQS energy ratings – rather than full-retrofit works/generational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3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13AC89B-531D-4F48-A2AD-824974E1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74638"/>
            <a:ext cx="7797552" cy="706090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HRA Capital Programme post-2016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363538-2E5C-41BA-9BAC-732D579435BB}"/>
              </a:ext>
            </a:extLst>
          </p:cNvPr>
          <p:cNvSpPr txBox="1">
            <a:spLocks/>
          </p:cNvSpPr>
          <p:nvPr/>
        </p:nvSpPr>
        <p:spPr>
          <a:xfrm>
            <a:off x="539552" y="170080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lvl="2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09C0B-2E03-492C-B462-21F0E3B408D8}"/>
              </a:ext>
            </a:extLst>
          </p:cNvPr>
          <p:cNvSpPr txBox="1"/>
          <p:nvPr/>
        </p:nvSpPr>
        <p:spPr>
          <a:xfrm>
            <a:off x="179512" y="980728"/>
            <a:ext cx="7909588" cy="818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Post-SHQS investment has been focused on works which</a:t>
            </a:r>
          </a:p>
          <a:p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had lesser priority under SHQS e.g. windows and doors,  </a:t>
            </a:r>
          </a:p>
          <a:p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environmental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Plan has been based largely on life-cycles/condition of elements within housing stock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Plan has prioritised local Member/tenant opinion and area-based decisions over a purely asset management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investment has been deemed affordable in terms of rent levels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But: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“green” investment is only currently around 60% of annual programme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efficiency works have been more focused on maintaining existing stock rather than achieving net zero outcomes</a:t>
            </a:r>
          </a:p>
          <a:p>
            <a:pPr fontAlgn="t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92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88832" cy="1669752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investment 2022-2027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9" y="1268760"/>
          <a:ext cx="8424936" cy="5328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4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2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8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Mainstream investment 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Adaptations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investment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2022/23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£20,036,000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£1,440,000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£18,252,000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£1,000,000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2024/25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£18,930,000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£1,000,000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2025/26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£19,564,000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£1,000,000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9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2026/27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£20,153,000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£1,000,000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20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13AC89B-531D-4F48-A2AD-824974E1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National context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363538-2E5C-41BA-9BAC-732D579435BB}"/>
              </a:ext>
            </a:extLst>
          </p:cNvPr>
          <p:cNvSpPr txBox="1">
            <a:spLocks/>
          </p:cNvSpPr>
          <p:nvPr/>
        </p:nvSpPr>
        <p:spPr>
          <a:xfrm>
            <a:off x="539552" y="170080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lvl="2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09C0B-2E03-492C-B462-21F0E3B408D8}"/>
              </a:ext>
            </a:extLst>
          </p:cNvPr>
          <p:cNvSpPr txBox="1"/>
          <p:nvPr/>
        </p:nvSpPr>
        <p:spPr>
          <a:xfrm>
            <a:off x="827584" y="137764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DD0A14-5364-4A57-B27B-A6DBD963B527}"/>
              </a:ext>
            </a:extLst>
          </p:cNvPr>
          <p:cNvSpPr txBox="1"/>
          <p:nvPr/>
        </p:nvSpPr>
        <p:spPr>
          <a:xfrm>
            <a:off x="467544" y="1268760"/>
            <a:ext cx="821925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zero target by 2045 (interim targets also set)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housing to lead the way ahead of owner-occupied or private rented sector (2038 target for public buildings)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EESSH targets not achieved nationally by 31.12.20 (high D/low C EPC rating by fuel type)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Highland 74.6% compliant with EESSH with 5.9% of stock exempt (either technical or social exemptions)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EESSH2</a:t>
            </a: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target for 2032 (B EPC rating or as energy efficient within constraints of technology, cost and tenant consent)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EESSH2 nationally to commence imminently – Highland on local authority working group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97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6167-7F64-44AE-BAA5-E1CA2F90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Stock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451E8-CD1A-441F-A07A-2231809B0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7931224" cy="518457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Highland analysis of stock conducted by Changeworks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14,800 houses of various house types/fuels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energy rating is 64 (Scottish social housing average 67)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of properties in lowest energy bands </a:t>
            </a:r>
          </a:p>
          <a:p>
            <a:pPr marL="457200" lvl="1" indent="0">
              <a:buNone/>
            </a:pPr>
            <a:r>
              <a:rPr lang="en-GB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E-G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24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6167-7F64-44AE-BAA5-E1CA2F90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Stock analysis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451E8-CD1A-441F-A07A-2231809B0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7931224" cy="518457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of energy works: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£261m energy works to 12,905 houses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£20k per house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fabric first measures – biggest gains in terms of energy efficiency and potential fuel bill savings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“easy” works completed during SHQS programme (cavity and loft insulation, thermostat and controller upgrades)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87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22C9D-9449-448E-99C6-4200E9B4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82310-D121-47D4-8281-75B054B34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5306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Emissions Social Housing Taskforce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nationally and in Highland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industry capacity and skillset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shortages and longer lead-in times (heat pumps, windows, utility meters)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Off-gas heating options sometimes unpopular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of gas heating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tenants in change process/tenant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Affordability </a:t>
            </a: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(lack of external funding; rising costs in pandemic; tenant rent increases); SFHA estimated £2billion in costs for relatively minimal fuel poverty gain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243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_PRESENTATION" val="True"/>
</p:tagLst>
</file>

<file path=ppt/theme/theme1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D37954255D1C40B349B8C80F42E237" ma:contentTypeVersion="3" ma:contentTypeDescription="Create a new document." ma:contentTypeScope="" ma:versionID="01d833911c71a043b6e985ec39193488">
  <xsd:schema xmlns:xsd="http://www.w3.org/2001/XMLSchema" xmlns:xs="http://www.w3.org/2001/XMLSchema" xmlns:p="http://schemas.microsoft.com/office/2006/metadata/properties" xmlns:ns2="a80db072-40f0-4239-af7d-3e708e1bbca3" targetNamespace="http://schemas.microsoft.com/office/2006/metadata/properties" ma:root="true" ma:fieldsID="b117883d90964a8965680618b63bcee9" ns2:_="">
    <xsd:import namespace="a80db072-40f0-4239-af7d-3e708e1bbc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0db072-40f0-4239-af7d-3e708e1bbc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5E3185-E73F-4502-B9DB-358BA9FC5026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f208d9d4-ab53-4bb8-846a-65b2416c60b1"/>
    <ds:schemaRef ds:uri="67b068b7-2e2b-4052-af03-84bdb19f149d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324B43E-E117-4383-9A00-264FA78058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802250-3CBF-4D06-A3C3-8B1E8943EFF1}"/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5908</TotalTime>
  <Words>1008</Words>
  <Application>Microsoft Office PowerPoint</Application>
  <PresentationFormat>On-screen Show (4:3)</PresentationFormat>
  <Paragraphs>233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Segoe UI</vt:lpstr>
      <vt:lpstr>Ebrima</vt:lpstr>
      <vt:lpstr>Trebuchet MS</vt:lpstr>
      <vt:lpstr>Calibri</vt:lpstr>
      <vt:lpstr>Wingdings 3</vt:lpstr>
      <vt:lpstr>Text Slides</vt:lpstr>
      <vt:lpstr>Facet</vt:lpstr>
      <vt:lpstr>Towards Net Zero – Update  on Housing Thematic Group A dh’ ionnsaigh Net Zero - Ùrachadh air Buidheann Cuspair Taigheadais   7 February 2023  Brian Cameron, Service Lead – Policy &amp; Performance </vt:lpstr>
      <vt:lpstr>Scope of Housing net zero group</vt:lpstr>
      <vt:lpstr>Context</vt:lpstr>
      <vt:lpstr>HRA Capital Programme post-2016</vt:lpstr>
      <vt:lpstr>Approved investment 2022-2027</vt:lpstr>
      <vt:lpstr>National context</vt:lpstr>
      <vt:lpstr>Stock analysis</vt:lpstr>
      <vt:lpstr>Stock analysis (2)</vt:lpstr>
      <vt:lpstr>Challenges </vt:lpstr>
      <vt:lpstr>Challenges - Investment </vt:lpstr>
      <vt:lpstr>Challenges – Investment (2) </vt:lpstr>
      <vt:lpstr>Future considerations</vt:lpstr>
      <vt:lpstr>Opportunities?</vt:lpstr>
      <vt:lpstr>Local Housing Strategy</vt:lpstr>
      <vt:lpstr>Local Housing Strategy (2)</vt:lpstr>
      <vt:lpstr>Local Housing Strategy (3)</vt:lpstr>
      <vt:lpstr>Questions?</vt:lpstr>
    </vt:vector>
  </TitlesOfParts>
  <Company>Highland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Daniel Scott</dc:creator>
  <cp:lastModifiedBy>Fiona Daschofsky (Climate Change and Energy)</cp:lastModifiedBy>
  <cp:revision>125</cp:revision>
  <cp:lastPrinted>2019-03-29T14:36:42Z</cp:lastPrinted>
  <dcterms:created xsi:type="dcterms:W3CDTF">2018-08-24T07:58:16Z</dcterms:created>
  <dcterms:modified xsi:type="dcterms:W3CDTF">2023-02-06T18:32:20Z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0x01010073D37954255D1C40B349B8C80F42E237</vt:lpwstr>
  </property>
</Properties>
</file>