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5"/>
    <p:sldMasterId id="2147483723" r:id="rId6"/>
    <p:sldMasterId id="2147483704" r:id="rId7"/>
    <p:sldMasterId id="2147483678" r:id="rId8"/>
  </p:sldMasterIdLst>
  <p:notesMasterIdLst>
    <p:notesMasterId r:id="rId23"/>
  </p:notesMasterIdLst>
  <p:sldIdLst>
    <p:sldId id="450" r:id="rId9"/>
    <p:sldId id="465" r:id="rId10"/>
    <p:sldId id="474" r:id="rId11"/>
    <p:sldId id="471" r:id="rId12"/>
    <p:sldId id="473" r:id="rId13"/>
    <p:sldId id="475" r:id="rId14"/>
    <p:sldId id="477" r:id="rId15"/>
    <p:sldId id="467" r:id="rId16"/>
    <p:sldId id="476" r:id="rId17"/>
    <p:sldId id="478" r:id="rId18"/>
    <p:sldId id="479" r:id="rId19"/>
    <p:sldId id="480" r:id="rId20"/>
    <p:sldId id="481" r:id="rId21"/>
    <p:sldId id="4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 Yates" initials="AY" lastIdx="1" clrIdx="0">
    <p:extLst>
      <p:ext uri="{19B8F6BF-5375-455C-9EA6-DF929625EA0E}">
        <p15:presenceInfo xmlns:p15="http://schemas.microsoft.com/office/powerpoint/2012/main" userId="S-1-5-21-2114064515-1964595913-1963001494-38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C3A"/>
    <a:srgbClr val="575756"/>
    <a:srgbClr val="492F92"/>
    <a:srgbClr val="EE7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956590-614D-A88D-E11B-DD6B0F1CFC0D}" v="53" dt="2025-02-03T17:05:16.0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DFD52-1AE8-45DE-89F8-6BD572665579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054FD-8B9A-4974-BF71-58D4B23FE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77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054FD-8B9A-4974-BF71-58D4B23FE3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02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empty belly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4EACE-4016-40CE-9458-6006477A4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39F68B-9F86-424C-8A78-181C78C94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8A0347-2C67-430B-BBD3-760DA60D5045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E5BBA1-EF5B-496E-BAA7-2AABCABFC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32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River 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7589A1-E4FA-4893-8040-A338378680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85"/>
            <a:ext cx="12191998" cy="6856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EC98D-E9D6-4CE7-8761-E0A4D098C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93E675C-6E97-4DC8-A3BD-94BC56A8FD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545073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Applecross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CBC682-E98A-45D5-8950-BD508E2B3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819675-DD6C-4A7E-9674-80BB598938F2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58F6ED0-AAE5-4281-AED8-B11401D943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2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A7F1A1-02FA-4BC2-9095-CAFB5D955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06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AF19A9-1FAE-4543-9705-24D99CD5F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1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13E339-AA49-4DC1-BCCE-F9544589F8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84D7F-FAF2-4811-9F66-67CDCD178D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2513" y="723900"/>
            <a:ext cx="10023475" cy="20970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>
                    <a:lumMod val="9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05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Add your 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0E9990-7819-4400-AC7D-601BA5683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531D7-93EE-4D74-8475-4FA42BDEAF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2513" y="723900"/>
            <a:ext cx="10023475" cy="20970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>
                    <a:lumMod val="9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51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690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745" y="394928"/>
            <a:ext cx="11070212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069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857E799-06B8-428A-B1AB-0FCB797A6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85894"/>
            <a:ext cx="10972800" cy="121014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834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4927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 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21228" y="1815630"/>
            <a:ext cx="10163339" cy="375357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167558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184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5419"/>
            <a:ext cx="10972800" cy="121014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2336507"/>
            <a:ext cx="10177131" cy="3621740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688434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15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empty belly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7C911-CAC5-4347-8A3A-15E08A3E2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1999" cy="68566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BA1D02C-7770-40E3-B080-6D26DE0250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1E190-D960-43BA-9DAE-894A5D4E4033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100000">
                  <a:srgbClr val="492F92"/>
                </a:gs>
                <a:gs pos="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3B440DD-C8A2-45C5-B562-C706EC0F4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024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- 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5797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1106208"/>
            <a:ext cx="10177131" cy="498499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626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- 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0050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1754211"/>
            <a:ext cx="10177131" cy="433033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86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Sub-title - 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5318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1808653"/>
            <a:ext cx="10177131" cy="425684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160581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18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sub-title - 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5896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2460139"/>
            <a:ext cx="10177131" cy="360535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812067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31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+ Sub-title - 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5422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1827611"/>
            <a:ext cx="4992555" cy="4247408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17953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92012" y="1827610"/>
            <a:ext cx="4992555" cy="4247409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735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+ Sub-title - 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5318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2469561"/>
            <a:ext cx="4992555" cy="359593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82148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92012" y="2469561"/>
            <a:ext cx="4992555" cy="359593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183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aption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47861" y="1101512"/>
            <a:ext cx="6350496" cy="501816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24812" y="1101513"/>
            <a:ext cx="3531031" cy="5018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83B3F-2D9E-4204-9030-4FD8EE64F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85897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409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5153744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photo title</a:t>
            </a:r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472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720482"/>
            <a:ext cx="7315200" cy="524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photo description</a:t>
            </a:r>
          </a:p>
        </p:txBody>
      </p:sp>
    </p:spTree>
    <p:extLst>
      <p:ext uri="{BB962C8B-B14F-4D97-AF65-F5344CB8AC3E}">
        <p14:creationId xmlns:p14="http://schemas.microsoft.com/office/powerpoint/2010/main" val="1212517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742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F0DCEA-B76F-4495-A314-2E5FE4791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45" y="404452"/>
            <a:ext cx="11070212" cy="66234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02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colour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71D30E-2D25-4CAB-8740-8CE28C69D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1999" cy="68566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8EA235-7D6B-45E4-96CA-31E4F5D10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8C065A-28FA-403D-B0AE-8AB6A8525A32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0">
                  <a:schemeClr val="bg1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AA010F-71CB-46CA-B73D-6A36D4918D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657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7D373D6-ABD0-47E8-9FFB-59FA0199E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419"/>
            <a:ext cx="10972800" cy="1210146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357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Conten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6997920-A0CA-489B-AF37-8A9C9AAFE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4452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 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453A1F-A59F-4F59-AFDB-792EF5A7F7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21228" y="1834680"/>
            <a:ext cx="10163339" cy="375357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37B3AE-619A-462F-94AA-71740933691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186608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682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+Conten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117C4F-CD5E-4C78-AB06-2572E7CBF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419"/>
            <a:ext cx="10972800" cy="1210146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01D075-9BE0-47B3-A21C-2E54485D8D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2355557"/>
            <a:ext cx="10177131" cy="3621740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DA286A-A4F1-4E4B-B3CE-9DA43758E10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707484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982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Bulle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F1B9530-9AEF-4EFB-8A4C-07ABE4C546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322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C232FF-164F-4FBD-BA39-C0E508AC66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1172883"/>
            <a:ext cx="10177131" cy="498499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59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+Bulle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F955A83-E2D5-4E5F-8888-7575DC59F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0050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F21858-13E4-461E-8208-5A2D1C855D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1820886"/>
            <a:ext cx="10177131" cy="433033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894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sub-header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1FC3FA-293F-419A-9DF2-AB2F217E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318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1DB666-F610-4F5E-85AD-BDA4800E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1837228"/>
            <a:ext cx="10177131" cy="425684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4BD59B-A13E-49FD-9654-CB63CAD9E32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189156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877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+sub-header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857B94-A002-421A-A14C-3A25D9715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421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95E900-7DC2-4BD5-BEB2-8903190F26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2469664"/>
            <a:ext cx="10177131" cy="360535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C85FB7-8A8D-49E1-BFB7-31503CE1298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821592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767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2 column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331BDD9-B110-4257-9277-31A0BFEB9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422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396506-F8C4-4C48-9151-3E50A19AB5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1827611"/>
            <a:ext cx="4992555" cy="4247408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623C99-322F-4374-AE18-F5B819D7800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17953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DD351F-E31A-4B06-827F-35DFC76CB5C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92012" y="1827610"/>
            <a:ext cx="4992555" cy="4247409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532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+column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4FCE192-6D55-45D4-AF54-7F52D83E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318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2DCED7-B37F-4905-B023-3BC65C846D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2469561"/>
            <a:ext cx="4992555" cy="359593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FFBFE9-1730-4BA1-B18F-9A8ACBA853B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82148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4916BD-B14D-4D34-BB12-D41F9A0BFDE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92012" y="2469561"/>
            <a:ext cx="4992555" cy="359593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486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text+bulle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533EBF-125C-404B-8EDD-9CAC31AFF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861" y="1168187"/>
            <a:ext cx="6350496" cy="501816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3E1FC83-9AF3-4A09-9C3B-14AD3BC88D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24812" y="1168188"/>
            <a:ext cx="3531031" cy="5018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body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DC730F-EA51-4DBA-8561-41C73DD65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85897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424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Full Colour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976FA0-9B90-45AF-A71D-1ED46A06B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5821367-FBC6-47EF-8213-D2E638EEC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E1A64-AE29-4EE9-B42D-89A5E9C63EB9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0">
                  <a:schemeClr val="bg1"/>
                </a:gs>
                <a:gs pos="100000">
                  <a:srgbClr val="492F9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303610C-21F9-40D0-BD7A-4562B34686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3491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91D07D9-CEC3-473D-AEA6-1D530B1521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717" y="5153744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20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photo title</a:t>
            </a:r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3180ABB-AAD6-4284-A8C6-E37B4D13D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472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F5EB06D-0DA5-4CFD-9261-B55F21CBD0E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720482"/>
            <a:ext cx="7315200" cy="524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photo description</a:t>
            </a:r>
          </a:p>
        </p:txBody>
      </p:sp>
    </p:spTree>
    <p:extLst>
      <p:ext uri="{BB962C8B-B14F-4D97-AF65-F5344CB8AC3E}">
        <p14:creationId xmlns:p14="http://schemas.microsoft.com/office/powerpoint/2010/main" val="377449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torr, Sk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E077B-DF3E-4D8D-9400-6BFE4DE75F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D53FB-FB13-4D7B-8BBA-CB0990ACD5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BF4EF15-28A1-4C93-A528-C99CB4B2DB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139721" cy="320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Old Man of </a:t>
            </a:r>
            <a:r>
              <a:rPr lang="en-US" err="1"/>
              <a:t>Storr</a:t>
            </a:r>
            <a:r>
              <a:rPr lang="en-US"/>
              <a:t>, Isle of Skye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45ED15-D853-40B5-8E79-DA143C518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B67FC6-69A2-4C83-A58A-A71EC168B8BF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76EBFD-9D5D-4946-A978-AFEFC36605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94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Glen Aff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4AE4B9-2DB3-4901-86A6-1B13F6F3A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85"/>
            <a:ext cx="12191998" cy="685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DE0E66-84A7-4807-BB24-90F54E4ECE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C0B04A-9A98-49B8-9371-70B1353167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120867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Glen Affric by CI Photography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D8FAC9-BFAA-4D12-A47C-D30162685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4C61E7-A02F-4FD7-8A13-D54759B0922B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6A9212D-76A4-4875-ACC8-1DBF27737E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41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Achmelvich B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3EF4E-01C8-4B33-83B0-869FF30F47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4A9FB-011A-4C16-BB34-E193426FCF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25C5A6F-27EB-4404-86B1-C62C24B36A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545073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Achmelvich Beach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1A2345-C130-4B10-847A-C71AD5787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199E7E-67DD-4BB9-8BE8-C4AB5EC30935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257CD9-08CD-4FD2-9981-6043205B4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6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utherland H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8C0DE4-EB52-415A-84A1-5384D1042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CB4934-EFE3-40BD-9B55-499352BBA7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1EB5674-D689-4052-A018-5407EE8E0F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545073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Sutherland Hills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FC8AD7-577D-471F-A9AF-A507FFA70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9CDFDD-DAC4-44F6-85C7-4A85022CA225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2384D27-D96C-487F-BBC4-CF7A3067C1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04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nverness City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4E6D9C-7AA1-4E7F-84A1-B90DEA3D8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B609E-BE23-4D11-8C11-CA05C2C98B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43BC69-808E-4D50-8FE1-5E8D1BB990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545073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Inverness City Centre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DC59A1-A27D-423C-96E4-6595680A5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5E9E29-53BB-4934-B8AE-463AA796F086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D58126F-E0B2-43AC-B0A4-CA38692AD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083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4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664" r:id="rId3"/>
    <p:sldLayoutId id="2147483665" r:id="rId4"/>
    <p:sldLayoutId id="2147483669" r:id="rId5"/>
    <p:sldLayoutId id="2147483720" r:id="rId6"/>
    <p:sldLayoutId id="2147483721" r:id="rId7"/>
    <p:sldLayoutId id="2147483722" r:id="rId8"/>
    <p:sldLayoutId id="2147483728" r:id="rId9"/>
    <p:sldLayoutId id="2147483729" r:id="rId10"/>
  </p:sldLayoutIdLst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4" indent="-3429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9" indent="-285753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59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BFD04D-FEFA-4DFF-8DD1-9F8AC89D01A9}"/>
              </a:ext>
            </a:extLst>
          </p:cNvPr>
          <p:cNvCxnSpPr/>
          <p:nvPr userDrawn="1"/>
        </p:nvCxnSpPr>
        <p:spPr>
          <a:xfrm>
            <a:off x="681037" y="419100"/>
            <a:ext cx="10829925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1DF37DD-0862-48F0-95F0-507003DD659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46887"/>
            <a:ext cx="12192000" cy="61069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96E62E4-E812-4F2B-92BA-28592E801772}"/>
              </a:ext>
            </a:extLst>
          </p:cNvPr>
          <p:cNvSpPr txBox="1">
            <a:spLocks/>
          </p:cNvSpPr>
          <p:nvPr userDrawn="1"/>
        </p:nvSpPr>
        <p:spPr>
          <a:xfrm>
            <a:off x="8767762" y="6362308"/>
            <a:ext cx="2743200" cy="404004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9" indent="-285753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FF70A7-DF53-472E-8D71-46AA8F37BBD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4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4" indent="-3429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9" indent="-285753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CB222B-AC28-4812-9A35-5A98E6A740C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255669"/>
            <a:ext cx="12192000" cy="607040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F852A3-95AF-40E9-B4B8-D2F0794891C0}"/>
              </a:ext>
            </a:extLst>
          </p:cNvPr>
          <p:cNvSpPr txBox="1">
            <a:spLocks/>
          </p:cNvSpPr>
          <p:nvPr userDrawn="1"/>
        </p:nvSpPr>
        <p:spPr>
          <a:xfrm>
            <a:off x="8767762" y="6362308"/>
            <a:ext cx="2743200" cy="404004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9" indent="-285753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FF70A7-DF53-472E-8D71-46AA8F37BBD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33732E-851C-413D-B16C-5E8068F3D66D}"/>
              </a:ext>
            </a:extLst>
          </p:cNvPr>
          <p:cNvCxnSpPr/>
          <p:nvPr userDrawn="1"/>
        </p:nvCxnSpPr>
        <p:spPr>
          <a:xfrm>
            <a:off x="681037" y="419100"/>
            <a:ext cx="10829925" cy="0"/>
          </a:xfrm>
          <a:prstGeom prst="line">
            <a:avLst/>
          </a:prstGeom>
          <a:ln w="63500" cap="rnd">
            <a:gradFill>
              <a:gsLst>
                <a:gs pos="100000">
                  <a:srgbClr val="492F92"/>
                </a:gs>
                <a:gs pos="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05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492F92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DBBAF9-5BE7-4BC9-A53B-24EDBBB10A8C}"/>
              </a:ext>
            </a:extLst>
          </p:cNvPr>
          <p:cNvSpPr txBox="1"/>
          <p:nvPr/>
        </p:nvSpPr>
        <p:spPr>
          <a:xfrm>
            <a:off x="2419350" y="3924496"/>
            <a:ext cx="7677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Jason Thurlbeck </a:t>
            </a:r>
          </a:p>
          <a:p>
            <a:r>
              <a:rPr lang="en-GB" sz="36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Corporate Audit Manager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CF208F7E-5035-44F8-AE8E-DAD3DFB6A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Internal Audit 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263402B1-7187-B699-CDA3-06007205EC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375" y="1922463"/>
            <a:ext cx="8220075" cy="1234019"/>
          </a:xfrm>
        </p:spPr>
        <p:txBody>
          <a:bodyPr/>
          <a:lstStyle/>
          <a:p>
            <a:endParaRPr lang="en-GB"/>
          </a:p>
          <a:p>
            <a:r>
              <a:rPr lang="en-GB"/>
              <a:t>Why, What and How?</a:t>
            </a:r>
          </a:p>
        </p:txBody>
      </p:sp>
    </p:spTree>
    <p:extLst>
      <p:ext uri="{BB962C8B-B14F-4D97-AF65-F5344CB8AC3E}">
        <p14:creationId xmlns:p14="http://schemas.microsoft.com/office/powerpoint/2010/main" val="310314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A88B-7484-44EA-D4F9-13D3056C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2. Fieldwork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B76F7-96D6-2AA5-153A-3190DEE37A29}"/>
              </a:ext>
            </a:extLst>
          </p:cNvPr>
          <p:cNvSpPr txBox="1"/>
          <p:nvPr/>
        </p:nvSpPr>
        <p:spPr>
          <a:xfrm>
            <a:off x="978522" y="1221219"/>
            <a:ext cx="10097973" cy="4124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solidFill>
                  <a:srgbClr val="222222"/>
                </a:solidFill>
                <a:latin typeface="Roboto" panose="02000000000000000000" pitchFamily="2" charset="0"/>
              </a:rPr>
              <a:t>Programme of work: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0" i="0">
                <a:solidFill>
                  <a:srgbClr val="222222"/>
                </a:solidFill>
                <a:effectLst/>
                <a:latin typeface="Roboto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Understanding </a:t>
            </a:r>
            <a:r>
              <a:rPr lang="en-GB" sz="3200" b="1" i="0">
                <a:solidFill>
                  <a:srgbClr val="222222"/>
                </a:solidFill>
                <a:effectLst/>
                <a:latin typeface="Roboto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Council</a:t>
            </a:r>
            <a:r>
              <a:rPr lang="en-GB" sz="3200" b="0" i="0">
                <a:solidFill>
                  <a:srgbClr val="222222"/>
                </a:solidFill>
                <a:effectLst/>
                <a:latin typeface="Roboto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systems and processes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0" i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Testing / checking how systems and processes work in practice</a:t>
            </a:r>
            <a:endParaRPr lang="en-GB" sz="3200" b="0" i="0">
              <a:solidFill>
                <a:srgbClr val="222222"/>
              </a:solidFill>
              <a:effectLst/>
              <a:latin typeface="Roboto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0" i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Assessing the key controls in place to manage risks and the overall governance arrangements</a:t>
            </a:r>
            <a:endParaRPr lang="en-GB" sz="3200" b="0" i="0">
              <a:solidFill>
                <a:srgbClr val="222222"/>
              </a:solidFill>
              <a:effectLst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r">
              <a:lnSpc>
                <a:spcPct val="200000"/>
              </a:lnSpc>
            </a:pPr>
            <a:r>
              <a:rPr lang="en-GB" sz="3200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Communicating – No surprises</a:t>
            </a:r>
          </a:p>
        </p:txBody>
      </p:sp>
    </p:spTree>
    <p:extLst>
      <p:ext uri="{BB962C8B-B14F-4D97-AF65-F5344CB8AC3E}">
        <p14:creationId xmlns:p14="http://schemas.microsoft.com/office/powerpoint/2010/main" val="3864185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A88B-7484-44EA-D4F9-13D3056C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90" y="466463"/>
            <a:ext cx="11070212" cy="662347"/>
          </a:xfrm>
        </p:spPr>
        <p:txBody>
          <a:bodyPr/>
          <a:lstStyle/>
          <a:p>
            <a:r>
              <a:rPr lang="en-GB"/>
              <a:t>3. Reporting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B76F7-96D6-2AA5-153A-3190DEE37A29}"/>
              </a:ext>
            </a:extLst>
          </p:cNvPr>
          <p:cNvSpPr txBox="1"/>
          <p:nvPr/>
        </p:nvSpPr>
        <p:spPr>
          <a:xfrm>
            <a:off x="721694" y="2579906"/>
            <a:ext cx="1009797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solidFill>
                  <a:srgbClr val="222222"/>
                </a:solidFill>
                <a:latin typeface="Roboto" panose="02000000000000000000" pitchFamily="2" charset="0"/>
              </a:rPr>
              <a:t>Audit Opinion (</a:t>
            </a:r>
            <a:r>
              <a:rPr lang="en-GB" sz="2800">
                <a:solidFill>
                  <a:srgbClr val="222222"/>
                </a:solidFill>
                <a:latin typeface="Roboto" panose="02000000000000000000" pitchFamily="2" charset="0"/>
              </a:rPr>
              <a:t>Full, Substantial, Reasonable, Limited or No)</a:t>
            </a:r>
          </a:p>
          <a:p>
            <a:pPr>
              <a:lnSpc>
                <a:spcPct val="150000"/>
              </a:lnSpc>
            </a:pPr>
            <a:r>
              <a:rPr lang="en-GB" sz="3200">
                <a:solidFill>
                  <a:srgbClr val="222222"/>
                </a:solidFill>
                <a:latin typeface="Roboto" panose="02000000000000000000" pitchFamily="2" charset="0"/>
              </a:rPr>
              <a:t>Our Findings</a:t>
            </a:r>
          </a:p>
          <a:p>
            <a:pPr>
              <a:lnSpc>
                <a:spcPct val="150000"/>
              </a:lnSpc>
            </a:pPr>
            <a:r>
              <a:rPr lang="en-GB" sz="3200">
                <a:solidFill>
                  <a:srgbClr val="222222"/>
                </a:solidFill>
                <a:latin typeface="Roboto" panose="02000000000000000000" pitchFamily="2" charset="0"/>
              </a:rPr>
              <a:t>Recommendations</a:t>
            </a:r>
          </a:p>
          <a:p>
            <a:pPr>
              <a:lnSpc>
                <a:spcPct val="150000"/>
              </a:lnSpc>
            </a:pPr>
            <a:r>
              <a:rPr lang="en-GB" sz="3200">
                <a:solidFill>
                  <a:srgbClr val="222222"/>
                </a:solidFill>
                <a:latin typeface="Roboto" panose="02000000000000000000" pitchFamily="2" charset="0"/>
              </a:rPr>
              <a:t>Action Plan – </a:t>
            </a:r>
            <a:r>
              <a:rPr lang="en-GB" sz="3200" b="1">
                <a:solidFill>
                  <a:srgbClr val="222222"/>
                </a:solidFill>
                <a:latin typeface="Roboto" panose="02000000000000000000" pitchFamily="2" charset="0"/>
              </a:rPr>
              <a:t>Management Actions </a:t>
            </a:r>
            <a:r>
              <a:rPr lang="en-GB" sz="3200">
                <a:solidFill>
                  <a:srgbClr val="222222"/>
                </a:solidFill>
                <a:latin typeface="Roboto" panose="02000000000000000000" pitchFamily="2" charset="0"/>
              </a:rPr>
              <a:t>not Internal Audits</a:t>
            </a:r>
          </a:p>
          <a:p>
            <a:pPr algn="r">
              <a:lnSpc>
                <a:spcPct val="150000"/>
              </a:lnSpc>
            </a:pPr>
            <a:r>
              <a:rPr lang="en-GB" sz="3200">
                <a:solidFill>
                  <a:srgbClr val="2F7C3A"/>
                </a:solidFill>
                <a:latin typeface="Roboto" panose="02000000000000000000" pitchFamily="2" charset="0"/>
              </a:rPr>
              <a:t>Report to Audit Committee</a:t>
            </a:r>
          </a:p>
          <a:p>
            <a:endParaRPr lang="en-GB" sz="3200">
              <a:solidFill>
                <a:srgbClr val="222222"/>
              </a:solidFill>
              <a:latin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120258-D241-108F-0F98-2C2270193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473" y="131862"/>
            <a:ext cx="3826429" cy="262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85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A88B-7484-44EA-D4F9-13D3056C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4. Follow Up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B76F7-96D6-2AA5-153A-3190DEE37A29}"/>
              </a:ext>
            </a:extLst>
          </p:cNvPr>
          <p:cNvSpPr txBox="1"/>
          <p:nvPr/>
        </p:nvSpPr>
        <p:spPr>
          <a:xfrm>
            <a:off x="590745" y="1996470"/>
            <a:ext cx="10097973" cy="363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solidFill>
                  <a:srgbClr val="222222"/>
                </a:solidFill>
                <a:latin typeface="Roboto" panose="02000000000000000000" pitchFamily="2" charset="0"/>
              </a:rPr>
              <a:t>Action Tracking - </a:t>
            </a:r>
            <a:r>
              <a:rPr lang="en-GB" sz="3200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Monitoring Improvement </a:t>
            </a:r>
            <a:endParaRPr lang="en-GB" sz="3200">
              <a:solidFill>
                <a:srgbClr val="222222"/>
              </a:solidFill>
              <a:latin typeface="Roboto" panose="020000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0" i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Did </a:t>
            </a:r>
            <a:r>
              <a:rPr lang="en-GB" sz="3200" b="1" i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Management</a:t>
            </a:r>
            <a:r>
              <a:rPr lang="en-GB" sz="3200" b="0" i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3200">
                <a:solidFill>
                  <a:srgbClr val="222222"/>
                </a:solidFill>
                <a:latin typeface="Roboto" panose="02000000000000000000" pitchFamily="2" charset="0"/>
              </a:rPr>
              <a:t>do what they agreed to? Is it Complete?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0" i="0">
                <a:solidFill>
                  <a:srgbClr val="222222"/>
                </a:solidFill>
                <a:effectLst/>
                <a:latin typeface="Roboto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Revised action dates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222222"/>
                </a:solidFill>
                <a:latin typeface="Roboto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ACEs receive reports on all outstanding actions</a:t>
            </a:r>
            <a:endParaRPr lang="en-GB" sz="3200" b="0" i="0">
              <a:solidFill>
                <a:srgbClr val="222222"/>
              </a:solidFill>
              <a:effectLst/>
              <a:latin typeface="Roboto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r">
              <a:lnSpc>
                <a:spcPct val="200000"/>
              </a:lnSpc>
            </a:pPr>
            <a:r>
              <a:rPr lang="en-GB" sz="3200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Report to Audit Committee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BA8F1C-61A6-DDC0-CEEB-318D24ADB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928" y="204222"/>
            <a:ext cx="5078198" cy="17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31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568F-8727-51EE-7E82-74DAAFB7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Internal Audit helps the Council to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6DE5E-40CF-A6B3-CA3C-45A4E658B6B1}"/>
              </a:ext>
            </a:extLst>
          </p:cNvPr>
          <p:cNvSpPr txBox="1"/>
          <p:nvPr/>
        </p:nvSpPr>
        <p:spPr>
          <a:xfrm>
            <a:off x="590745" y="1646092"/>
            <a:ext cx="1009797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0" i="0">
                <a:solidFill>
                  <a:srgbClr val="222222"/>
                </a:solidFill>
                <a:effectLst/>
                <a:latin typeface="Roboto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Reflect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222222"/>
                </a:solidFill>
                <a:latin typeface="Roboto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Validate its approach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0" i="0">
                <a:solidFill>
                  <a:srgbClr val="222222"/>
                </a:solidFill>
                <a:effectLst/>
                <a:latin typeface="Roboto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Identify improvements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200" b="0" i="0">
              <a:solidFill>
                <a:srgbClr val="222222"/>
              </a:solidFill>
              <a:effectLst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Provide assurance that we are not leaking!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200" b="0" i="0">
              <a:solidFill>
                <a:srgbClr val="2F7C3A"/>
              </a:solidFill>
              <a:effectLst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GB" sz="4000" b="1" i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620877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60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615E-129E-4A10-907B-56C40E38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Myths about </a:t>
            </a:r>
            <a:r>
              <a:rPr lang="en-GB">
                <a:solidFill>
                  <a:srgbClr val="2F7C3A"/>
                </a:solidFill>
              </a:rPr>
              <a:t>Internal Audit </a:t>
            </a:r>
            <a:br>
              <a:rPr lang="en-GB">
                <a:solidFill>
                  <a:srgbClr val="2F7C3A"/>
                </a:solidFill>
              </a:rPr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22870-DEB0-4D71-9B1F-DD0D2AB61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330" y="1324030"/>
            <a:ext cx="10163339" cy="4393581"/>
          </a:xfrm>
        </p:spPr>
        <p:txBody>
          <a:bodyPr lIns="91440" tIns="45720" rIns="91440" bIns="45720" anchor="t"/>
          <a:lstStyle/>
          <a:p>
            <a:pPr>
              <a:spcAft>
                <a:spcPts val="200"/>
              </a:spcAft>
            </a:pPr>
            <a:r>
              <a:rPr lang="en-GB" sz="2400"/>
              <a:t>Same as External Auditors</a:t>
            </a:r>
          </a:p>
          <a:p>
            <a:pPr>
              <a:spcAft>
                <a:spcPts val="200"/>
              </a:spcAft>
            </a:pPr>
            <a:r>
              <a:rPr lang="en-GB" sz="2400"/>
              <a:t>Corporate police, traffic wardens, inspectors</a:t>
            </a:r>
          </a:p>
          <a:p>
            <a:pPr>
              <a:spcAft>
                <a:spcPts val="200"/>
              </a:spcAft>
            </a:pPr>
            <a:r>
              <a:rPr lang="en-GB" sz="2400"/>
              <a:t>Don’t tell the Auditors</a:t>
            </a:r>
          </a:p>
          <a:p>
            <a:pPr>
              <a:spcAft>
                <a:spcPts val="200"/>
              </a:spcAft>
            </a:pPr>
            <a:r>
              <a:rPr lang="en-GB" sz="2400"/>
              <a:t>Audits are unnecessary</a:t>
            </a:r>
          </a:p>
          <a:p>
            <a:pPr>
              <a:spcAft>
                <a:spcPts val="200"/>
              </a:spcAft>
            </a:pPr>
            <a:r>
              <a:rPr lang="en-GB" sz="2400"/>
              <a:t>You’re an accountant it’s just about finance</a:t>
            </a:r>
          </a:p>
          <a:p>
            <a:pPr>
              <a:spcAft>
                <a:spcPts val="200"/>
              </a:spcAft>
            </a:pPr>
            <a:r>
              <a:rPr lang="en-GB" sz="2400">
                <a:latin typeface="Ebrima"/>
                <a:ea typeface="Ebrima"/>
                <a:cs typeface="Ebrima"/>
              </a:rPr>
              <a:t>Only here to report on known problems / failures</a:t>
            </a:r>
          </a:p>
          <a:p>
            <a:pPr>
              <a:spcAft>
                <a:spcPts val="200"/>
              </a:spcAft>
            </a:pPr>
            <a:r>
              <a:rPr lang="en-GB" sz="2400">
                <a:latin typeface="Ebrima"/>
                <a:ea typeface="Ebrima"/>
                <a:cs typeface="Ebrima"/>
              </a:rPr>
              <a:t>Audit requires you to do things ‘audit said’</a:t>
            </a:r>
            <a:endParaRPr lang="en-GB"/>
          </a:p>
          <a:p>
            <a:pPr>
              <a:spcAft>
                <a:spcPts val="200"/>
              </a:spcAft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720050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02B93-FD3C-5681-84C1-F410E2EF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way I see my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35476-ED8B-5941-262F-BCA05EBED965}"/>
              </a:ext>
            </a:extLst>
          </p:cNvPr>
          <p:cNvSpPr txBox="1">
            <a:spLocks/>
          </p:cNvSpPr>
          <p:nvPr/>
        </p:nvSpPr>
        <p:spPr>
          <a:xfrm>
            <a:off x="590745" y="1293091"/>
            <a:ext cx="7604672" cy="4137890"/>
          </a:xfrm>
          <a:prstGeom prst="rect">
            <a:avLst/>
          </a:prstGeom>
        </p:spPr>
        <p:txBody>
          <a:bodyPr/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3200"/>
              <a:t>I’m not here to poke holes in our boat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200"/>
              <a:t>I’m here to make sure we are not leaking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200"/>
          </a:p>
          <a:p>
            <a:pPr marL="0" indent="0">
              <a:buNone/>
            </a:pPr>
            <a:endParaRPr lang="en-GB" sz="3200">
              <a:solidFill>
                <a:srgbClr val="2F7C3A"/>
              </a:solidFill>
            </a:endParaRPr>
          </a:p>
          <a:p>
            <a:pPr marL="0" indent="0">
              <a:buNone/>
            </a:pPr>
            <a:r>
              <a:rPr lang="en-GB" sz="3200">
                <a:solidFill>
                  <a:srgbClr val="2F7C3A"/>
                </a:solidFill>
              </a:rPr>
              <a:t>…...We are all in the same boat</a:t>
            </a:r>
          </a:p>
        </p:txBody>
      </p:sp>
      <p:pic>
        <p:nvPicPr>
          <p:cNvPr id="8" name="Picture 7" descr="People in rowboat">
            <a:extLst>
              <a:ext uri="{FF2B5EF4-FFF2-40B4-BE49-F238E27FC236}">
                <a16:creationId xmlns:a16="http://schemas.microsoft.com/office/drawing/2014/main" id="{25123DE7-C8FE-4AA5-2B76-BD6E8EC76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71" y="2981047"/>
            <a:ext cx="4728717" cy="31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3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4D266-B39C-D7A1-92AD-11FBDCEA9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purpose of Internal Audit (GIAS)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B03-F29C-75F1-2A09-10E6F45A1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330" y="1619076"/>
            <a:ext cx="10163339" cy="3753574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GB" sz="3600"/>
              <a:t>Internal auditing </a:t>
            </a:r>
            <a:r>
              <a:rPr lang="en-GB" sz="3600" b="1"/>
              <a:t>strengthens</a:t>
            </a:r>
            <a:r>
              <a:rPr lang="en-GB" sz="3600"/>
              <a:t> the organisation’s ability to </a:t>
            </a:r>
            <a:r>
              <a:rPr lang="en-GB" sz="3600" b="1"/>
              <a:t>create, protect, and sustain value</a:t>
            </a:r>
            <a:r>
              <a:rPr lang="en-GB" sz="3600"/>
              <a:t> by providing the </a:t>
            </a:r>
            <a:r>
              <a:rPr lang="en-GB" sz="3600" b="1"/>
              <a:t>board and management </a:t>
            </a:r>
            <a:r>
              <a:rPr lang="en-GB" sz="3600"/>
              <a:t>with </a:t>
            </a:r>
            <a:r>
              <a:rPr lang="en-GB" sz="3600" b="1"/>
              <a:t>independent, risk-based, and objective assurance, advice, insight, and foresight</a:t>
            </a:r>
            <a:r>
              <a:rPr lang="en-GB" sz="3600"/>
              <a:t>. </a:t>
            </a:r>
          </a:p>
          <a:p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99337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D9301-A076-8531-618C-9AAB48A64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488BC-D24F-BD5A-AB7F-B30DA5300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330" y="1196793"/>
            <a:ext cx="10163339" cy="3753574"/>
          </a:xfrm>
        </p:spPr>
        <p:txBody>
          <a:bodyPr/>
          <a:lstStyle/>
          <a:p>
            <a:r>
              <a:rPr lang="en-GB" sz="3200"/>
              <a:t>Internal auditing </a:t>
            </a:r>
            <a:r>
              <a:rPr lang="en-GB" sz="3200" b="1">
                <a:solidFill>
                  <a:srgbClr val="2F7C3A"/>
                </a:solidFill>
              </a:rPr>
              <a:t>enhances</a:t>
            </a:r>
            <a:r>
              <a:rPr lang="en-GB" sz="3200"/>
              <a:t> the Council’s: </a:t>
            </a:r>
          </a:p>
          <a:p>
            <a:pPr>
              <a:lnSpc>
                <a:spcPct val="150000"/>
              </a:lnSpc>
            </a:pPr>
            <a:r>
              <a:rPr lang="en-GB" sz="3200"/>
              <a:t>• Successful achievement of its objectives.</a:t>
            </a:r>
          </a:p>
          <a:p>
            <a:pPr>
              <a:lnSpc>
                <a:spcPct val="150000"/>
              </a:lnSpc>
            </a:pPr>
            <a:r>
              <a:rPr lang="en-GB" sz="3200"/>
              <a:t>• Governance, risk management, and control processes.</a:t>
            </a:r>
          </a:p>
          <a:p>
            <a:pPr>
              <a:lnSpc>
                <a:spcPct val="150000"/>
              </a:lnSpc>
            </a:pPr>
            <a:r>
              <a:rPr lang="en-GB" sz="3200"/>
              <a:t>• Decision-making and oversight. </a:t>
            </a:r>
          </a:p>
          <a:p>
            <a:pPr>
              <a:lnSpc>
                <a:spcPct val="150000"/>
              </a:lnSpc>
            </a:pPr>
            <a:r>
              <a:rPr lang="en-GB" sz="3200"/>
              <a:t>• Reputation and credibility with its stakeholders. </a:t>
            </a:r>
          </a:p>
          <a:p>
            <a:pPr>
              <a:lnSpc>
                <a:spcPct val="150000"/>
              </a:lnSpc>
            </a:pPr>
            <a:r>
              <a:rPr lang="en-GB" sz="3200"/>
              <a:t>• Ability to serve the public interest.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362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CD6DA-DF0A-C293-4AFD-C1FB9DE9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we do?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5E5EB9-AC90-5014-85F3-32779253FBC0}"/>
              </a:ext>
            </a:extLst>
          </p:cNvPr>
          <p:cNvSpPr txBox="1">
            <a:spLocks/>
          </p:cNvSpPr>
          <p:nvPr/>
        </p:nvSpPr>
        <p:spPr>
          <a:xfrm>
            <a:off x="1223289" y="1168618"/>
            <a:ext cx="10163339" cy="3753574"/>
          </a:xfrm>
          <a:prstGeom prst="rect">
            <a:avLst/>
          </a:prstGeom>
        </p:spPr>
        <p:txBody>
          <a:bodyPr/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3200"/>
              <a:t>Independent and objective review of:</a:t>
            </a:r>
          </a:p>
          <a:p>
            <a:pPr>
              <a:lnSpc>
                <a:spcPct val="150000"/>
              </a:lnSpc>
            </a:pPr>
            <a:r>
              <a:rPr lang="en-GB" sz="3200"/>
              <a:t>Risk Management</a:t>
            </a:r>
          </a:p>
          <a:p>
            <a:pPr>
              <a:lnSpc>
                <a:spcPct val="150000"/>
              </a:lnSpc>
            </a:pPr>
            <a:r>
              <a:rPr lang="en-GB" sz="3200"/>
              <a:t>Control </a:t>
            </a:r>
          </a:p>
          <a:p>
            <a:pPr>
              <a:lnSpc>
                <a:spcPct val="150000"/>
              </a:lnSpc>
            </a:pPr>
            <a:r>
              <a:rPr lang="en-GB" sz="3200"/>
              <a:t>Governance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200"/>
              <a:t>Report this to Audit Committee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GB" sz="3200" b="1" i="1">
                <a:solidFill>
                  <a:srgbClr val="2F7C3A"/>
                </a:solidFill>
              </a:rPr>
              <a:t>‘Reasonable Assurance’</a:t>
            </a:r>
          </a:p>
        </p:txBody>
      </p:sp>
    </p:spTree>
    <p:extLst>
      <p:ext uri="{BB962C8B-B14F-4D97-AF65-F5344CB8AC3E}">
        <p14:creationId xmlns:p14="http://schemas.microsoft.com/office/powerpoint/2010/main" val="2631845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68797-D211-A9C9-040A-0850994A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we Audit?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AE2C7-FE19-6E4C-85D7-258512BF4CD9}"/>
              </a:ext>
            </a:extLst>
          </p:cNvPr>
          <p:cNvSpPr txBox="1">
            <a:spLocks/>
          </p:cNvSpPr>
          <p:nvPr/>
        </p:nvSpPr>
        <p:spPr>
          <a:xfrm>
            <a:off x="1044181" y="1234605"/>
            <a:ext cx="10163339" cy="3753574"/>
          </a:xfrm>
          <a:prstGeom prst="rect">
            <a:avLst/>
          </a:prstGeom>
        </p:spPr>
        <p:txBody>
          <a:bodyPr/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3200" b="1"/>
              <a:t>Audit Plan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200"/>
              <a:t>Aligned to the Delivery Plan and Risks</a:t>
            </a:r>
            <a:br>
              <a:rPr lang="en-GB" sz="3200"/>
            </a:br>
            <a:r>
              <a:rPr lang="en-GB" sz="3200"/>
              <a:t>Consulted CEO and the ACEs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200"/>
              <a:t>Approved by the Audit Committee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GB" sz="3200">
                <a:solidFill>
                  <a:srgbClr val="2F7C3A"/>
                </a:solidFill>
              </a:rPr>
              <a:t>It’s not a secret!</a:t>
            </a:r>
          </a:p>
        </p:txBody>
      </p:sp>
    </p:spTree>
    <p:extLst>
      <p:ext uri="{BB962C8B-B14F-4D97-AF65-F5344CB8AC3E}">
        <p14:creationId xmlns:p14="http://schemas.microsoft.com/office/powerpoint/2010/main" val="3483319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1572E-2788-4C98-B0AB-B4CD0BC3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How? - </a:t>
            </a:r>
            <a:r>
              <a:rPr lang="en-GB">
                <a:solidFill>
                  <a:srgbClr val="2F7C3A"/>
                </a:solidFill>
              </a:rPr>
              <a:t>The Audit Process</a:t>
            </a:r>
            <a:br>
              <a:rPr lang="en-GB">
                <a:solidFill>
                  <a:srgbClr val="2F7C3A"/>
                </a:solidFill>
              </a:rPr>
            </a:b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6309AC-AC86-4E65-AB98-852E3BAE7827}"/>
              </a:ext>
            </a:extLst>
          </p:cNvPr>
          <p:cNvSpPr txBox="1"/>
          <p:nvPr/>
        </p:nvSpPr>
        <p:spPr>
          <a:xfrm>
            <a:off x="978522" y="1221219"/>
            <a:ext cx="10097973" cy="435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sz="36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Planning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sz="36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Fieldwork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sz="36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Reporting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sz="36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Follow Up</a:t>
            </a:r>
          </a:p>
        </p:txBody>
      </p:sp>
    </p:spTree>
    <p:extLst>
      <p:ext uri="{BB962C8B-B14F-4D97-AF65-F5344CB8AC3E}">
        <p14:creationId xmlns:p14="http://schemas.microsoft.com/office/powerpoint/2010/main" val="3942727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A88B-7484-44EA-D4F9-13D3056C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1. Planning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B76F7-96D6-2AA5-153A-3190DEE37A29}"/>
              </a:ext>
            </a:extLst>
          </p:cNvPr>
          <p:cNvSpPr txBox="1"/>
          <p:nvPr/>
        </p:nvSpPr>
        <p:spPr>
          <a:xfrm>
            <a:off x="978522" y="1221219"/>
            <a:ext cx="10097973" cy="435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222222"/>
                </a:solidFill>
                <a:latin typeface="Roboto" panose="02000000000000000000" pitchFamily="2" charset="0"/>
              </a:rPr>
              <a:t> </a:t>
            </a:r>
            <a:r>
              <a:rPr lang="en-GB" sz="3600">
                <a:solidFill>
                  <a:srgbClr val="22222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Audit context - background information</a:t>
            </a:r>
            <a:endParaRPr lang="en-GB" sz="3600" b="0" i="0">
              <a:solidFill>
                <a:srgbClr val="222222"/>
              </a:solidFill>
              <a:effectLst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22222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Service /area objectives and risks </a:t>
            </a:r>
            <a:endParaRPr lang="en-GB" sz="3600" b="0" i="0">
              <a:solidFill>
                <a:srgbClr val="222222"/>
              </a:solidFill>
              <a:effectLst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600" b="0" i="0">
                <a:solidFill>
                  <a:srgbClr val="222222"/>
                </a:solidFill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explain the audit process in more depth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600" b="0" i="0">
                <a:solidFill>
                  <a:srgbClr val="222222"/>
                </a:solidFill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identify key contacts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600" b="0" i="0">
                <a:solidFill>
                  <a:srgbClr val="222222"/>
                </a:solidFill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request copies of key documents / management information to inform our work</a:t>
            </a:r>
          </a:p>
          <a:p>
            <a:pPr algn="r">
              <a:lnSpc>
                <a:spcPct val="200000"/>
              </a:lnSpc>
            </a:pPr>
            <a:r>
              <a:rPr lang="en-GB" sz="3600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Terms of Reference – Scope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233630738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 op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Corporate Powerpoint Template.potx  -  Read-Only" id="{D8D1754C-C245-4B95-9583-261E914E2C76}" vid="{FFE4DC09-C931-48CF-BEAF-CE292044A196}"/>
    </a:ext>
  </a:extLst>
</a:theme>
</file>

<file path=ppt/theme/theme2.xml><?xml version="1.0" encoding="utf-8"?>
<a:theme xmlns:a="http://schemas.openxmlformats.org/drawingml/2006/main" name="En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Corporate Powerpoint Template.potx  -  Read-Only" id="{D8D1754C-C245-4B95-9583-261E914E2C76}" vid="{09943927-890B-4CA7-9BE5-CB1B43A825F8}"/>
    </a:ext>
  </a:extLst>
</a:theme>
</file>

<file path=ppt/theme/theme3.xml><?xml version="1.0" encoding="utf-8"?>
<a:theme xmlns:a="http://schemas.openxmlformats.org/drawingml/2006/main" name="Text Slides -pur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Corporate Powerpoint Template.potx  -  Read-Only" id="{D8D1754C-C245-4B95-9583-261E914E2C76}" vid="{DB7D48C4-D64D-4834-82BC-D540A97E26A6}"/>
    </a:ext>
  </a:extLst>
</a:theme>
</file>

<file path=ppt/theme/theme4.xml><?xml version="1.0" encoding="utf-8"?>
<a:theme xmlns:a="http://schemas.openxmlformats.org/drawingml/2006/main" name="Text slides -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Corporate Powerpoint Template.potx  -  Read-Only" id="{D8D1754C-C245-4B95-9583-261E914E2C76}" vid="{F8795626-571E-4533-998B-FF0F662B549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57EDA999C002408B0DDD899E089359" ma:contentTypeVersion="18" ma:contentTypeDescription="Create a new document." ma:contentTypeScope="" ma:versionID="7871292f6de21bee0201ef83c4567075">
  <xsd:schema xmlns:xsd="http://www.w3.org/2001/XMLSchema" xmlns:xs="http://www.w3.org/2001/XMLSchema" xmlns:p="http://schemas.microsoft.com/office/2006/metadata/properties" xmlns:ns2="e377c7a5-eee5-4828-b066-cc912f290e9c" xmlns:ns3="124b0d67-be95-4457-a2c8-2ead665f8a48" targetNamespace="http://schemas.microsoft.com/office/2006/metadata/properties" ma:root="true" ma:fieldsID="ab41553f9ac4268e63c757c2f54ecd93" ns2:_="" ns3:_="">
    <xsd:import namespace="e377c7a5-eee5-4828-b066-cc912f290e9c"/>
    <xsd:import namespace="124b0d67-be95-4457-a2c8-2ead665f8a48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Meeting_x0020_Date" minOccurs="0"/>
                <xsd:element ref="ns2:MediaServiceMetadata" minOccurs="0"/>
                <xsd:element ref="ns2:MediaServiceFastMetadata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AuditName" minOccurs="0"/>
                <xsd:element ref="ns2:MediaServiceSearchProperties" minOccurs="0"/>
                <xsd:element ref="ns2:AuditReportType" minOccurs="0"/>
                <xsd:element ref="ns2:AuditOpin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7c7a5-eee5-4828-b066-cc912f290e9c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8" nillable="true" ma:displayName="Year" ma:description="Format: YYYY-YYYY&#10;e.g. 2015-2016" ma:internalName="Document_x0020_Type" ma:readOnly="false">
      <xsd:simpleType>
        <xsd:restriction base="dms:Text">
          <xsd:maxLength value="9"/>
        </xsd:restriction>
      </xsd:simpleType>
    </xsd:element>
    <xsd:element name="Meeting_x0020_Date" ma:index="9" nillable="true" ma:displayName="Meeting Date" ma:format="DateOnly" ma:internalName="Meeting_x0020_Date" ma:readOnly="false">
      <xsd:simpleType>
        <xsd:restriction base="dms:DateTim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AuditName" ma:index="19" nillable="true" ma:displayName="Audit Name" ma:format="Dropdown" ma:internalName="AuditName">
      <xsd:simpleType>
        <xsd:restriction base="dms:Text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ditReportType" ma:index="21" nillable="true" ma:displayName="Audit Report Type" ma:format="Dropdown" ma:internalName="AuditReportType">
      <xsd:simpleType>
        <xsd:restriction base="dms:Choice">
          <xsd:enumeration value="Internal Audit Report"/>
          <xsd:enumeration value="Audit Committee Paper"/>
          <xsd:enumeration value="Internal Audit Annual Report"/>
          <xsd:enumeration value="Internal Audit Report Action Plan"/>
          <xsd:enumeration value="Action Tracking"/>
          <xsd:enumeration value="Internal Audit Plan"/>
          <xsd:enumeration value="NFI"/>
        </xsd:restriction>
      </xsd:simpleType>
    </xsd:element>
    <xsd:element name="AuditOpinion" ma:index="22" nillable="true" ma:displayName="Audit Opinion" ma:format="Dropdown" ma:internalName="AuditOpinion">
      <xsd:simpleType>
        <xsd:restriction base="dms:Choice">
          <xsd:enumeration value="Full"/>
          <xsd:enumeration value="Substantial"/>
          <xsd:enumeration value="Reasonable"/>
          <xsd:enumeration value="Limi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b0d67-be95-4457-a2c8-2ead665f8a4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24b0d67-be95-4457-a2c8-2ead665f8a48">
      <UserInfo>
        <DisplayName>Donna Manson (Highland Council)</DisplayName>
        <AccountId>18</AccountId>
        <AccountType/>
      </UserInfo>
      <UserInfo>
        <DisplayName>Ruth Rountree Provan (Corporate Communications)</DisplayName>
        <AccountId>16</AccountId>
        <AccountType/>
      </UserInfo>
      <UserInfo>
        <DisplayName>Graeme Mackay (Performance and Governance)</DisplayName>
        <AccountId>251</AccountId>
        <AccountType/>
      </UserInfo>
      <UserInfo>
        <DisplayName>Kirsty Foster (Corporate Communications)</DisplayName>
        <AccountId>180</AccountId>
        <AccountType/>
      </UserInfo>
      <UserInfo>
        <DisplayName>Edward Foster (Corporate Finance)</DisplayName>
        <AccountId>20</AccountId>
        <AccountType/>
      </UserInfo>
      <UserInfo>
        <DisplayName>Kate Lackie (Highland Council)</DisplayName>
        <AccountId>21</AccountId>
        <AccountType/>
      </UserInfo>
      <UserInfo>
        <DisplayName>Malcolm MacLeod</DisplayName>
        <AccountId>22</AccountId>
        <AccountType/>
      </UserInfo>
    </SharedWithUsers>
    <AuditReportType xmlns="e377c7a5-eee5-4828-b066-cc912f290e9c">Audit Committee Paper</AuditReportType>
    <AuditOpinion xmlns="e377c7a5-eee5-4828-b066-cc912f290e9c" xsi:nil="true"/>
    <AuditName xmlns="e377c7a5-eee5-4828-b066-cc912f290e9c">Audit Committee training Internal Audit presentation</AuditName>
    <Document_x0020_Type xmlns="e377c7a5-eee5-4828-b066-cc912f290e9c">2024-2025</Document_x0020_Type>
    <Meeting_x0020_Date xmlns="e377c7a5-eee5-4828-b066-cc912f290e9c">2025-02-05T00:00:00+00:00</Meeting_x0020_Date>
  </documentManagement>
</p:properties>
</file>

<file path=customXml/itemProps1.xml><?xml version="1.0" encoding="utf-8"?>
<ds:datastoreItem xmlns:ds="http://schemas.openxmlformats.org/officeDocument/2006/customXml" ds:itemID="{F765D0C4-3A5E-45EE-BCC3-6AF8EC8F72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4BD118-A02D-47BF-BB6E-FED07C3A8CB3}">
  <ds:schemaRefs>
    <ds:schemaRef ds:uri="124b0d67-be95-4457-a2c8-2ead665f8a48"/>
    <ds:schemaRef ds:uri="e377c7a5-eee5-4828-b066-cc912f290e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6F89EF0-4FD0-4403-9870-1CFC8B127165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D04F8957-5AE4-43F3-867D-90994D640F90}">
  <ds:schemaRefs>
    <ds:schemaRef ds:uri="0f4721ba-cd44-410d-b121-238958c87ebf"/>
    <ds:schemaRef ds:uri="124b0d67-be95-4457-a2c8-2ead665f8a48"/>
    <ds:schemaRef ds:uri="201b0cae-e6f9-45d3-b456-ad7554c03622"/>
    <ds:schemaRef ds:uri="a4565d3c-62de-4db2-8488-45a3f5f1af0f"/>
    <ds:schemaRef ds:uri="c515cd16-808a-4b9d-8778-4fc5010a4609"/>
    <ds:schemaRef ds:uri="e377c7a5-eee5-4828-b066-cc912f290e9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HC_Corporate_Powerpoint_Template</Template>
  <TotalTime>0</TotalTime>
  <Words>427</Words>
  <Application>Microsoft Office PowerPoint</Application>
  <PresentationFormat>Widescreen</PresentationFormat>
  <Paragraphs>79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Ebrima</vt:lpstr>
      <vt:lpstr>Roboto</vt:lpstr>
      <vt:lpstr>Cover Slide options</vt:lpstr>
      <vt:lpstr>End Slides</vt:lpstr>
      <vt:lpstr>Text Slides -purple</vt:lpstr>
      <vt:lpstr>Text slides -Green</vt:lpstr>
      <vt:lpstr>Internal Audit </vt:lpstr>
      <vt:lpstr>The Myths about Internal Audit  </vt:lpstr>
      <vt:lpstr>The way I see my role</vt:lpstr>
      <vt:lpstr>The purpose of Internal Audit (GIAS)</vt:lpstr>
      <vt:lpstr>Why?</vt:lpstr>
      <vt:lpstr>What we do?</vt:lpstr>
      <vt:lpstr>What we Audit?</vt:lpstr>
      <vt:lpstr>How? - The Audit Process </vt:lpstr>
      <vt:lpstr>1. Planning </vt:lpstr>
      <vt:lpstr>2. Fieldwork </vt:lpstr>
      <vt:lpstr>3. Reporting </vt:lpstr>
      <vt:lpstr>4. Follow Up </vt:lpstr>
      <vt:lpstr>Internal Audit helps the Council to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Thurlbeck (Corporate Audit)</dc:creator>
  <cp:lastModifiedBy>Donna Sutherland (Corporate Audit and Performance)</cp:lastModifiedBy>
  <cp:revision>2</cp:revision>
  <dcterms:created xsi:type="dcterms:W3CDTF">2024-11-29T11:16:59Z</dcterms:created>
  <dcterms:modified xsi:type="dcterms:W3CDTF">2025-02-10T15:04:46Z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0x0101006257EDA999C002408B0DDD899E089359</vt:lpwstr>
  </property>
  <property fmtid="{D5CDD505-2E9C-101B-9397-08002B2CF9AE}" pid="3" name="MediaServiceImageTags">
    <vt:lpwstr/>
  </property>
</Properties>
</file>