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9"/>
  </p:notesMasterIdLst>
  <p:handoutMasterIdLst>
    <p:handoutMasterId r:id="rId20"/>
  </p:handoutMasterIdLst>
  <p:sldIdLst>
    <p:sldId id="264" r:id="rId7"/>
    <p:sldId id="786" r:id="rId8"/>
    <p:sldId id="302" r:id="rId9"/>
    <p:sldId id="311" r:id="rId10"/>
    <p:sldId id="782" r:id="rId11"/>
    <p:sldId id="322" r:id="rId12"/>
    <p:sldId id="314" r:id="rId13"/>
    <p:sldId id="784" r:id="rId14"/>
    <p:sldId id="317" r:id="rId15"/>
    <p:sldId id="320" r:id="rId16"/>
    <p:sldId id="316" r:id="rId17"/>
    <p:sldId id="785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4" d="100"/>
          <a:sy n="74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850817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3" tIns="47302" rIns="94603" bIns="473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03" tIns="47302" rIns="94603" bIns="47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850817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381" indent="-17738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8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0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9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3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032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0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the service lead for Infrastructure (click) and have a separate teams of around 80 engineers, technicians and support staff who deliver a range of functions illustrated</a:t>
            </a:r>
            <a:r>
              <a:rPr lang="en-GB" baseline="0" dirty="0"/>
              <a:t> on the right hand side of this slide</a:t>
            </a:r>
            <a:r>
              <a:rPr lang="en-GB" dirty="0"/>
              <a:t>. John will take you through the roads functions on the left.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7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9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80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29202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4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23/05/2022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Roads and Infrastructure Members Induction 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830997"/>
          </a:xfrm>
        </p:spPr>
        <p:txBody>
          <a:bodyPr/>
          <a:lstStyle/>
          <a:p>
            <a:r>
              <a:rPr lang="en-GB" dirty="0">
                <a:solidFill>
                  <a:srgbClr val="492F92"/>
                </a:solidFill>
              </a:rPr>
              <a:t>Tuesday 24 May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01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algn="l"/>
            <a:endParaRPr lang="en-GB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10</a:t>
            </a:r>
          </a:p>
        </p:txBody>
      </p:sp>
      <p:pic>
        <p:nvPicPr>
          <p:cNvPr id="5" name="Picture 4" descr="A picture containing nature, outdoor, shore&#10;&#10;Description automatically generated">
            <a:extLst>
              <a:ext uri="{FF2B5EF4-FFF2-40B4-BE49-F238E27FC236}">
                <a16:creationId xmlns:a16="http://schemas.microsoft.com/office/drawing/2014/main" id="{E0F76A54-BE13-4654-A937-1508A89EB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7" y="1718366"/>
            <a:ext cx="9143997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r>
              <a:rPr lang="en-GB" dirty="0">
                <a:solidFill>
                  <a:srgbClr val="492F92"/>
                </a:solidFill>
                <a:latin typeface="Calibri"/>
              </a:rPr>
              <a:t>11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23C85262-86D8-48CF-8552-8A2201052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eer in a tunnel&#10;&#10;Description automatically generated with low confidence">
            <a:extLst>
              <a:ext uri="{FF2B5EF4-FFF2-40B4-BE49-F238E27FC236}">
                <a16:creationId xmlns:a16="http://schemas.microsoft.com/office/drawing/2014/main" id="{F85FB1A1-4CB3-499E-9CA6-EC622C503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" y="0"/>
            <a:ext cx="91056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34083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9B1FDC1E-8CFF-4ED8-9ADF-51376330D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73818" cy="6885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02</a:t>
            </a:r>
          </a:p>
        </p:txBody>
      </p:sp>
    </p:spTree>
    <p:extLst>
      <p:ext uri="{BB962C8B-B14F-4D97-AF65-F5344CB8AC3E}">
        <p14:creationId xmlns:p14="http://schemas.microsoft.com/office/powerpoint/2010/main" val="18955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706090"/>
          </a:xfrm>
        </p:spPr>
        <p:txBody>
          <a:bodyPr/>
          <a:lstStyle/>
          <a:p>
            <a:r>
              <a:rPr lang="en-GB" sz="3200" dirty="0"/>
              <a:t>Infrastructure, Environment and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2936A-04FA-4A12-900B-22E2FFF8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458BA8D8-6579-42F8-A9A3-1732B5F9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585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F4331-5FEF-4D2C-BCCE-778033FE5F3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03</a:t>
            </a:r>
          </a:p>
        </p:txBody>
      </p:sp>
    </p:spTree>
    <p:extLst>
      <p:ext uri="{BB962C8B-B14F-4D97-AF65-F5344CB8AC3E}">
        <p14:creationId xmlns:p14="http://schemas.microsoft.com/office/powerpoint/2010/main" val="30089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CEA7A9-43B3-4778-B0F7-65F51FBEA8AC}"/>
              </a:ext>
            </a:extLst>
          </p:cNvPr>
          <p:cNvSpPr/>
          <p:nvPr/>
        </p:nvSpPr>
        <p:spPr>
          <a:xfrm>
            <a:off x="2529795" y="1200967"/>
            <a:ext cx="3732282" cy="1067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FD9F5-1AA0-4C58-BB60-0B277271555A}"/>
              </a:ext>
            </a:extLst>
          </p:cNvPr>
          <p:cNvSpPr txBox="1"/>
          <p:nvPr/>
        </p:nvSpPr>
        <p:spPr>
          <a:xfrm>
            <a:off x="3147117" y="1268760"/>
            <a:ext cx="2594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ECO, I, E &amp;E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Malcolm MacLeod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CCE7B2-B8F5-4840-A611-0F83565401BA}"/>
              </a:ext>
            </a:extLst>
          </p:cNvPr>
          <p:cNvSpPr/>
          <p:nvPr/>
        </p:nvSpPr>
        <p:spPr>
          <a:xfrm>
            <a:off x="2529795" y="2571111"/>
            <a:ext cx="3732282" cy="15299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5C306-8D44-4124-9FDD-AAF1235BB0FD}"/>
              </a:ext>
            </a:extLst>
          </p:cNvPr>
          <p:cNvSpPr txBox="1"/>
          <p:nvPr/>
        </p:nvSpPr>
        <p:spPr>
          <a:xfrm>
            <a:off x="2483766" y="2732727"/>
            <a:ext cx="373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Service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(Roads and Infrastructure)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(formerly Colin Howell)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13C2B-C1FE-4A5B-8D32-0265B7BB7202}"/>
              </a:ext>
            </a:extLst>
          </p:cNvPr>
          <p:cNvSpPr/>
          <p:nvPr/>
        </p:nvSpPr>
        <p:spPr>
          <a:xfrm>
            <a:off x="5076056" y="5292497"/>
            <a:ext cx="2617061" cy="58477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8DB92-53DA-4AAB-943C-1E0D5B8AF427}"/>
              </a:ext>
            </a:extLst>
          </p:cNvPr>
          <p:cNvSpPr txBox="1"/>
          <p:nvPr/>
        </p:nvSpPr>
        <p:spPr>
          <a:xfrm>
            <a:off x="5068191" y="5301208"/>
            <a:ext cx="259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891026-22C4-478D-A8D4-7BABEC92A667}"/>
              </a:ext>
            </a:extLst>
          </p:cNvPr>
          <p:cNvSpPr/>
          <p:nvPr/>
        </p:nvSpPr>
        <p:spPr>
          <a:xfrm>
            <a:off x="1332659" y="5292497"/>
            <a:ext cx="2617061" cy="58477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FA66C3-7D23-4ECF-BB27-62F2DE117BBF}"/>
              </a:ext>
            </a:extLst>
          </p:cNvPr>
          <p:cNvSpPr txBox="1"/>
          <p:nvPr/>
        </p:nvSpPr>
        <p:spPr>
          <a:xfrm>
            <a:off x="1331640" y="5292497"/>
            <a:ext cx="261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5E2101-5784-41EA-92B4-831179EFBBF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95936" y="2268020"/>
            <a:ext cx="3" cy="2923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52B8BD-6DBE-46BC-8E47-9B594B2A1FE4}"/>
              </a:ext>
            </a:extLst>
          </p:cNvPr>
          <p:cNvCxnSpPr>
            <a:cxnSpLocks/>
          </p:cNvCxnSpPr>
          <p:nvPr/>
        </p:nvCxnSpPr>
        <p:spPr>
          <a:xfrm>
            <a:off x="4395936" y="4079400"/>
            <a:ext cx="0" cy="766236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8FBF56-46F1-4A02-865E-0BF4B9237C3B}"/>
              </a:ext>
            </a:extLst>
          </p:cNvPr>
          <p:cNvCxnSpPr>
            <a:cxnSpLocks/>
          </p:cNvCxnSpPr>
          <p:nvPr/>
        </p:nvCxnSpPr>
        <p:spPr>
          <a:xfrm flipH="1">
            <a:off x="2627784" y="4845636"/>
            <a:ext cx="3737836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2E7261-C796-4795-97FB-DFF98AC23A44}"/>
              </a:ext>
            </a:extLst>
          </p:cNvPr>
          <p:cNvCxnSpPr>
            <a:cxnSpLocks/>
          </p:cNvCxnSpPr>
          <p:nvPr/>
        </p:nvCxnSpPr>
        <p:spPr>
          <a:xfrm>
            <a:off x="2641190" y="4845636"/>
            <a:ext cx="0" cy="44686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D37F94-06CC-4668-B967-65A99C516A77}"/>
              </a:ext>
            </a:extLst>
          </p:cNvPr>
          <p:cNvCxnSpPr>
            <a:cxnSpLocks/>
          </p:cNvCxnSpPr>
          <p:nvPr/>
        </p:nvCxnSpPr>
        <p:spPr>
          <a:xfrm>
            <a:off x="6365620" y="4845635"/>
            <a:ext cx="0" cy="44686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C46A3C-FFAB-4F5D-9E70-AF89DB645719}"/>
              </a:ext>
            </a:extLst>
          </p:cNvPr>
          <p:cNvCxnSpPr>
            <a:cxnSpLocks/>
            <a:stCxn id="13" idx="1"/>
            <a:endCxn id="29" idx="3"/>
          </p:cNvCxnSpPr>
          <p:nvPr/>
        </p:nvCxnSpPr>
        <p:spPr>
          <a:xfrm flipH="1" flipV="1">
            <a:off x="3949720" y="5584885"/>
            <a:ext cx="1118471" cy="8711"/>
          </a:xfrm>
          <a:prstGeom prst="line">
            <a:avLst/>
          </a:prstGeom>
          <a:ln w="222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CC64322-3ED7-4C84-B02D-A099CFC0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706090"/>
          </a:xfrm>
        </p:spPr>
        <p:txBody>
          <a:bodyPr/>
          <a:lstStyle/>
          <a:p>
            <a:r>
              <a:rPr lang="en-GB" sz="3200" dirty="0"/>
              <a:t>Infrastructure, Environment and Economy</a:t>
            </a:r>
          </a:p>
        </p:txBody>
      </p:sp>
    </p:spTree>
    <p:extLst>
      <p:ext uri="{BB962C8B-B14F-4D97-AF65-F5344CB8AC3E}">
        <p14:creationId xmlns:p14="http://schemas.microsoft.com/office/powerpoint/2010/main" val="290015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Roads &amp; Infrastructure</a:t>
            </a:r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98171ECE-BFB5-4184-BC98-15710EE5A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1196752"/>
            <a:ext cx="9085842" cy="51845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22241-83C1-4D3D-BC86-DADAD747A788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05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C95064D-7482-457A-A672-EFC76A30F5A9}"/>
              </a:ext>
            </a:extLst>
          </p:cNvPr>
          <p:cNvSpPr/>
          <p:nvPr/>
        </p:nvSpPr>
        <p:spPr>
          <a:xfrm>
            <a:off x="5724128" y="1916832"/>
            <a:ext cx="2448272" cy="648072"/>
          </a:xfrm>
          <a:prstGeom prst="cloud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B189A5D0-58C2-437E-BAF6-654D5950B8EE}"/>
              </a:ext>
            </a:extLst>
          </p:cNvPr>
          <p:cNvSpPr/>
          <p:nvPr/>
        </p:nvSpPr>
        <p:spPr>
          <a:xfrm>
            <a:off x="107504" y="5063500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4488768-2ED5-4FCF-8D14-7DB0433A000C}"/>
              </a:ext>
            </a:extLst>
          </p:cNvPr>
          <p:cNvSpPr/>
          <p:nvPr/>
        </p:nvSpPr>
        <p:spPr>
          <a:xfrm>
            <a:off x="3154910" y="5114678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D5540CB-50D8-43DB-A989-B6CB6F8CF576}"/>
              </a:ext>
            </a:extLst>
          </p:cNvPr>
          <p:cNvSpPr/>
          <p:nvPr/>
        </p:nvSpPr>
        <p:spPr>
          <a:xfrm>
            <a:off x="6323262" y="5078652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70435E-0319-40B5-90D2-5603B6DAE4E6}"/>
              </a:ext>
            </a:extLst>
          </p:cNvPr>
          <p:cNvSpPr/>
          <p:nvPr/>
        </p:nvSpPr>
        <p:spPr>
          <a:xfrm>
            <a:off x="4811094" y="3529677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092D7-73AB-42E1-A0DD-CEF196D9D5B4}"/>
              </a:ext>
            </a:extLst>
          </p:cNvPr>
          <p:cNvSpPr/>
          <p:nvPr/>
        </p:nvSpPr>
        <p:spPr>
          <a:xfrm>
            <a:off x="1354710" y="3577059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05CA6-40A9-49B4-9B0B-662B540587B4}"/>
              </a:ext>
            </a:extLst>
          </p:cNvPr>
          <p:cNvSpPr/>
          <p:nvPr/>
        </p:nvSpPr>
        <p:spPr>
          <a:xfrm>
            <a:off x="6362894" y="2402131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589010-B029-4712-8C59-CB2B9DFD389D}"/>
              </a:ext>
            </a:extLst>
          </p:cNvPr>
          <p:cNvSpPr/>
          <p:nvPr/>
        </p:nvSpPr>
        <p:spPr>
          <a:xfrm>
            <a:off x="43260" y="2402131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9F26B0-7755-4266-93D0-6E88E8731A10}"/>
              </a:ext>
            </a:extLst>
          </p:cNvPr>
          <p:cNvSpPr/>
          <p:nvPr/>
        </p:nvSpPr>
        <p:spPr>
          <a:xfrm>
            <a:off x="3143375" y="2426643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9BA61-7C34-4291-ABD3-7711D9FFB939}"/>
              </a:ext>
            </a:extLst>
          </p:cNvPr>
          <p:cNvSpPr txBox="1"/>
          <p:nvPr/>
        </p:nvSpPr>
        <p:spPr>
          <a:xfrm>
            <a:off x="1043608" y="264131"/>
            <a:ext cx="78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Infrastructure Teams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13C2B-C1FE-4A5B-8D32-0265B7BB7202}"/>
              </a:ext>
            </a:extLst>
          </p:cNvPr>
          <p:cNvSpPr/>
          <p:nvPr/>
        </p:nvSpPr>
        <p:spPr>
          <a:xfrm>
            <a:off x="2658976" y="1247755"/>
            <a:ext cx="3785232" cy="8266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8DB92-53DA-4AAB-943C-1E0D5B8AF427}"/>
              </a:ext>
            </a:extLst>
          </p:cNvPr>
          <p:cNvSpPr txBox="1"/>
          <p:nvPr/>
        </p:nvSpPr>
        <p:spPr>
          <a:xfrm>
            <a:off x="38316" y="12656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Lead (Infrastructure)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Garry Smith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9DFF7-756A-4567-9B26-5F4AAC925AD0}"/>
              </a:ext>
            </a:extLst>
          </p:cNvPr>
          <p:cNvSpPr txBox="1"/>
          <p:nvPr/>
        </p:nvSpPr>
        <p:spPr>
          <a:xfrm>
            <a:off x="324813" y="2628201"/>
            <a:ext cx="201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Flood Team Dingwall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Alan Fraser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62004-3648-47BE-BEB2-4EE754CFD806}"/>
              </a:ext>
            </a:extLst>
          </p:cNvPr>
          <p:cNvSpPr txBox="1"/>
          <p:nvPr/>
        </p:nvSpPr>
        <p:spPr>
          <a:xfrm>
            <a:off x="1668497" y="3708862"/>
            <a:ext cx="201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Dingwall and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Bryan Stout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A8823-7996-4AF2-9493-58F2C3195959}"/>
              </a:ext>
            </a:extLst>
          </p:cNvPr>
          <p:cNvSpPr txBox="1"/>
          <p:nvPr/>
        </p:nvSpPr>
        <p:spPr>
          <a:xfrm>
            <a:off x="5189307" y="3769784"/>
            <a:ext cx="201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Golspie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Garry Smith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CEE69-FEB8-4946-974E-F0FE7337E274}"/>
              </a:ext>
            </a:extLst>
          </p:cNvPr>
          <p:cNvSpPr txBox="1"/>
          <p:nvPr/>
        </p:nvSpPr>
        <p:spPr>
          <a:xfrm>
            <a:off x="6516216" y="2628201"/>
            <a:ext cx="230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 Team 1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Andrew Tryon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F5F42-0FDA-4CC9-AD0F-09FC746D820D}"/>
              </a:ext>
            </a:extLst>
          </p:cNvPr>
          <p:cNvSpPr txBox="1"/>
          <p:nvPr/>
        </p:nvSpPr>
        <p:spPr>
          <a:xfrm>
            <a:off x="218623" y="5301208"/>
            <a:ext cx="230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 Team 2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Simon Farrow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72586-7924-47D1-ABF3-FB4B387444CA}"/>
              </a:ext>
            </a:extLst>
          </p:cNvPr>
          <p:cNvSpPr txBox="1"/>
          <p:nvPr/>
        </p:nvSpPr>
        <p:spPr>
          <a:xfrm>
            <a:off x="3482490" y="5160094"/>
            <a:ext cx="2013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and Lab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Diriebught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Inverness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Andrew MacIver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63F543-E93D-4242-9036-5D0AC431D55A}"/>
              </a:ext>
            </a:extLst>
          </p:cNvPr>
          <p:cNvSpPr txBox="1"/>
          <p:nvPr/>
        </p:nvSpPr>
        <p:spPr>
          <a:xfrm>
            <a:off x="6522165" y="5201193"/>
            <a:ext cx="230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Supervision Team Harbour Road, Inverness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Murray Innes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8C6A9-556E-4AE4-BC22-BB5AABA19427}"/>
              </a:ext>
            </a:extLst>
          </p:cNvPr>
          <p:cNvSpPr txBox="1"/>
          <p:nvPr/>
        </p:nvSpPr>
        <p:spPr>
          <a:xfrm>
            <a:off x="3244601" y="2507883"/>
            <a:ext cx="241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 Planning and Asset Management, HQ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Elizabeth Maciver</a:t>
            </a:r>
          </a:p>
        </p:txBody>
      </p:sp>
    </p:spTree>
    <p:extLst>
      <p:ext uri="{BB962C8B-B14F-4D97-AF65-F5344CB8AC3E}">
        <p14:creationId xmlns:p14="http://schemas.microsoft.com/office/powerpoint/2010/main" val="41593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Areas of Work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7D108-13E1-4F85-9B55-5B14366C79D8}"/>
              </a:ext>
            </a:extLst>
          </p:cNvPr>
          <p:cNvSpPr txBox="1"/>
          <p:nvPr/>
        </p:nvSpPr>
        <p:spPr>
          <a:xfrm>
            <a:off x="0" y="1414156"/>
            <a:ext cx="91371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Infrastructure Design and Construction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Consultation and Communication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Specialist Technical Advice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Flood Risk Management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Materials Testing Laboratory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Asset Management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Transportation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404919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A0C41-80A0-4F1B-B12F-84E9808F46C5}"/>
              </a:ext>
            </a:extLst>
          </p:cNvPr>
          <p:cNvSpPr txBox="1"/>
          <p:nvPr/>
        </p:nvSpPr>
        <p:spPr>
          <a:xfrm>
            <a:off x="6896" y="1110489"/>
            <a:ext cx="91371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Bridges &amp; Road structures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Roads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Ferry Terminals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Landfill site</a:t>
            </a: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Coastal protection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Flood Schemes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Burial Grounds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Cycling, Walking and Public Transport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Adapting our Roads Network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5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09</a:t>
            </a:r>
          </a:p>
        </p:txBody>
      </p:sp>
      <p:pic>
        <p:nvPicPr>
          <p:cNvPr id="5" name="Picture 4" descr="A crane at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B907F6D2-9131-4938-AB52-609B40BEC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299992" cy="4299992"/>
          </a:xfrm>
          <a:prstGeom prst="rect">
            <a:avLst/>
          </a:prstGeom>
        </p:spPr>
      </p:pic>
      <p:pic>
        <p:nvPicPr>
          <p:cNvPr id="8" name="Picture 7" descr="A picture containing sky, mountain, outdoor, ground&#10;&#10;Description automatically generated">
            <a:extLst>
              <a:ext uri="{FF2B5EF4-FFF2-40B4-BE49-F238E27FC236}">
                <a16:creationId xmlns:a16="http://schemas.microsoft.com/office/drawing/2014/main" id="{3E043BFA-9E81-41AA-9048-8550EDE46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972651" cy="39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5139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8EBD7-58C7-46FE-B59A-2EE1F70DC0DA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03F9937-2CF8-44C8-8275-F95B293F34E1}"/>
</file>

<file path=customXml/itemProps3.xml><?xml version="1.0" encoding="utf-8"?>
<ds:datastoreItem xmlns:ds="http://schemas.openxmlformats.org/officeDocument/2006/customXml" ds:itemID="{AED024F2-FC58-4176-B12E-24F59BA55C7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efc2fa9-6c82-43c2-89b8-85afda554fe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637D0B6-AF88-460D-AACE-3755D5E39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HC_Corporate_Template__On_Screen_4_3</Template>
  <TotalTime>803</TotalTime>
  <Words>269</Words>
  <Application>Microsoft Office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Ebrima</vt:lpstr>
      <vt:lpstr>HC Corporate Template ICT APPROVED</vt:lpstr>
      <vt:lpstr>Text Slides</vt:lpstr>
      <vt:lpstr>Roads and Infrastructure Members Induction Day</vt:lpstr>
      <vt:lpstr>PowerPoint Presentation</vt:lpstr>
      <vt:lpstr>Infrastructure, Environment and Economy</vt:lpstr>
      <vt:lpstr>Infrastructure, Environment and Economy</vt:lpstr>
      <vt:lpstr>Roads &amp; Infrastructure</vt:lpstr>
      <vt:lpstr>PowerPoint Presentation</vt:lpstr>
      <vt:lpstr>Areas of Work</vt:lpstr>
      <vt:lpstr>Capital Infrastructure Delivery</vt:lpstr>
      <vt:lpstr>Capital Infrastructure Delivery</vt:lpstr>
      <vt:lpstr>Capital Infrastructure Delivery</vt:lpstr>
      <vt:lpstr>Capital Infrastructure Delivery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Inverness Members Induction Days</dc:title>
  <dc:creator>Hilary Tolmie (Revenues and Customer Services)</dc:creator>
  <cp:lastModifiedBy>Garry Smith (Infrastructure)</cp:lastModifiedBy>
  <cp:revision>59</cp:revision>
  <cp:lastPrinted>2022-05-23T07:54:53Z</cp:lastPrinted>
  <dcterms:created xsi:type="dcterms:W3CDTF">2022-05-10T15:06:56Z</dcterms:created>
  <dcterms:modified xsi:type="dcterms:W3CDTF">2022-05-23T12:10:28Z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0x01010073D37954255D1C40B349B8C80F42E237</vt:lpwstr>
  </property>
</Properties>
</file>