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264" r:id="rId6"/>
    <p:sldId id="302" r:id="rId7"/>
    <p:sldId id="286" r:id="rId8"/>
    <p:sldId id="299" r:id="rId9"/>
    <p:sldId id="301" r:id="rId10"/>
    <p:sldId id="780" r:id="rId11"/>
    <p:sldId id="781" r:id="rId12"/>
    <p:sldId id="777" r:id="rId13"/>
    <p:sldId id="300" r:id="rId14"/>
    <p:sldId id="298" r:id="rId15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92"/>
    <a:srgbClr val="2F7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Maciver (Infrastructure)" userId="cbfcc929-b358-4f6a-aa4c-35570ad5c94e" providerId="ADAL" clId="{5E39B33F-D318-4B82-8CDA-B42D21F638F7}"/>
    <pc:docChg chg="undo custSel modSld">
      <pc:chgData name="Elizabeth Maciver (Infrastructure)" userId="cbfcc929-b358-4f6a-aa4c-35570ad5c94e" providerId="ADAL" clId="{5E39B33F-D318-4B82-8CDA-B42D21F638F7}" dt="2022-05-20T09:44:43.380" v="135" actId="108"/>
      <pc:docMkLst>
        <pc:docMk/>
      </pc:docMkLst>
      <pc:sldChg chg="modSp">
        <pc:chgData name="Elizabeth Maciver (Infrastructure)" userId="cbfcc929-b358-4f6a-aa4c-35570ad5c94e" providerId="ADAL" clId="{5E39B33F-D318-4B82-8CDA-B42D21F638F7}" dt="2022-05-20T09:36:18.737" v="24" actId="20577"/>
        <pc:sldMkLst>
          <pc:docMk/>
          <pc:sldMk cId="3549495070" sldId="286"/>
        </pc:sldMkLst>
        <pc:spChg chg="mod">
          <ac:chgData name="Elizabeth Maciver (Infrastructure)" userId="cbfcc929-b358-4f6a-aa4c-35570ad5c94e" providerId="ADAL" clId="{5E39B33F-D318-4B82-8CDA-B42D21F638F7}" dt="2022-05-20T09:36:18.737" v="24" actId="20577"/>
          <ac:spMkLst>
            <pc:docMk/>
            <pc:sldMk cId="3549495070" sldId="286"/>
            <ac:spMk id="2" creationId="{BE746851-7BDD-4CF6-BF98-5D67685E9CC0}"/>
          </ac:spMkLst>
        </pc:spChg>
      </pc:sldChg>
      <pc:sldChg chg="modSp">
        <pc:chgData name="Elizabeth Maciver (Infrastructure)" userId="cbfcc929-b358-4f6a-aa4c-35570ad5c94e" providerId="ADAL" clId="{5E39B33F-D318-4B82-8CDA-B42D21F638F7}" dt="2022-05-20T09:44:43.380" v="135" actId="108"/>
        <pc:sldMkLst>
          <pc:docMk/>
          <pc:sldMk cId="3408973488" sldId="298"/>
        </pc:sldMkLst>
        <pc:spChg chg="mod">
          <ac:chgData name="Elizabeth Maciver (Infrastructure)" userId="cbfcc929-b358-4f6a-aa4c-35570ad5c94e" providerId="ADAL" clId="{5E39B33F-D318-4B82-8CDA-B42D21F638F7}" dt="2022-05-20T09:44:43.380" v="135" actId="108"/>
          <ac:spMkLst>
            <pc:docMk/>
            <pc:sldMk cId="3408973488" sldId="298"/>
            <ac:spMk id="3" creationId="{3120F970-7D33-443A-87DB-1DA0FC51D27A}"/>
          </ac:spMkLst>
        </pc:spChg>
      </pc:sldChg>
      <pc:sldChg chg="addSp modSp">
        <pc:chgData name="Elizabeth Maciver (Infrastructure)" userId="cbfcc929-b358-4f6a-aa4c-35570ad5c94e" providerId="ADAL" clId="{5E39B33F-D318-4B82-8CDA-B42D21F638F7}" dt="2022-05-20T09:38:05.633" v="87" actId="1076"/>
        <pc:sldMkLst>
          <pc:docMk/>
          <pc:sldMk cId="3902784432" sldId="299"/>
        </pc:sldMkLst>
        <pc:spChg chg="mod">
          <ac:chgData name="Elizabeth Maciver (Infrastructure)" userId="cbfcc929-b358-4f6a-aa4c-35570ad5c94e" providerId="ADAL" clId="{5E39B33F-D318-4B82-8CDA-B42D21F638F7}" dt="2022-05-20T09:35:57.047" v="13" actId="255"/>
          <ac:spMkLst>
            <pc:docMk/>
            <pc:sldMk cId="3902784432" sldId="299"/>
            <ac:spMk id="2" creationId="{ABA41071-29C6-425C-B59A-4234CAA673CD}"/>
          </ac:spMkLst>
        </pc:spChg>
        <pc:spChg chg="add mod">
          <ac:chgData name="Elizabeth Maciver (Infrastructure)" userId="cbfcc929-b358-4f6a-aa4c-35570ad5c94e" providerId="ADAL" clId="{5E39B33F-D318-4B82-8CDA-B42D21F638F7}" dt="2022-05-20T09:37:55.313" v="84" actId="14100"/>
          <ac:spMkLst>
            <pc:docMk/>
            <pc:sldMk cId="3902784432" sldId="299"/>
            <ac:spMk id="27" creationId="{F03621EA-E640-40C1-BD7A-FEBAE5D4047D}"/>
          </ac:spMkLst>
        </pc:spChg>
        <pc:spChg chg="add mod">
          <ac:chgData name="Elizabeth Maciver (Infrastructure)" userId="cbfcc929-b358-4f6a-aa4c-35570ad5c94e" providerId="ADAL" clId="{5E39B33F-D318-4B82-8CDA-B42D21F638F7}" dt="2022-05-20T09:38:03.586" v="86" actId="1076"/>
          <ac:spMkLst>
            <pc:docMk/>
            <pc:sldMk cId="3902784432" sldId="299"/>
            <ac:spMk id="29" creationId="{603EF250-16FF-4AC8-B5DE-D00B3C3EC333}"/>
          </ac:spMkLst>
        </pc:spChg>
        <pc:spChg chg="add mod">
          <ac:chgData name="Elizabeth Maciver (Infrastructure)" userId="cbfcc929-b358-4f6a-aa4c-35570ad5c94e" providerId="ADAL" clId="{5E39B33F-D318-4B82-8CDA-B42D21F638F7}" dt="2022-05-20T09:38:05.633" v="87" actId="1076"/>
          <ac:spMkLst>
            <pc:docMk/>
            <pc:sldMk cId="3902784432" sldId="299"/>
            <ac:spMk id="31" creationId="{25B83664-4929-4D7A-B964-B6177F1AE13A}"/>
          </ac:spMkLst>
        </pc:spChg>
      </pc:sldChg>
      <pc:sldChg chg="addSp delSp modSp">
        <pc:chgData name="Elizabeth Maciver (Infrastructure)" userId="cbfcc929-b358-4f6a-aa4c-35570ad5c94e" providerId="ADAL" clId="{5E39B33F-D318-4B82-8CDA-B42D21F638F7}" dt="2022-05-20T09:41:40.001" v="116" actId="1076"/>
        <pc:sldMkLst>
          <pc:docMk/>
          <pc:sldMk cId="866264812" sldId="300"/>
        </pc:sldMkLst>
        <pc:spChg chg="add mod">
          <ac:chgData name="Elizabeth Maciver (Infrastructure)" userId="cbfcc929-b358-4f6a-aa4c-35570ad5c94e" providerId="ADAL" clId="{5E39B33F-D318-4B82-8CDA-B42D21F638F7}" dt="2022-05-20T09:41:40.001" v="116" actId="1076"/>
          <ac:spMkLst>
            <pc:docMk/>
            <pc:sldMk cId="866264812" sldId="300"/>
            <ac:spMk id="32" creationId="{E227986F-71E7-491C-AF16-5C0A9268AC11}"/>
          </ac:spMkLst>
        </pc:spChg>
        <pc:spChg chg="add del mod">
          <ac:chgData name="Elizabeth Maciver (Infrastructure)" userId="cbfcc929-b358-4f6a-aa4c-35570ad5c94e" providerId="ADAL" clId="{5E39B33F-D318-4B82-8CDA-B42D21F638F7}" dt="2022-05-20T09:41:35.697" v="115" actId="478"/>
          <ac:spMkLst>
            <pc:docMk/>
            <pc:sldMk cId="866264812" sldId="300"/>
            <ac:spMk id="33" creationId="{3902605F-09EE-4D2C-9777-28378CB5E3EE}"/>
          </ac:spMkLst>
        </pc:spChg>
      </pc:sldChg>
      <pc:sldChg chg="addSp modSp">
        <pc:chgData name="Elizabeth Maciver (Infrastructure)" userId="cbfcc929-b358-4f6a-aa4c-35570ad5c94e" providerId="ADAL" clId="{5E39B33F-D318-4B82-8CDA-B42D21F638F7}" dt="2022-05-20T09:43:09.153" v="129" actId="166"/>
        <pc:sldMkLst>
          <pc:docMk/>
          <pc:sldMk cId="3284852972" sldId="777"/>
        </pc:sldMkLst>
        <pc:picChg chg="mod ord">
          <ac:chgData name="Elizabeth Maciver (Infrastructure)" userId="cbfcc929-b358-4f6a-aa4c-35570ad5c94e" providerId="ADAL" clId="{5E39B33F-D318-4B82-8CDA-B42D21F638F7}" dt="2022-05-20T09:43:09.153" v="129" actId="166"/>
          <ac:picMkLst>
            <pc:docMk/>
            <pc:sldMk cId="3284852972" sldId="777"/>
            <ac:picMk id="4" creationId="{9B41F042-3BF3-492E-B4F8-8B49D0504CA5}"/>
          </ac:picMkLst>
        </pc:picChg>
        <pc:picChg chg="add mod">
          <ac:chgData name="Elizabeth Maciver (Infrastructure)" userId="cbfcc929-b358-4f6a-aa4c-35570ad5c94e" providerId="ADAL" clId="{5E39B33F-D318-4B82-8CDA-B42D21F638F7}" dt="2022-05-20T09:42:13.112" v="119" actId="1076"/>
          <ac:picMkLst>
            <pc:docMk/>
            <pc:sldMk cId="3284852972" sldId="777"/>
            <ac:picMk id="1026" creationId="{B2E126A0-B4D7-4DBE-A12D-9A1D481FC563}"/>
          </ac:picMkLst>
        </pc:picChg>
        <pc:picChg chg="add mod">
          <ac:chgData name="Elizabeth Maciver (Infrastructure)" userId="cbfcc929-b358-4f6a-aa4c-35570ad5c94e" providerId="ADAL" clId="{5E39B33F-D318-4B82-8CDA-B42D21F638F7}" dt="2022-05-20T09:42:52.233" v="125" actId="1076"/>
          <ac:picMkLst>
            <pc:docMk/>
            <pc:sldMk cId="3284852972" sldId="777"/>
            <ac:picMk id="1028" creationId="{2B2A48AD-EA7A-4879-9714-B7963698F1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DE6A9-B5E9-490D-B889-1CC33586F091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65D1D-29FC-47E2-A574-DEFA3174C72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7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018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36E-460B-4C1D-A880-EABA5EF82C50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AA53-D485-48C4-A1C3-631D24EF375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hc" descr="OFFICIAL"/>
          <p:cNvSpPr txBox="1"/>
          <p:nvPr/>
        </p:nvSpPr>
        <p:spPr>
          <a:xfrm>
            <a:off x="0" y="0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  <p:sp>
        <p:nvSpPr>
          <p:cNvPr id="9" name="fc" descr="OFFICIAL"/>
          <p:cNvSpPr txBox="1"/>
          <p:nvPr/>
        </p:nvSpPr>
        <p:spPr>
          <a:xfrm>
            <a:off x="0" y="9569669"/>
            <a:ext cx="6810375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000" b="1" i="0" u="none" baseline="0">
                <a:solidFill>
                  <a:srgbClr val="000000"/>
                </a:solidFill>
                <a:latin typeface="arial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1494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4947-AF81-4E8B-9C9D-C93505985D26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028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12000" y="1844824"/>
            <a:ext cx="7920000" cy="15696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Presentation main </a:t>
            </a:r>
            <a:br>
              <a:rPr lang="en-US" dirty="0"/>
            </a:br>
            <a:r>
              <a:rPr lang="en-US" dirty="0"/>
              <a:t>title in English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8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873F4A99-A038-4481-9EC3-4F7C6E9CD0D0}" type="datetimeFigureOut">
              <a:rPr lang="en-GB" smtClean="0"/>
              <a:pPr/>
              <a:t>20/05/2022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789040"/>
            <a:ext cx="7920000" cy="15841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4800" b="1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rgbClr val="2F7C3A"/>
                </a:solidFill>
              </a:rPr>
              <a:t>Presentation main </a:t>
            </a:r>
            <a:br>
              <a:rPr lang="en-US" dirty="0">
                <a:solidFill>
                  <a:srgbClr val="2F7C3A"/>
                </a:solidFill>
              </a:rPr>
            </a:br>
            <a:r>
              <a:rPr lang="en-US" dirty="0">
                <a:solidFill>
                  <a:srgbClr val="2F7C3A"/>
                </a:solidFill>
              </a:rPr>
              <a:t>title in Gaelic</a:t>
            </a:r>
            <a:endParaRPr lang="en-GB" dirty="0">
              <a:solidFill>
                <a:srgbClr val="2F7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83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1772816"/>
            <a:ext cx="3744416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3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 + Sub-titl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44008" y="2348880"/>
            <a:ext cx="3744416" cy="41044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48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43607" y="548680"/>
            <a:ext cx="2648273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caption title 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635896" y="548680"/>
            <a:ext cx="4762872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3607" y="1710730"/>
            <a:ext cx="26482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7426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15374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photo title</a:t>
            </a:r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47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76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photo description</a:t>
            </a:r>
          </a:p>
        </p:txBody>
      </p:sp>
    </p:spTree>
    <p:extLst>
      <p:ext uri="{BB962C8B-B14F-4D97-AF65-F5344CB8AC3E}">
        <p14:creationId xmlns:p14="http://schemas.microsoft.com/office/powerpoint/2010/main" val="18923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1846800"/>
            <a:ext cx="7920000" cy="15822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Section title in English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00" y="3886200"/>
            <a:ext cx="7920000" cy="1631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solidFill>
                  <a:srgbClr val="2F7C3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Section title in Gaelic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612000" y="3643869"/>
            <a:ext cx="7920000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11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92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2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6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920" y="1772816"/>
            <a:ext cx="7622504" cy="4680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124744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12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2348880"/>
            <a:ext cx="7632848" cy="40324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bullet lists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55576" y="1700809"/>
            <a:ext cx="7632848" cy="5760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20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Click to edit sub-title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58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one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196752"/>
            <a:ext cx="7632848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99592" y="1052736"/>
            <a:ext cx="7632408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82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354162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92F9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two line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772816"/>
            <a:ext cx="7632848" cy="46805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bullet list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55576" y="1628800"/>
            <a:ext cx="7776424" cy="0"/>
          </a:xfrm>
          <a:prstGeom prst="line">
            <a:avLst/>
          </a:prstGeom>
          <a:ln w="50800" cap="rnd">
            <a:gradFill flip="none" rotWithShape="1">
              <a:gsLst>
                <a:gs pos="0">
                  <a:srgbClr val="492F92"/>
                </a:gs>
                <a:gs pos="50000">
                  <a:schemeClr val="bg1"/>
                </a:gs>
                <a:gs pos="100000">
                  <a:srgbClr val="007C4D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05" y="0"/>
            <a:ext cx="3899495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33" y="6296079"/>
            <a:ext cx="1800000" cy="5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2529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89" y="4482000"/>
            <a:ext cx="1371711" cy="23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6" r:id="rId3"/>
    <p:sldLayoutId id="2147483668" r:id="rId4"/>
    <p:sldLayoutId id="2147483666" r:id="rId5"/>
    <p:sldLayoutId id="2147483669" r:id="rId6"/>
    <p:sldLayoutId id="2147483670" r:id="rId7"/>
    <p:sldLayoutId id="2147483672" r:id="rId8"/>
    <p:sldLayoutId id="2147483671" r:id="rId9"/>
    <p:sldLayoutId id="2147483674" r:id="rId10"/>
    <p:sldLayoutId id="2147483673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Roads and Infrastructure Members Induction Day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2000" y="3789040"/>
            <a:ext cx="7920000" cy="830997"/>
          </a:xfrm>
        </p:spPr>
        <p:txBody>
          <a:bodyPr/>
          <a:lstStyle/>
          <a:p>
            <a:r>
              <a:rPr lang="en-GB" dirty="0">
                <a:solidFill>
                  <a:srgbClr val="492F92"/>
                </a:solidFill>
              </a:rPr>
              <a:t>Tuesday 24 May 2022</a:t>
            </a:r>
          </a:p>
        </p:txBody>
      </p:sp>
    </p:spTree>
    <p:extLst>
      <p:ext uri="{BB962C8B-B14F-4D97-AF65-F5344CB8AC3E}">
        <p14:creationId xmlns:p14="http://schemas.microsoft.com/office/powerpoint/2010/main" val="183202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3629-0C91-40D5-B42E-21462011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0F970-7D33-443A-87DB-1DA0FC51D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Report defects through CRM system (online or by phone):</a:t>
            </a:r>
          </a:p>
          <a:p>
            <a:pPr marL="40005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https://www.highland.gov.uk/info/20005/roads_and_pavements/96/road_faults</a:t>
            </a:r>
          </a:p>
          <a:p>
            <a:pPr marL="40005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https://www.highland.gov.uk/info/20005/roads_and_pavements/110/street_lighting_and_traffic_signals</a:t>
            </a:r>
          </a:p>
          <a:p>
            <a:r>
              <a:rPr lang="en-GB" dirty="0"/>
              <a:t>Reporting directly to officers creates double handling as it needs to be added to CRM system.</a:t>
            </a:r>
          </a:p>
          <a:p>
            <a:r>
              <a:rPr lang="en-GB" dirty="0"/>
              <a:t>Report through CRM then obtain reference number which officers can look up. </a:t>
            </a:r>
          </a:p>
          <a:p>
            <a:r>
              <a:rPr lang="en-GB" dirty="0"/>
              <a:t>DON’T encourage use of third party websites or social media as information may not reach us.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2268-2FAD-48EC-A499-65291C44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R&amp;I Structure</a:t>
            </a:r>
          </a:p>
        </p:txBody>
      </p:sp>
      <p:pic>
        <p:nvPicPr>
          <p:cNvPr id="6" name="Content Placeholder 14" descr="Diagram&#10;&#10;Description automatically generated">
            <a:extLst>
              <a:ext uri="{FF2B5EF4-FFF2-40B4-BE49-F238E27FC236}">
                <a16:creationId xmlns:a16="http://schemas.microsoft.com/office/drawing/2014/main" id="{02024A68-DD32-4FAA-923A-798721301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9" y="1263604"/>
            <a:ext cx="8919877" cy="5117724"/>
          </a:xfrm>
        </p:spPr>
      </p:pic>
    </p:spTree>
    <p:extLst>
      <p:ext uri="{BB962C8B-B14F-4D97-AF65-F5344CB8AC3E}">
        <p14:creationId xmlns:p14="http://schemas.microsoft.com/office/powerpoint/2010/main" val="300894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6851-7BDD-4CF6-BF98-5D67685E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Roads &amp; Lighting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EF3A-21ED-433F-82B0-FC5E801B7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Statutory Duties and Legislation</a:t>
            </a:r>
          </a:p>
          <a:p>
            <a:pPr lvl="1"/>
            <a:r>
              <a:rPr lang="en-GB" dirty="0"/>
              <a:t>Roads (Scotland) Act, etc</a:t>
            </a:r>
          </a:p>
          <a:p>
            <a:r>
              <a:rPr lang="en-GB" dirty="0"/>
              <a:t>Assets </a:t>
            </a:r>
            <a:r>
              <a:rPr lang="en-GB" sz="2400" dirty="0"/>
              <a:t>(Carriageways, Structures, Footways, Cycleways, Lighting, Drainage, VRS, Signs, Road Markings, Signals, Flood Alleviation Schemes, etc.)</a:t>
            </a:r>
          </a:p>
          <a:p>
            <a:r>
              <a:rPr lang="en-GB" dirty="0"/>
              <a:t>Budgets</a:t>
            </a:r>
          </a:p>
          <a:p>
            <a:pPr lvl="1"/>
            <a:r>
              <a:rPr lang="en-GB" dirty="0"/>
              <a:t>Revenue: Maintenance, Set Annually </a:t>
            </a:r>
          </a:p>
          <a:p>
            <a:pPr lvl="1"/>
            <a:r>
              <a:rPr lang="en-GB" dirty="0"/>
              <a:t>Capital: Improvements, 5 year plan</a:t>
            </a:r>
          </a:p>
          <a:p>
            <a:r>
              <a:rPr lang="en-GB" dirty="0"/>
              <a:t>Road Works Register </a:t>
            </a:r>
            <a:r>
              <a:rPr lang="en-GB" sz="2400" dirty="0"/>
              <a:t>(planning and co-ordination)</a:t>
            </a:r>
          </a:p>
          <a:p>
            <a:r>
              <a:rPr lang="en-GB" dirty="0"/>
              <a:t>Resources </a:t>
            </a:r>
            <a:r>
              <a:rPr lang="en-GB" sz="2400" dirty="0"/>
              <a:t>– staff involved in winter duties also are the operatives used to maintain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54949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1071-29C6-425C-B59A-4234CAA6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Roads &amp; Lighting Maintenance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3E46B-24FA-41AF-9AC1-161E65C8776F}"/>
              </a:ext>
            </a:extLst>
          </p:cNvPr>
          <p:cNvSpPr/>
          <p:nvPr/>
        </p:nvSpPr>
        <p:spPr>
          <a:xfrm>
            <a:off x="457200" y="1934335"/>
            <a:ext cx="131389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>
                <a:solidFill>
                  <a:sysClr val="windowText" lastClr="000000"/>
                </a:solidFill>
              </a:rPr>
              <a:t>Resurfacing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E6B06-93E4-4B44-A908-4A6F59053EF8}"/>
              </a:ext>
            </a:extLst>
          </p:cNvPr>
          <p:cNvSpPr/>
          <p:nvPr/>
        </p:nvSpPr>
        <p:spPr>
          <a:xfrm>
            <a:off x="1969588" y="1940373"/>
            <a:ext cx="166919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Surface Dressing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6A1F4-999C-4935-AFCC-62C66783EE59}"/>
              </a:ext>
            </a:extLst>
          </p:cNvPr>
          <p:cNvSpPr/>
          <p:nvPr/>
        </p:nvSpPr>
        <p:spPr>
          <a:xfrm>
            <a:off x="3837279" y="1934335"/>
            <a:ext cx="142875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Bridge Repairs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9A42B-3FE8-4BF4-BEE4-F1CA50EF2D18}"/>
              </a:ext>
            </a:extLst>
          </p:cNvPr>
          <p:cNvSpPr/>
          <p:nvPr/>
        </p:nvSpPr>
        <p:spPr>
          <a:xfrm>
            <a:off x="5563039" y="1934335"/>
            <a:ext cx="151388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Pothole Repairs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7BD895-BB5F-4732-8B26-F2304AD29A54}"/>
              </a:ext>
            </a:extLst>
          </p:cNvPr>
          <p:cNvSpPr/>
          <p:nvPr/>
        </p:nvSpPr>
        <p:spPr>
          <a:xfrm>
            <a:off x="7440322" y="1934335"/>
            <a:ext cx="116346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Patching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EBA83-EEAA-461A-AA88-BC5252E308C3}"/>
              </a:ext>
            </a:extLst>
          </p:cNvPr>
          <p:cNvSpPr/>
          <p:nvPr/>
        </p:nvSpPr>
        <p:spPr>
          <a:xfrm>
            <a:off x="846406" y="2533163"/>
            <a:ext cx="135537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Drainage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74045-7521-43A5-9B38-741EA953ECF6}"/>
              </a:ext>
            </a:extLst>
          </p:cNvPr>
          <p:cNvSpPr/>
          <p:nvPr/>
        </p:nvSpPr>
        <p:spPr>
          <a:xfrm>
            <a:off x="2395379" y="2533163"/>
            <a:ext cx="166919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Gully Emptying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36F20-76DE-4D02-B8B4-80E3E6558E2F}"/>
              </a:ext>
            </a:extLst>
          </p:cNvPr>
          <p:cNvSpPr/>
          <p:nvPr/>
        </p:nvSpPr>
        <p:spPr>
          <a:xfrm>
            <a:off x="4296457" y="2533163"/>
            <a:ext cx="178942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Signs &amp; Bollards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782DD7-4D0F-4751-A4A1-703F733959AB}"/>
              </a:ext>
            </a:extLst>
          </p:cNvPr>
          <p:cNvSpPr/>
          <p:nvPr/>
        </p:nvSpPr>
        <p:spPr>
          <a:xfrm>
            <a:off x="6508168" y="2533163"/>
            <a:ext cx="178942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Road Markings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265C26-CBE7-480A-894F-4E31B31B65CB}"/>
              </a:ext>
            </a:extLst>
          </p:cNvPr>
          <p:cNvSpPr/>
          <p:nvPr/>
        </p:nvSpPr>
        <p:spPr>
          <a:xfrm>
            <a:off x="319205" y="3170694"/>
            <a:ext cx="145188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Bus Shelters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A3001-F6FC-455A-A71E-3F819DBE4191}"/>
              </a:ext>
            </a:extLst>
          </p:cNvPr>
          <p:cNvSpPr/>
          <p:nvPr/>
        </p:nvSpPr>
        <p:spPr>
          <a:xfrm>
            <a:off x="5226551" y="4910802"/>
            <a:ext cx="171866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Footway Repairs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BB6E0F-424D-4BB8-B7AB-8ADF2D8BA15F}"/>
              </a:ext>
            </a:extLst>
          </p:cNvPr>
          <p:cNvSpPr/>
          <p:nvPr/>
        </p:nvSpPr>
        <p:spPr>
          <a:xfrm>
            <a:off x="2145551" y="3164656"/>
            <a:ext cx="215090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Verge Maintenance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2ADFF-7F4A-485E-8D22-E54597CED050}"/>
              </a:ext>
            </a:extLst>
          </p:cNvPr>
          <p:cNvSpPr/>
          <p:nvPr/>
        </p:nvSpPr>
        <p:spPr>
          <a:xfrm>
            <a:off x="4670533" y="3162539"/>
            <a:ext cx="378483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Vehicle Restraint Systems (Safety Barriers)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C09491-CAC8-4265-A6AF-7F7C3554CABE}"/>
              </a:ext>
            </a:extLst>
          </p:cNvPr>
          <p:cNvSpPr/>
          <p:nvPr/>
        </p:nvSpPr>
        <p:spPr>
          <a:xfrm>
            <a:off x="897996" y="3763484"/>
            <a:ext cx="121309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Cattle Grids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A441AB-35F5-419C-AEA8-084106585F0A}"/>
              </a:ext>
            </a:extLst>
          </p:cNvPr>
          <p:cNvSpPr/>
          <p:nvPr/>
        </p:nvSpPr>
        <p:spPr>
          <a:xfrm>
            <a:off x="4520408" y="3763484"/>
            <a:ext cx="151388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Retaining Walls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E094AC-7C18-49C3-9932-1C075C624458}"/>
              </a:ext>
            </a:extLst>
          </p:cNvPr>
          <p:cNvSpPr/>
          <p:nvPr/>
        </p:nvSpPr>
        <p:spPr>
          <a:xfrm>
            <a:off x="2709202" y="3763484"/>
            <a:ext cx="121309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Culverts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B955ED-7173-4558-9F57-834A2E92FD4C}"/>
              </a:ext>
            </a:extLst>
          </p:cNvPr>
          <p:cNvSpPr/>
          <p:nvPr/>
        </p:nvSpPr>
        <p:spPr>
          <a:xfrm>
            <a:off x="6632408" y="3763484"/>
            <a:ext cx="1676313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Coastal Defences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2E32D6-9A62-41AF-8543-99E246F97C16}"/>
              </a:ext>
            </a:extLst>
          </p:cNvPr>
          <p:cNvSpPr/>
          <p:nvPr/>
        </p:nvSpPr>
        <p:spPr>
          <a:xfrm>
            <a:off x="1782581" y="4354005"/>
            <a:ext cx="2538741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Watercourse Maintenance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D13AA-668F-453C-86E5-0B3D0208A6BE}"/>
              </a:ext>
            </a:extLst>
          </p:cNvPr>
          <p:cNvSpPr/>
          <p:nvPr/>
        </p:nvSpPr>
        <p:spPr>
          <a:xfrm>
            <a:off x="4737119" y="4343383"/>
            <a:ext cx="190613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Flooding Alleviation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50328E-9C5B-4B0A-898C-644628A8CAB9}"/>
              </a:ext>
            </a:extLst>
          </p:cNvPr>
          <p:cNvSpPr/>
          <p:nvPr/>
        </p:nvSpPr>
        <p:spPr>
          <a:xfrm>
            <a:off x="2276837" y="4910802"/>
            <a:ext cx="190613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Winter Service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671083-76F8-4279-B6E5-B6E16BF7296E}"/>
              </a:ext>
            </a:extLst>
          </p:cNvPr>
          <p:cNvSpPr/>
          <p:nvPr/>
        </p:nvSpPr>
        <p:spPr>
          <a:xfrm>
            <a:off x="4710971" y="5478221"/>
            <a:ext cx="196123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Street Furniture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862DE2-375D-4B34-B3C0-8B6E01CD2335}"/>
              </a:ext>
            </a:extLst>
          </p:cNvPr>
          <p:cNvSpPr/>
          <p:nvPr/>
        </p:nvSpPr>
        <p:spPr>
          <a:xfrm>
            <a:off x="1122566" y="5478221"/>
            <a:ext cx="289283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Emergency/ Incident Response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621EA-E640-40C1-BD7A-FEBAE5D4047D}"/>
              </a:ext>
            </a:extLst>
          </p:cNvPr>
          <p:cNvSpPr/>
          <p:nvPr/>
        </p:nvSpPr>
        <p:spPr>
          <a:xfrm>
            <a:off x="683567" y="6012421"/>
            <a:ext cx="1697643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Street Lighting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3EF250-16FF-4AC8-B5DE-D00B3C3EC333}"/>
              </a:ext>
            </a:extLst>
          </p:cNvPr>
          <p:cNvSpPr/>
          <p:nvPr/>
        </p:nvSpPr>
        <p:spPr>
          <a:xfrm>
            <a:off x="2893173" y="6017988"/>
            <a:ext cx="172529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Traffic Signals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B83664-4929-4D7A-B964-B6177F1AE13A}"/>
              </a:ext>
            </a:extLst>
          </p:cNvPr>
          <p:cNvSpPr/>
          <p:nvPr/>
        </p:nvSpPr>
        <p:spPr>
          <a:xfrm>
            <a:off x="5105264" y="6012421"/>
            <a:ext cx="196123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50" dirty="0"/>
              <a:t>Illuminated Signs</a:t>
            </a:r>
          </a:p>
        </p:txBody>
      </p:sp>
    </p:spTree>
    <p:extLst>
      <p:ext uri="{BB962C8B-B14F-4D97-AF65-F5344CB8AC3E}">
        <p14:creationId xmlns:p14="http://schemas.microsoft.com/office/powerpoint/2010/main" val="390278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AF42-BA77-4532-A1C0-DCC145E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Resurfacing</a:t>
            </a:r>
          </a:p>
        </p:txBody>
      </p:sp>
      <p:pic>
        <p:nvPicPr>
          <p:cNvPr id="8" name="Picture 7" descr="A picture containing sky, outdoor, nature, mountain&#10;&#10;Description automatically generated">
            <a:extLst>
              <a:ext uri="{FF2B5EF4-FFF2-40B4-BE49-F238E27FC236}">
                <a16:creationId xmlns:a16="http://schemas.microsoft.com/office/drawing/2014/main" id="{F8B44A7F-4654-4B9A-80D9-3F05D136D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32059" r="6690" b="27138"/>
          <a:stretch/>
        </p:blipFill>
        <p:spPr>
          <a:xfrm>
            <a:off x="612000" y="1131848"/>
            <a:ext cx="7920000" cy="53121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75E1E-2A71-4460-A711-A28B2EDF71A7}"/>
              </a:ext>
            </a:extLst>
          </p:cNvPr>
          <p:cNvSpPr txBox="1"/>
          <p:nvPr/>
        </p:nvSpPr>
        <p:spPr>
          <a:xfrm>
            <a:off x="539552" y="644404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Drumbeg – previous scheme</a:t>
            </a:r>
          </a:p>
        </p:txBody>
      </p:sp>
    </p:spTree>
    <p:extLst>
      <p:ext uri="{BB962C8B-B14F-4D97-AF65-F5344CB8AC3E}">
        <p14:creationId xmlns:p14="http://schemas.microsoft.com/office/powerpoint/2010/main" val="118415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AF42-BA77-4532-A1C0-DCC145E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Surface Dressing</a:t>
            </a:r>
          </a:p>
        </p:txBody>
      </p:sp>
      <p:pic>
        <p:nvPicPr>
          <p:cNvPr id="7" name="Content Placeholder 6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24FDF5CD-7D86-4BC0-A100-1B5B24B50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275252"/>
            <a:ext cx="7920000" cy="445499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DC35ED-E570-454F-B5DB-A99C80CF598A}"/>
              </a:ext>
            </a:extLst>
          </p:cNvPr>
          <p:cNvSpPr txBox="1"/>
          <p:nvPr/>
        </p:nvSpPr>
        <p:spPr>
          <a:xfrm>
            <a:off x="612000" y="594928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Cairngorm – previous scheme</a:t>
            </a:r>
          </a:p>
        </p:txBody>
      </p:sp>
    </p:spTree>
    <p:extLst>
      <p:ext uri="{BB962C8B-B14F-4D97-AF65-F5344CB8AC3E}">
        <p14:creationId xmlns:p14="http://schemas.microsoft.com/office/powerpoint/2010/main" val="197234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AF42-BA77-4532-A1C0-DCC145E0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Pothole Pro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01C68F-88AF-4C8E-9FA8-652B2AEF8B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224192" cy="2169940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  <a:softEdge rad="127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BF3D8-8626-4D0A-9DAE-2DE8C0487675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9" b="95373" l="728" r="89884">
                        <a14:foregroundMark x1="19651" y1="15039" x2="19651" y2="15039"/>
                        <a14:foregroundMark x1="18268" y1="16710" x2="12955" y2="33162"/>
                        <a14:foregroundMark x1="12955" y1="33162" x2="12445" y2="33805"/>
                        <a14:foregroundMark x1="2560" y1="28166" x2="6332" y2="41003"/>
                        <a14:foregroundMark x1="6332" y1="41003" x2="6332" y2="41003"/>
                        <a14:foregroundMark x1="1477" y1="31394" x2="1674" y2="37918"/>
                        <a14:foregroundMark x1="1394" y1="28650" x2="1475" y2="31324"/>
                        <a14:foregroundMark x1="1674" y1="37918" x2="1528" y2="37532"/>
                        <a14:foregroundMark x1="1092" y1="49229" x2="1892" y2="63111"/>
                        <a14:foregroundMark x1="1892" y1="63111" x2="1965" y2="63239"/>
                        <a14:foregroundMark x1="728" y1="58869" x2="3130" y2="78920"/>
                        <a14:foregroundMark x1="6477" y1="73265" x2="14629" y2="89846"/>
                        <a14:foregroundMark x1="24672" y1="71851" x2="22489" y2="87918"/>
                        <a14:foregroundMark x1="22489" y1="87918" x2="22344" y2="88175"/>
                        <a14:foregroundMark x1="17831" y1="79306" x2="19287" y2="91260"/>
                        <a14:foregroundMark x1="1164" y1="80077" x2="17394" y2="95373"/>
                        <a14:foregroundMark x1="25910" y1="75964" x2="28748" y2="85476"/>
                        <a14:foregroundMark x1="28748" y1="85476" x2="25036" y2="92674"/>
                        <a14:foregroundMark x1="25036" y1="92674" x2="24309" y2="93445"/>
                        <a14:foregroundMark x1="31514" y1="87918" x2="39592" y2="93830"/>
                        <a14:foregroundMark x1="39592" y1="93830" x2="40320" y2="93959"/>
                        <a14:foregroundMark x1="41121" y1="70180" x2="49199" y2="68123"/>
                        <a14:foregroundMark x1="49199" y1="68123" x2="49709" y2="64396"/>
                        <a14:foregroundMark x1="33401" y1="6446" x2="40102" y2="8098"/>
                        <a14:foregroundMark x1="40102" y1="8098" x2="41965" y2="7069"/>
                        <a14:foregroundMark x1="29840" y1="10411" x2="35590" y2="14267"/>
                        <a14:foregroundMark x1="35590" y1="14267" x2="37118" y2="13882"/>
                        <a14:foregroundMark x1="27584" y1="21465" x2="32242" y2="27635"/>
                        <a14:foregroundMark x1="32242" y1="27635" x2="32678" y2="27892"/>
                        <a14:foregroundMark x1="30640" y1="32262" x2="29039" y2="41003"/>
                        <a14:foregroundMark x1="53785" y1="37918" x2="54876" y2="49229"/>
                        <a14:foregroundMark x1="54876" y1="49229" x2="55240" y2="50386"/>
                        <a14:foregroundMark x1="37555" y1="70308" x2="46870" y2="73907"/>
                        <a14:foregroundMark x1="46870" y1="73907" x2="47525" y2="78149"/>
                        <a14:foregroundMark x1="42722" y1="11954" x2="43377" y2="12853"/>
                        <a14:foregroundMark x1="62518" y1="48201" x2="63464" y2="48972"/>
                        <a14:foregroundMark x1="4440" y1="31491" x2="11572" y2="29306"/>
                        <a14:foregroundMark x1="11572" y1="29306" x2="12445" y2="29563"/>
                        <a14:foregroundMark x1="14993" y1="25321" x2="12445" y2="28021"/>
                        <a14:foregroundMark x1="4221" y1="29049" x2="10335" y2="28920"/>
                        <a14:foregroundMark x1="10335" y1="28920" x2="10553" y2="28792"/>
                        <a14:foregroundMark x1="16012" y1="21337" x2="12518" y2="27378"/>
                        <a14:backgroundMark x1="82169" y1="9512" x2="79694" y2="19280"/>
                        <a14:backgroundMark x1="79694" y1="19280" x2="79767" y2="19666"/>
                        <a14:backgroundMark x1="77875" y1="20437" x2="79549" y2="26992"/>
                        <a14:backgroundMark x1="79694" y1="33548" x2="77147" y2="45244"/>
                        <a14:backgroundMark x1="77147" y1="45244" x2="77147" y2="45244"/>
                        <a14:backgroundMark x1="71397" y1="45501" x2="69068" y2="52571"/>
                        <a14:backgroundMark x1="73362" y1="38046" x2="72489" y2="42545"/>
                        <a14:backgroundMark x1="76346" y1="35347" x2="74745" y2="37918"/>
                        <a14:backgroundMark x1="67322" y1="52699" x2="67540" y2="60797"/>
                        <a14:backgroundMark x1="74818" y1="47815" x2="73726" y2="57969"/>
                        <a14:backgroundMark x1="71980" y1="62082" x2="72416" y2="67224"/>
                        <a14:backgroundMark x1="77074" y1="59512" x2="76419" y2="64139"/>
                        <a14:backgroundMark x1="71616" y1="71337" x2="72489" y2="77763"/>
                        <a14:backgroundMark x1="70961" y1="76607" x2="69651" y2="83162"/>
                        <a14:backgroundMark x1="69360" y1="84833" x2="73654" y2="87918"/>
                        <a14:backgroundMark x1="72344" y1="90874" x2="72198" y2="94473"/>
                        <a14:backgroundMark x1="72344" y1="96787" x2="74964" y2="96787"/>
                        <a14:backgroundMark x1="71397" y1="93059" x2="71761" y2="96272"/>
                        <a14:backgroundMark x1="66739" y1="46658" x2="63683" y2="4627"/>
                        <a14:backgroundMark x1="63683" y1="4627" x2="63683" y2="4627"/>
                        <a14:backgroundMark x1="55313" y1="12082" x2="52911" y2="7069"/>
                        <a14:backgroundMark x1="55822" y1="18895" x2="50073" y2="6298"/>
                        <a14:backgroundMark x1="61135" y1="5527" x2="60699" y2="7841"/>
                        <a14:backgroundMark x1="60699" y1="5784" x2="70742" y2="5913"/>
                        <a14:backgroundMark x1="51528" y1="10797" x2="59898" y2="16838"/>
                        <a14:backgroundMark x1="19723" y1="1285" x2="30349" y2="2699"/>
                        <a14:backgroundMark x1="44687" y1="6941" x2="47744" y2="7455"/>
                        <a14:backgroundMark x1="48836" y1="7326" x2="51601" y2="9769"/>
                        <a14:backgroundMark x1="48253" y1="7841" x2="52256" y2="10540"/>
                        <a14:backgroundMark x1="48035" y1="8226" x2="47962" y2="6941"/>
                        <a14:backgroundMark x1="48253" y1="5398" x2="48399" y2="8098"/>
                        <a14:backgroundMark x1="42722" y1="6298" x2="46434" y2="5141"/>
                        <a14:backgroundMark x1="30640" y1="6555" x2="31732" y2="5913"/>
                        <a14:backgroundMark x1="31951" y1="6170" x2="32824" y2="5913"/>
                        <a14:backgroundMark x1="24818" y1="5913" x2="17394" y2="10154"/>
                        <a14:backgroundMark x1="4294" y1="23779" x2="0" y2="21080"/>
                        <a14:backgroundMark x1="5459" y1="23136" x2="7132" y2="24293"/>
                        <a14:backgroundMark x1="56114" y1="26093" x2="55750" y2="29049"/>
                        <a14:backgroundMark x1="58515" y1="31362" x2="57787" y2="30591"/>
                        <a14:backgroundMark x1="55531" y1="32905" x2="58879" y2="32519"/>
                        <a14:backgroundMark x1="42504" y1="6555" x2="42504" y2="6555"/>
                        <a14:backgroundMark x1="42576" y1="7069" x2="42576" y2="7069"/>
                        <a14:backgroundMark x1="42358" y1="6812" x2="42431" y2="7069"/>
                        <a14:backgroundMark x1="31368" y1="5398" x2="32169" y2="5784"/>
                        <a14:backgroundMark x1="33188" y1="6170" x2="33188" y2="6170"/>
                        <a14:backgroundMark x1="32969" y1="5913" x2="33624" y2="5784"/>
                        <a14:backgroundMark x1="7569" y1="24293" x2="8224" y2="23907"/>
                        <a14:backgroundMark x1="62082" y1="32262" x2="64119" y2="40746"/>
                        <a14:backgroundMark x1="65721" y1="49229" x2="64920" y2="57584"/>
                        <a14:backgroundMark x1="63828" y1="58098" x2="65357" y2="59383"/>
                        <a14:backgroundMark x1="55822" y1="33676" x2="59607" y2="33548"/>
                        <a14:backgroundMark x1="59389" y1="34833" x2="59971" y2="36247"/>
                        <a14:backgroundMark x1="55313" y1="34319" x2="56114" y2="34319"/>
                        <a14:backgroundMark x1="509" y1="24807" x2="1747" y2="24422"/>
                        <a14:backgroundMark x1="364" y1="25578" x2="1747" y2="25321"/>
                        <a14:backgroundMark x1="364" y1="26864" x2="2038" y2="26864"/>
                        <a14:backgroundMark x1="7462" y1="26230" x2="9607" y2="23779"/>
                        <a14:backgroundMark x1="2256" y1="28278" x2="2693" y2="27635"/>
                        <a14:backgroundMark x1="14894" y1="19766" x2="15066" y2="19537"/>
                        <a14:backgroundMark x1="10074" y1="26174" x2="12266" y2="23260"/>
                        <a14:backgroundMark x1="15866" y1="19023" x2="16521" y2="17866"/>
                        <a14:backgroundMark x1="12082" y1="23136" x2="14410" y2="20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28423"/>
          <a:stretch/>
        </p:blipFill>
        <p:spPr bwMode="auto">
          <a:xfrm>
            <a:off x="1655676" y="1484784"/>
            <a:ext cx="6024989" cy="4694288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7AAE5A-C75F-4276-B3A7-1A903810AD2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 bwMode="auto">
          <a:xfrm>
            <a:off x="179512" y="4956441"/>
            <a:ext cx="2952328" cy="1761454"/>
          </a:xfrm>
          <a:prstGeom prst="snip1Rect">
            <a:avLst>
              <a:gd name="adj" fmla="val 41494"/>
            </a:avLst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  <a:softEdge rad="127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715263-CCE2-4816-92BA-29A7EDBBD872}"/>
              </a:ext>
            </a:extLst>
          </p:cNvPr>
          <p:cNvSpPr txBox="1"/>
          <p:nvPr/>
        </p:nvSpPr>
        <p:spPr>
          <a:xfrm>
            <a:off x="971600" y="1424505"/>
            <a:ext cx="1646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Patching in Balloch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0B947A-0BAA-44E6-96F7-75D2EC64AA6F}"/>
              </a:ext>
            </a:extLst>
          </p:cNvPr>
          <p:cNvSpPr txBox="1"/>
          <p:nvPr/>
        </p:nvSpPr>
        <p:spPr>
          <a:xfrm>
            <a:off x="8118740" y="3028922"/>
            <a:ext cx="98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Planing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E7B0F9-A709-4367-A0B6-D62B540325BF}"/>
              </a:ext>
            </a:extLst>
          </p:cNvPr>
          <p:cNvSpPr txBox="1"/>
          <p:nvPr/>
        </p:nvSpPr>
        <p:spPr>
          <a:xfrm>
            <a:off x="107504" y="6398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41872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9BFA-7AA5-4EB9-A127-F190EB304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80" y="260648"/>
            <a:ext cx="8229600" cy="706090"/>
          </a:xfrm>
        </p:spPr>
        <p:txBody>
          <a:bodyPr/>
          <a:lstStyle/>
          <a:p>
            <a:r>
              <a:rPr lang="en-GB" dirty="0"/>
              <a:t>Capital &amp; Revenue Activities</a:t>
            </a:r>
          </a:p>
        </p:txBody>
      </p:sp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89406D40-AC4C-498B-9258-12AA61DB0D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262" y="1634378"/>
            <a:ext cx="2924944" cy="2193708"/>
          </a:xfrm>
          <a:prstGeom prst="rect">
            <a:avLst/>
          </a:prstGeom>
        </p:spPr>
      </p:pic>
      <p:pic>
        <p:nvPicPr>
          <p:cNvPr id="9" name="Picture 8" descr="A person standing next to a flooded street&#10;&#10;Description automatically generated with low confidence">
            <a:extLst>
              <a:ext uri="{FF2B5EF4-FFF2-40B4-BE49-F238E27FC236}">
                <a16:creationId xmlns:a16="http://schemas.microsoft.com/office/drawing/2014/main" id="{6FF2F40D-0D0E-42A2-9F09-17899BC2E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81" y="1081342"/>
            <a:ext cx="3391913" cy="2262379"/>
          </a:xfrm>
          <a:prstGeom prst="rect">
            <a:avLst/>
          </a:prstGeom>
        </p:spPr>
      </p:pic>
      <p:pic>
        <p:nvPicPr>
          <p:cNvPr id="11" name="Picture 10" descr="A picture containing outdoor, ground, yellow, orange&#10;&#10;Description automatically generated">
            <a:extLst>
              <a:ext uri="{FF2B5EF4-FFF2-40B4-BE49-F238E27FC236}">
                <a16:creationId xmlns:a16="http://schemas.microsoft.com/office/drawing/2014/main" id="{2FEFBE68-F669-4D98-83AB-7F0CC217E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1" y="3343721"/>
            <a:ext cx="2747797" cy="2060848"/>
          </a:xfrm>
          <a:prstGeom prst="rect">
            <a:avLst/>
          </a:prstGeom>
        </p:spPr>
      </p:pic>
      <p:pic>
        <p:nvPicPr>
          <p:cNvPr id="13" name="Picture 12" descr="A picture containing outdoor, mountain, nature, sign&#10;&#10;Description automatically generated">
            <a:extLst>
              <a:ext uri="{FF2B5EF4-FFF2-40B4-BE49-F238E27FC236}">
                <a16:creationId xmlns:a16="http://schemas.microsoft.com/office/drawing/2014/main" id="{A52257FC-EF9A-494E-BD98-AFE0293691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974" y="2229828"/>
            <a:ext cx="1491630" cy="1988840"/>
          </a:xfrm>
          <a:prstGeom prst="rect">
            <a:avLst/>
          </a:prstGeom>
        </p:spPr>
      </p:pic>
      <p:pic>
        <p:nvPicPr>
          <p:cNvPr id="17" name="Picture 16" descr="A picture containing outdoor, sky, ground, outdoor object&#10;&#10;Description automatically generated">
            <a:extLst>
              <a:ext uri="{FF2B5EF4-FFF2-40B4-BE49-F238E27FC236}">
                <a16:creationId xmlns:a16="http://schemas.microsoft.com/office/drawing/2014/main" id="{F6BB75ED-A281-4136-9E6E-F16BAA33F6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58" y="2952263"/>
            <a:ext cx="3108723" cy="2331542"/>
          </a:xfrm>
          <a:prstGeom prst="rect">
            <a:avLst/>
          </a:prstGeom>
        </p:spPr>
      </p:pic>
      <p:pic>
        <p:nvPicPr>
          <p:cNvPr id="8" name="Picture 7" descr="A picture containing truck, outdoor, yellow, road&#10;&#10;Description automatically generated">
            <a:extLst>
              <a:ext uri="{FF2B5EF4-FFF2-40B4-BE49-F238E27FC236}">
                <a16:creationId xmlns:a16="http://schemas.microsoft.com/office/drawing/2014/main" id="{0F8C8AAC-BF60-416E-B4BF-22A461E5F6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2" y="4585162"/>
            <a:ext cx="3239793" cy="2053345"/>
          </a:xfrm>
          <a:prstGeom prst="rect">
            <a:avLst/>
          </a:prstGeom>
        </p:spPr>
      </p:pic>
      <p:pic>
        <p:nvPicPr>
          <p:cNvPr id="16" name="Picture 15" descr="A picture containing text, outdoor, road, truck&#10;&#10;Description automatically generated">
            <a:extLst>
              <a:ext uri="{FF2B5EF4-FFF2-40B4-BE49-F238E27FC236}">
                <a16:creationId xmlns:a16="http://schemas.microsoft.com/office/drawing/2014/main" id="{EF55875F-8A9E-4B87-A7E3-6890BFAB44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21" y="5002496"/>
            <a:ext cx="2914717" cy="1718283"/>
          </a:xfrm>
          <a:prstGeom prst="rect">
            <a:avLst/>
          </a:prstGeom>
        </p:spPr>
      </p:pic>
      <p:pic>
        <p:nvPicPr>
          <p:cNvPr id="4" name="Picture 3" descr="A yellow school bus in the snow&#10;&#10;Description automatically generated with medium confidence">
            <a:extLst>
              <a:ext uri="{FF2B5EF4-FFF2-40B4-BE49-F238E27FC236}">
                <a16:creationId xmlns:a16="http://schemas.microsoft.com/office/drawing/2014/main" id="{9B41F042-3BF3-492E-B4F8-8B49D0504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17" y="3863596"/>
            <a:ext cx="2512505" cy="1718284"/>
          </a:xfrm>
          <a:prstGeom prst="rect">
            <a:avLst/>
          </a:prstGeom>
        </p:spPr>
      </p:pic>
      <p:pic>
        <p:nvPicPr>
          <p:cNvPr id="12" name="Picture 11" descr="A picture containing sky, outdoor, grass, tree&#10;&#10;Description automatically generated">
            <a:extLst>
              <a:ext uri="{FF2B5EF4-FFF2-40B4-BE49-F238E27FC236}">
                <a16:creationId xmlns:a16="http://schemas.microsoft.com/office/drawing/2014/main" id="{3F579D43-3E26-42A3-9F7D-588C00D19A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69" y="2820150"/>
            <a:ext cx="2898715" cy="1449358"/>
          </a:xfrm>
          <a:prstGeom prst="rect">
            <a:avLst/>
          </a:prstGeom>
        </p:spPr>
      </p:pic>
      <p:pic>
        <p:nvPicPr>
          <p:cNvPr id="7" name="Picture 6" descr="A picture containing text, road, way, outdoor&#10;&#10;Description automatically generated">
            <a:extLst>
              <a:ext uri="{FF2B5EF4-FFF2-40B4-BE49-F238E27FC236}">
                <a16:creationId xmlns:a16="http://schemas.microsoft.com/office/drawing/2014/main" id="{2D52C25B-6B9D-4C57-8A28-37FB07559D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57" y="1097625"/>
            <a:ext cx="2300065" cy="17250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E126A0-B4D7-4DBE-A12D-9A1D481F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" y="1828500"/>
            <a:ext cx="15240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2A48AD-EA7A-4879-9714-B7963698F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95" y="5140757"/>
            <a:ext cx="2512505" cy="16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85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41071-29C6-425C-B59A-4234CAA6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Engineering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3E46B-24FA-41AF-9AC1-161E65C8776F}"/>
              </a:ext>
            </a:extLst>
          </p:cNvPr>
          <p:cNvSpPr/>
          <p:nvPr/>
        </p:nvSpPr>
        <p:spPr>
          <a:xfrm>
            <a:off x="457201" y="1696962"/>
            <a:ext cx="363878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Scottish Roadworks Register Notices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E6B06-93E4-4B44-A908-4A6F59053EF8}"/>
              </a:ext>
            </a:extLst>
          </p:cNvPr>
          <p:cNvSpPr/>
          <p:nvPr/>
        </p:nvSpPr>
        <p:spPr>
          <a:xfrm>
            <a:off x="4572000" y="1691432"/>
            <a:ext cx="414553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Permits for opening or occupying the road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6A1F4-999C-4935-AFCC-62C66783EE59}"/>
              </a:ext>
            </a:extLst>
          </p:cNvPr>
          <p:cNvSpPr/>
          <p:nvPr/>
        </p:nvSpPr>
        <p:spPr>
          <a:xfrm>
            <a:off x="3913338" y="4993928"/>
            <a:ext cx="397248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Liaison with various stakeholder groups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C9A42B-3FE8-4BF4-BEE4-F1CA50EF2D18}"/>
              </a:ext>
            </a:extLst>
          </p:cNvPr>
          <p:cNvSpPr/>
          <p:nvPr/>
        </p:nvSpPr>
        <p:spPr>
          <a:xfrm>
            <a:off x="5454054" y="2248139"/>
            <a:ext cx="1722907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 Adoptions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DEBA83-EEAA-461A-AA88-BC5252E308C3}"/>
              </a:ext>
            </a:extLst>
          </p:cNvPr>
          <p:cNvSpPr/>
          <p:nvPr/>
        </p:nvSpPr>
        <p:spPr>
          <a:xfrm>
            <a:off x="148156" y="2770393"/>
            <a:ext cx="3089727" cy="3030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Overhanging Trees/ Vegetation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874045-7521-43A5-9B38-741EA953ECF6}"/>
              </a:ext>
            </a:extLst>
          </p:cNvPr>
          <p:cNvSpPr/>
          <p:nvPr/>
        </p:nvSpPr>
        <p:spPr>
          <a:xfrm>
            <a:off x="436302" y="3270887"/>
            <a:ext cx="227880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Footway Obstructions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36F20-76DE-4D02-B8B4-80E3E6558E2F}"/>
              </a:ext>
            </a:extLst>
          </p:cNvPr>
          <p:cNvSpPr/>
          <p:nvPr/>
        </p:nvSpPr>
        <p:spPr>
          <a:xfrm>
            <a:off x="5824886" y="2759513"/>
            <a:ext cx="309407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Roads &amp; Structures Inspections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782DD7-4D0F-4751-A4A1-703F733959AB}"/>
              </a:ext>
            </a:extLst>
          </p:cNvPr>
          <p:cNvSpPr/>
          <p:nvPr/>
        </p:nvSpPr>
        <p:spPr>
          <a:xfrm>
            <a:off x="5824886" y="4413512"/>
            <a:ext cx="309407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Speed Surveys &amp; Traffic Counts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265C26-CBE7-480A-894F-4E31B31B65CB}"/>
              </a:ext>
            </a:extLst>
          </p:cNvPr>
          <p:cNvSpPr/>
          <p:nvPr/>
        </p:nvSpPr>
        <p:spPr>
          <a:xfrm>
            <a:off x="6315508" y="3279523"/>
            <a:ext cx="231460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Planning Consultations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FA3001-F6FC-455A-A71E-3F819DBE4191}"/>
              </a:ext>
            </a:extLst>
          </p:cNvPr>
          <p:cNvSpPr/>
          <p:nvPr/>
        </p:nvSpPr>
        <p:spPr>
          <a:xfrm>
            <a:off x="527711" y="3818104"/>
            <a:ext cx="3029621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Development Inspections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BB6E0F-424D-4BB8-B7AB-8ADF2D8BA15F}"/>
              </a:ext>
            </a:extLst>
          </p:cNvPr>
          <p:cNvSpPr/>
          <p:nvPr/>
        </p:nvSpPr>
        <p:spPr>
          <a:xfrm>
            <a:off x="2958244" y="3279425"/>
            <a:ext cx="288464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 Construction Consents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2ADFF-7F4A-485E-8D22-E54597CED050}"/>
              </a:ext>
            </a:extLst>
          </p:cNvPr>
          <p:cNvSpPr/>
          <p:nvPr/>
        </p:nvSpPr>
        <p:spPr>
          <a:xfrm>
            <a:off x="3501302" y="2759513"/>
            <a:ext cx="216941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Structural Schemes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B955ED-7173-4558-9F57-834A2E92FD4C}"/>
              </a:ext>
            </a:extLst>
          </p:cNvPr>
          <p:cNvSpPr/>
          <p:nvPr/>
        </p:nvSpPr>
        <p:spPr>
          <a:xfrm>
            <a:off x="6640266" y="3817371"/>
            <a:ext cx="1513886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Traffic Orders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2E32D6-9A62-41AF-8543-99E246F97C16}"/>
              </a:ext>
            </a:extLst>
          </p:cNvPr>
          <p:cNvSpPr/>
          <p:nvPr/>
        </p:nvSpPr>
        <p:spPr>
          <a:xfrm>
            <a:off x="3933177" y="3824730"/>
            <a:ext cx="221183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Compensation Claims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9D13AA-668F-453C-86E5-0B3D0208A6BE}"/>
              </a:ext>
            </a:extLst>
          </p:cNvPr>
          <p:cNvSpPr/>
          <p:nvPr/>
        </p:nvSpPr>
        <p:spPr>
          <a:xfrm>
            <a:off x="77216" y="4383846"/>
            <a:ext cx="2508379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Tourist Sign Applications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50328E-9C5B-4B0A-898C-644628A8CAB9}"/>
              </a:ext>
            </a:extLst>
          </p:cNvPr>
          <p:cNvSpPr/>
          <p:nvPr/>
        </p:nvSpPr>
        <p:spPr>
          <a:xfrm>
            <a:off x="2777574" y="4399619"/>
            <a:ext cx="1896254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Timber Transport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993695-6FDD-4FD0-87BC-B7BA4125ECDC}"/>
              </a:ext>
            </a:extLst>
          </p:cNvPr>
          <p:cNvSpPr/>
          <p:nvPr/>
        </p:nvSpPr>
        <p:spPr>
          <a:xfrm>
            <a:off x="4853568" y="4406861"/>
            <a:ext cx="78840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Events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1671083-76F8-4279-B6E5-B6E16BF7296E}"/>
              </a:ext>
            </a:extLst>
          </p:cNvPr>
          <p:cNvSpPr/>
          <p:nvPr/>
        </p:nvSpPr>
        <p:spPr>
          <a:xfrm>
            <a:off x="552516" y="4993928"/>
            <a:ext cx="2903885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Asset Management Database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F28BCF-5D3F-4807-8A9A-AA8262A0F4FD}"/>
              </a:ext>
            </a:extLst>
          </p:cNvPr>
          <p:cNvSpPr/>
          <p:nvPr/>
        </p:nvSpPr>
        <p:spPr>
          <a:xfrm>
            <a:off x="254927" y="5608980"/>
            <a:ext cx="4141542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FOI / CRM/ Member/ C Council Responses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B62B03-3E4E-4A2C-8638-C37FBEF04C42}"/>
              </a:ext>
            </a:extLst>
          </p:cNvPr>
          <p:cNvSpPr/>
          <p:nvPr/>
        </p:nvSpPr>
        <p:spPr>
          <a:xfrm>
            <a:off x="4572000" y="5621368"/>
            <a:ext cx="374057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Government Returns (PI information)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6ACBB7-459E-47A8-BDA0-A7AE67DFB885}"/>
              </a:ext>
            </a:extLst>
          </p:cNvPr>
          <p:cNvSpPr/>
          <p:nvPr/>
        </p:nvSpPr>
        <p:spPr>
          <a:xfrm>
            <a:off x="824826" y="2254360"/>
            <a:ext cx="4217588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Road Works Co-ordination and Inspection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27986F-71E7-491C-AF16-5C0A9268AC11}"/>
              </a:ext>
            </a:extLst>
          </p:cNvPr>
          <p:cNvSpPr/>
          <p:nvPr/>
        </p:nvSpPr>
        <p:spPr>
          <a:xfrm>
            <a:off x="2727489" y="6214017"/>
            <a:ext cx="2520280" cy="3248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Lighting Scheme Design</a:t>
            </a:r>
          </a:p>
        </p:txBody>
      </p:sp>
    </p:spTree>
    <p:extLst>
      <p:ext uri="{BB962C8B-B14F-4D97-AF65-F5344CB8AC3E}">
        <p14:creationId xmlns:p14="http://schemas.microsoft.com/office/powerpoint/2010/main" val="8662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HC Corporate Template ICT APPROV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D37954255D1C40B349B8C80F42E237" ma:contentTypeVersion="3" ma:contentTypeDescription="Create a new document." ma:contentTypeScope="" ma:versionID="01d833911c71a043b6e985ec39193488">
  <xsd:schema xmlns:xsd="http://www.w3.org/2001/XMLSchema" xmlns:xs="http://www.w3.org/2001/XMLSchema" xmlns:p="http://schemas.microsoft.com/office/2006/metadata/properties" xmlns:ns2="a80db072-40f0-4239-af7d-3e708e1bbca3" targetNamespace="http://schemas.microsoft.com/office/2006/metadata/properties" ma:root="true" ma:fieldsID="b117883d90964a8965680618b63bcee9" ns2:_="">
    <xsd:import namespace="a80db072-40f0-4239-af7d-3e708e1bbc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db072-40f0-4239-af7d-3e708e1bbc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743BCB-B59A-405A-A3F4-9C79A2EE0D90}"/>
</file>

<file path=customXml/itemProps2.xml><?xml version="1.0" encoding="utf-8"?>
<ds:datastoreItem xmlns:ds="http://schemas.openxmlformats.org/officeDocument/2006/customXml" ds:itemID="{AED024F2-FC58-4176-B12E-24F59BA55C78}">
  <ds:schemaRefs>
    <ds:schemaRef ds:uri="http://schemas.microsoft.com/office/2006/metadata/properties"/>
    <ds:schemaRef ds:uri="http://schemas.microsoft.com/office/infopath/2007/PartnerControls"/>
    <ds:schemaRef ds:uri="f208d9d4-ab53-4bb8-846a-65b2416c60b1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67b068b7-2e2b-4052-af03-84bdb19f14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37D0B6-AF88-460D-AACE-3755D5E393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HC_Corporate_Template__On_Screen_4_3</Template>
  <TotalTime>337</TotalTime>
  <Words>372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Ebrima</vt:lpstr>
      <vt:lpstr>HC Corporate Template ICT APPROVED</vt:lpstr>
      <vt:lpstr>Text Slides</vt:lpstr>
      <vt:lpstr>Roads and Infrastructure Members Induction Day</vt:lpstr>
      <vt:lpstr>R&amp;I Structure</vt:lpstr>
      <vt:lpstr>Roads &amp; Lighting</vt:lpstr>
      <vt:lpstr>Roads &amp; Lighting Maintenance</vt:lpstr>
      <vt:lpstr>Resurfacing</vt:lpstr>
      <vt:lpstr>Surface Dressing</vt:lpstr>
      <vt:lpstr>Pothole Pro</vt:lpstr>
      <vt:lpstr>Capital &amp; Revenue Activities</vt:lpstr>
      <vt:lpstr>Engineering Services</vt:lpstr>
      <vt:lpstr>Reporting</vt:lpstr>
    </vt:vector>
  </TitlesOfParts>
  <Company>Fujitsu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Inverness Members Induction Days</dc:title>
  <dc:creator>Hilary Tolmie (Revenues and Customer Services)</dc:creator>
  <cp:lastModifiedBy>Elizabeth Maciver (Roads and Infrastructure)</cp:lastModifiedBy>
  <cp:revision>31</cp:revision>
  <cp:lastPrinted>2017-01-18T14:17:09Z</cp:lastPrinted>
  <dcterms:created xsi:type="dcterms:W3CDTF">2022-05-10T15:06:56Z</dcterms:created>
  <dcterms:modified xsi:type="dcterms:W3CDTF">2022-05-20T09:45:00Z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a57e0011-4d92-40e2-893e-f4c1b165f48a</vt:lpwstr>
  </property>
  <property fmtid="{D5CDD505-2E9C-101B-9397-08002B2CF9AE}" pid="3" name="TITUS">
    <vt:lpwstr>&lt;div style="text-align: center;"&gt;&lt;span style="font-family: Arial; font-weight: bold; font-size: large;"&gt;OFFICIAL&lt;/span&gt;&lt;/div&gt;</vt:lpwstr>
  </property>
  <property fmtid="{D5CDD505-2E9C-101B-9397-08002B2CF9AE}" pid="4" name="HCClassification">
    <vt:lpwstr>OFFICIAL</vt:lpwstr>
  </property>
  <property fmtid="{D5CDD505-2E9C-101B-9397-08002B2CF9AE}" pid="5" name="HCMarking">
    <vt:lpwstr>Enable Marking</vt:lpwstr>
  </property>
  <property fmtid="{D5CDD505-2E9C-101B-9397-08002B2CF9AE}" pid="6" name="ContentTypeId">
    <vt:lpwstr>0x01010073D37954255D1C40B349B8C80F42E237</vt:lpwstr>
  </property>
</Properties>
</file>