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85"/>
  </p:notesMasterIdLst>
  <p:sldIdLst>
    <p:sldId id="1067" r:id="rId5"/>
    <p:sldId id="1068" r:id="rId6"/>
    <p:sldId id="1069" r:id="rId7"/>
    <p:sldId id="429" r:id="rId8"/>
    <p:sldId id="1072" r:id="rId9"/>
    <p:sldId id="1210" r:id="rId10"/>
    <p:sldId id="1211" r:id="rId11"/>
    <p:sldId id="1212" r:id="rId12"/>
    <p:sldId id="1213" r:id="rId13"/>
    <p:sldId id="1215" r:id="rId14"/>
    <p:sldId id="1214" r:id="rId15"/>
    <p:sldId id="1216" r:id="rId16"/>
    <p:sldId id="1217" r:id="rId17"/>
    <p:sldId id="1218" r:id="rId18"/>
    <p:sldId id="437" r:id="rId19"/>
    <p:sldId id="1219" r:id="rId20"/>
    <p:sldId id="1223" r:id="rId21"/>
    <p:sldId id="1224" r:id="rId22"/>
    <p:sldId id="1270" r:id="rId23"/>
    <p:sldId id="1225" r:id="rId24"/>
    <p:sldId id="1220" r:id="rId25"/>
    <p:sldId id="1222" r:id="rId26"/>
    <p:sldId id="1237" r:id="rId27"/>
    <p:sldId id="1292" r:id="rId28"/>
    <p:sldId id="1226" r:id="rId29"/>
    <p:sldId id="1267" r:id="rId30"/>
    <p:sldId id="1228" r:id="rId31"/>
    <p:sldId id="1268" r:id="rId32"/>
    <p:sldId id="1314" r:id="rId33"/>
    <p:sldId id="1227" r:id="rId34"/>
    <p:sldId id="1230" r:id="rId35"/>
    <p:sldId id="1303" r:id="rId36"/>
    <p:sldId id="1304" r:id="rId37"/>
    <p:sldId id="1305" r:id="rId38"/>
    <p:sldId id="1235" r:id="rId39"/>
    <p:sldId id="1306" r:id="rId40"/>
    <p:sldId id="1302" r:id="rId41"/>
    <p:sldId id="1307" r:id="rId42"/>
    <p:sldId id="1315" r:id="rId43"/>
    <p:sldId id="1236" r:id="rId44"/>
    <p:sldId id="1240" r:id="rId45"/>
    <p:sldId id="1259" r:id="rId46"/>
    <p:sldId id="1318" r:id="rId47"/>
    <p:sldId id="1284" r:id="rId48"/>
    <p:sldId id="1319" r:id="rId49"/>
    <p:sldId id="1234" r:id="rId50"/>
    <p:sldId id="1261" r:id="rId51"/>
    <p:sldId id="1321" r:id="rId52"/>
    <p:sldId id="1251" r:id="rId53"/>
    <p:sldId id="1283" r:id="rId54"/>
    <p:sldId id="1264" r:id="rId55"/>
    <p:sldId id="1242" r:id="rId56"/>
    <p:sldId id="1243" r:id="rId57"/>
    <p:sldId id="1172" r:id="rId58"/>
    <p:sldId id="1245" r:id="rId59"/>
    <p:sldId id="1257" r:id="rId60"/>
    <p:sldId id="1291" r:id="rId61"/>
    <p:sldId id="1246" r:id="rId62"/>
    <p:sldId id="1317" r:id="rId63"/>
    <p:sldId id="1247" r:id="rId64"/>
    <p:sldId id="1249" r:id="rId65"/>
    <p:sldId id="1248" r:id="rId66"/>
    <p:sldId id="1290" r:id="rId67"/>
    <p:sldId id="1320" r:id="rId68"/>
    <p:sldId id="1239" r:id="rId69"/>
    <p:sldId id="1273" r:id="rId70"/>
    <p:sldId id="1274" r:id="rId71"/>
    <p:sldId id="1263" r:id="rId72"/>
    <p:sldId id="298" r:id="rId73"/>
    <p:sldId id="1275" r:id="rId74"/>
    <p:sldId id="1276" r:id="rId75"/>
    <p:sldId id="1258" r:id="rId76"/>
    <p:sldId id="1278" r:id="rId77"/>
    <p:sldId id="1280" r:id="rId78"/>
    <p:sldId id="1279" r:id="rId79"/>
    <p:sldId id="1308" r:id="rId80"/>
    <p:sldId id="1277" r:id="rId81"/>
    <p:sldId id="1255" r:id="rId82"/>
    <p:sldId id="325" r:id="rId83"/>
    <p:sldId id="1254" r:id="rId84"/>
  </p:sldIdLst>
  <p:sldSz cx="9144000" cy="6858000" type="screen4x3"/>
  <p:notesSz cx="6858000" cy="91440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4416C5-BFEB-47DE-9A7B-C52C907A4D83}">
          <p14:sldIdLst>
            <p14:sldId id="1067"/>
            <p14:sldId id="1068"/>
            <p14:sldId id="1069"/>
            <p14:sldId id="429"/>
            <p14:sldId id="1072"/>
            <p14:sldId id="1210"/>
            <p14:sldId id="1211"/>
            <p14:sldId id="1212"/>
            <p14:sldId id="1213"/>
            <p14:sldId id="1215"/>
            <p14:sldId id="1214"/>
            <p14:sldId id="1216"/>
            <p14:sldId id="1217"/>
            <p14:sldId id="1218"/>
            <p14:sldId id="437"/>
            <p14:sldId id="1219"/>
            <p14:sldId id="1223"/>
            <p14:sldId id="1224"/>
            <p14:sldId id="1270"/>
            <p14:sldId id="1225"/>
            <p14:sldId id="1220"/>
            <p14:sldId id="1222"/>
            <p14:sldId id="1237"/>
            <p14:sldId id="1292"/>
            <p14:sldId id="1226"/>
            <p14:sldId id="1267"/>
            <p14:sldId id="1228"/>
            <p14:sldId id="1268"/>
            <p14:sldId id="1314"/>
            <p14:sldId id="1227"/>
            <p14:sldId id="1230"/>
            <p14:sldId id="1303"/>
            <p14:sldId id="1304"/>
            <p14:sldId id="1305"/>
            <p14:sldId id="1235"/>
            <p14:sldId id="1306"/>
            <p14:sldId id="1302"/>
            <p14:sldId id="1307"/>
            <p14:sldId id="1315"/>
            <p14:sldId id="1236"/>
            <p14:sldId id="1240"/>
            <p14:sldId id="1259"/>
            <p14:sldId id="1318"/>
            <p14:sldId id="1284"/>
            <p14:sldId id="1319"/>
            <p14:sldId id="1234"/>
            <p14:sldId id="1261"/>
            <p14:sldId id="1321"/>
            <p14:sldId id="1251"/>
            <p14:sldId id="1283"/>
            <p14:sldId id="1264"/>
            <p14:sldId id="1242"/>
            <p14:sldId id="1243"/>
            <p14:sldId id="1172"/>
            <p14:sldId id="1245"/>
            <p14:sldId id="1257"/>
            <p14:sldId id="1291"/>
            <p14:sldId id="1246"/>
            <p14:sldId id="1317"/>
            <p14:sldId id="1247"/>
            <p14:sldId id="1249"/>
            <p14:sldId id="1248"/>
            <p14:sldId id="1290"/>
            <p14:sldId id="1320"/>
            <p14:sldId id="1239"/>
            <p14:sldId id="1273"/>
            <p14:sldId id="1274"/>
            <p14:sldId id="1263"/>
            <p14:sldId id="298"/>
            <p14:sldId id="1275"/>
            <p14:sldId id="1276"/>
            <p14:sldId id="1258"/>
            <p14:sldId id="1278"/>
            <p14:sldId id="1280"/>
            <p14:sldId id="1279"/>
            <p14:sldId id="1308"/>
            <p14:sldId id="1277"/>
            <p14:sldId id="1255"/>
            <p14:sldId id="325"/>
            <p14:sldId id="12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9D651C-C6C8-791C-34F7-F8884B371712}" name="David Wood" initials="DW" userId="S::David@planningaidscotland.org.uk::c8598ce7-3511-4ea7-8f5f-d44f7ea5e8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59B9"/>
    <a:srgbClr val="FFFFFF"/>
    <a:srgbClr val="7030A0"/>
    <a:srgbClr val="D7760B"/>
    <a:srgbClr val="DA6708"/>
    <a:srgbClr val="F7C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BAB2E-649F-4140-87C7-05B26F44830A}" v="2" dt="2022-06-02T19:10:49.594"/>
    <p1510:client id="{7A95FF09-929A-4DB0-930D-FFE9BAA2A528}" v="333" dt="2022-06-02T18:09:31.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4" autoAdjust="0"/>
    <p:restoredTop sz="89322" autoAdjust="0"/>
  </p:normalViewPr>
  <p:slideViewPr>
    <p:cSldViewPr snapToGrid="0">
      <p:cViewPr varScale="1">
        <p:scale>
          <a:sx n="73" d="100"/>
          <a:sy n="73" d="100"/>
        </p:scale>
        <p:origin x="1272" y="67"/>
      </p:cViewPr>
      <p:guideLst/>
    </p:cSldViewPr>
  </p:slideViewPr>
  <p:outlineViewPr>
    <p:cViewPr>
      <p:scale>
        <a:sx n="33" d="100"/>
        <a:sy n="33" d="100"/>
      </p:scale>
      <p:origin x="0" y="-11621"/>
    </p:cViewPr>
  </p:outlineViewPr>
  <p:notesTextViewPr>
    <p:cViewPr>
      <p:scale>
        <a:sx n="1" d="1"/>
        <a:sy n="1" d="1"/>
      </p:scale>
      <p:origin x="0" y="0"/>
    </p:cViewPr>
  </p:notesTextViewPr>
  <p:sorterViewPr>
    <p:cViewPr>
      <p:scale>
        <a:sx n="90" d="100"/>
        <a:sy n="90" d="100"/>
      </p:scale>
      <p:origin x="0" y="-22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font" Target="fonts/font4.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2.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5.fntdata"/><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1.fntdata"/><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42DBE-A068-45DA-9278-C42B1D310C6C}" type="doc">
      <dgm:prSet loTypeId="urn:microsoft.com/office/officeart/2005/8/layout/hProcess9" loCatId="process" qsTypeId="urn:microsoft.com/office/officeart/2005/8/quickstyle/simple1" qsCatId="simple" csTypeId="urn:microsoft.com/office/officeart/2005/8/colors/accent1_2" csCatId="accent1" phldr="1"/>
      <dgm:spPr/>
    </dgm:pt>
    <dgm:pt modelId="{89468CE9-BEE1-4488-8209-911B5B94F73B}">
      <dgm:prSet phldrT="[Text]"/>
      <dgm:spPr>
        <a:solidFill>
          <a:schemeClr val="tx1"/>
        </a:solidFill>
      </dgm:spPr>
      <dgm:t>
        <a:bodyPr/>
        <a:lstStyle/>
        <a:p>
          <a:r>
            <a:rPr lang="en-GB" b="1" dirty="0">
              <a:solidFill>
                <a:schemeClr val="bg1"/>
              </a:solidFill>
            </a:rPr>
            <a:t>Development</a:t>
          </a:r>
          <a:r>
            <a:rPr lang="en-GB" b="1" dirty="0">
              <a:solidFill>
                <a:srgbClr val="FFFF00"/>
              </a:solidFill>
            </a:rPr>
            <a:t> </a:t>
          </a:r>
          <a:r>
            <a:rPr lang="en-GB" b="1" dirty="0">
              <a:solidFill>
                <a:schemeClr val="bg1"/>
              </a:solidFill>
            </a:rPr>
            <a:t>Planning</a:t>
          </a:r>
        </a:p>
      </dgm:t>
    </dgm:pt>
    <dgm:pt modelId="{AB14264E-1DCB-4A48-8BC7-6A81E9B25C5B}" type="parTrans" cxnId="{6B96548F-5215-41AC-AD83-742A2355120C}">
      <dgm:prSet/>
      <dgm:spPr/>
      <dgm:t>
        <a:bodyPr/>
        <a:lstStyle/>
        <a:p>
          <a:endParaRPr lang="en-GB"/>
        </a:p>
      </dgm:t>
    </dgm:pt>
    <dgm:pt modelId="{5D8AB876-2E1E-4934-AC77-2979D649F109}" type="sibTrans" cxnId="{6B96548F-5215-41AC-AD83-742A2355120C}">
      <dgm:prSet/>
      <dgm:spPr/>
      <dgm:t>
        <a:bodyPr/>
        <a:lstStyle/>
        <a:p>
          <a:endParaRPr lang="en-GB"/>
        </a:p>
      </dgm:t>
    </dgm:pt>
    <dgm:pt modelId="{E70D9DBA-63E2-488A-8A96-7A8C555111D4}">
      <dgm:prSet phldrT="[Text]"/>
      <dgm:spPr>
        <a:solidFill>
          <a:schemeClr val="tx1"/>
        </a:solidFill>
      </dgm:spPr>
      <dgm:t>
        <a:bodyPr/>
        <a:lstStyle/>
        <a:p>
          <a:r>
            <a:rPr lang="en-GB" b="1" dirty="0">
              <a:solidFill>
                <a:schemeClr val="bg1"/>
              </a:solidFill>
            </a:rPr>
            <a:t>Enforcement</a:t>
          </a:r>
          <a:r>
            <a:rPr lang="en-GB" dirty="0">
              <a:solidFill>
                <a:srgbClr val="FFFF00"/>
              </a:solidFill>
            </a:rPr>
            <a:t> </a:t>
          </a:r>
        </a:p>
      </dgm:t>
    </dgm:pt>
    <dgm:pt modelId="{7719249F-E820-4357-BA58-E7DC7FBD2B5B}" type="parTrans" cxnId="{10136C07-62FE-4DC4-B7E5-329DF6815C0A}">
      <dgm:prSet/>
      <dgm:spPr/>
      <dgm:t>
        <a:bodyPr/>
        <a:lstStyle/>
        <a:p>
          <a:endParaRPr lang="en-GB"/>
        </a:p>
      </dgm:t>
    </dgm:pt>
    <dgm:pt modelId="{F121F569-2782-4FA6-BFA8-1692AF2545B1}" type="sibTrans" cxnId="{10136C07-62FE-4DC4-B7E5-329DF6815C0A}">
      <dgm:prSet/>
      <dgm:spPr/>
      <dgm:t>
        <a:bodyPr/>
        <a:lstStyle/>
        <a:p>
          <a:endParaRPr lang="en-GB"/>
        </a:p>
      </dgm:t>
    </dgm:pt>
    <dgm:pt modelId="{F2E2597A-8142-4FB5-9196-CA45C7426ADF}">
      <dgm:prSet phldrT="[Text]"/>
      <dgm:spPr>
        <a:solidFill>
          <a:schemeClr val="tx1"/>
        </a:solidFill>
      </dgm:spPr>
      <dgm:t>
        <a:bodyPr/>
        <a:lstStyle/>
        <a:p>
          <a:r>
            <a:rPr lang="en-GB" b="1" dirty="0">
              <a:solidFill>
                <a:schemeClr val="bg1"/>
              </a:solidFill>
            </a:rPr>
            <a:t>Development</a:t>
          </a:r>
          <a:r>
            <a:rPr lang="en-GB" b="1" dirty="0">
              <a:solidFill>
                <a:srgbClr val="FFFF00"/>
              </a:solidFill>
            </a:rPr>
            <a:t>  </a:t>
          </a:r>
          <a:r>
            <a:rPr lang="en-GB" b="1" dirty="0">
              <a:solidFill>
                <a:schemeClr val="bg1"/>
              </a:solidFill>
            </a:rPr>
            <a:t>Management</a:t>
          </a:r>
        </a:p>
      </dgm:t>
    </dgm:pt>
    <dgm:pt modelId="{34AB0C2E-F3B8-4AE0-936F-C41D803FABA7}" type="sibTrans" cxnId="{C930F3C4-EA10-4EBD-9707-ABB1692F1752}">
      <dgm:prSet/>
      <dgm:spPr/>
      <dgm:t>
        <a:bodyPr/>
        <a:lstStyle/>
        <a:p>
          <a:endParaRPr lang="en-GB"/>
        </a:p>
      </dgm:t>
    </dgm:pt>
    <dgm:pt modelId="{6D2271F1-3123-4BEB-B40E-0635E1A94111}" type="parTrans" cxnId="{C930F3C4-EA10-4EBD-9707-ABB1692F1752}">
      <dgm:prSet/>
      <dgm:spPr/>
      <dgm:t>
        <a:bodyPr/>
        <a:lstStyle/>
        <a:p>
          <a:endParaRPr lang="en-GB"/>
        </a:p>
      </dgm:t>
    </dgm:pt>
    <dgm:pt modelId="{C1E8457B-EB17-43B5-AD2E-CD2877E91A2E}" type="pres">
      <dgm:prSet presAssocID="{56742DBE-A068-45DA-9278-C42B1D310C6C}" presName="CompostProcess" presStyleCnt="0">
        <dgm:presLayoutVars>
          <dgm:dir/>
          <dgm:resizeHandles val="exact"/>
        </dgm:presLayoutVars>
      </dgm:prSet>
      <dgm:spPr/>
    </dgm:pt>
    <dgm:pt modelId="{1900B3BC-7022-4544-B328-7C39BB53E6AC}" type="pres">
      <dgm:prSet presAssocID="{56742DBE-A068-45DA-9278-C42B1D310C6C}" presName="arrow" presStyleLbl="bgShp" presStyleIdx="0" presStyleCnt="1" custLinFactNeighborX="2565" custLinFactNeighborY="660"/>
      <dgm:spPr>
        <a:solidFill>
          <a:schemeClr val="tx1">
            <a:lumMod val="20000"/>
            <a:lumOff val="80000"/>
          </a:schemeClr>
        </a:solidFill>
        <a:ln>
          <a:noFill/>
        </a:ln>
      </dgm:spPr>
    </dgm:pt>
    <dgm:pt modelId="{8F45CF0C-B8F5-4E72-B9B3-A7267CCB8EBD}" type="pres">
      <dgm:prSet presAssocID="{56742DBE-A068-45DA-9278-C42B1D310C6C}" presName="linearProcess" presStyleCnt="0"/>
      <dgm:spPr/>
    </dgm:pt>
    <dgm:pt modelId="{0327A8DF-8C26-4B20-BA24-6EF77D2AEBE3}" type="pres">
      <dgm:prSet presAssocID="{89468CE9-BEE1-4488-8209-911B5B94F73B}" presName="textNode" presStyleLbl="node1" presStyleIdx="0" presStyleCnt="3" custScaleY="73445" custLinFactNeighborX="-16402">
        <dgm:presLayoutVars>
          <dgm:bulletEnabled val="1"/>
        </dgm:presLayoutVars>
      </dgm:prSet>
      <dgm:spPr/>
    </dgm:pt>
    <dgm:pt modelId="{59E3F19D-B1E4-4FA3-8ADF-F325AFB13797}" type="pres">
      <dgm:prSet presAssocID="{5D8AB876-2E1E-4934-AC77-2979D649F109}" presName="sibTrans" presStyleCnt="0"/>
      <dgm:spPr/>
    </dgm:pt>
    <dgm:pt modelId="{8F71D7E3-2B60-4CA9-AD7D-ABC7B220C184}" type="pres">
      <dgm:prSet presAssocID="{F2E2597A-8142-4FB5-9196-CA45C7426ADF}" presName="textNode" presStyleLbl="node1" presStyleIdx="1" presStyleCnt="3" custScaleY="73445" custLinFactNeighborX="18327" custLinFactNeighborY="1361">
        <dgm:presLayoutVars>
          <dgm:bulletEnabled val="1"/>
        </dgm:presLayoutVars>
      </dgm:prSet>
      <dgm:spPr/>
    </dgm:pt>
    <dgm:pt modelId="{34101C9D-F121-4009-945E-A55B430F4552}" type="pres">
      <dgm:prSet presAssocID="{34AB0C2E-F3B8-4AE0-936F-C41D803FABA7}" presName="sibTrans" presStyleCnt="0"/>
      <dgm:spPr/>
    </dgm:pt>
    <dgm:pt modelId="{A91981E9-A82D-42BF-B9FC-C9B6D47BE456}" type="pres">
      <dgm:prSet presAssocID="{E70D9DBA-63E2-488A-8A96-7A8C555111D4}" presName="textNode" presStyleLbl="node1" presStyleIdx="2" presStyleCnt="3" custScaleY="73445" custLinFactX="29258" custLinFactNeighborX="100000" custLinFactNeighborY="-356">
        <dgm:presLayoutVars>
          <dgm:bulletEnabled val="1"/>
        </dgm:presLayoutVars>
      </dgm:prSet>
      <dgm:spPr/>
    </dgm:pt>
  </dgm:ptLst>
  <dgm:cxnLst>
    <dgm:cxn modelId="{10136C07-62FE-4DC4-B7E5-329DF6815C0A}" srcId="{56742DBE-A068-45DA-9278-C42B1D310C6C}" destId="{E70D9DBA-63E2-488A-8A96-7A8C555111D4}" srcOrd="2" destOrd="0" parTransId="{7719249F-E820-4357-BA58-E7DC7FBD2B5B}" sibTransId="{F121F569-2782-4FA6-BFA8-1692AF2545B1}"/>
    <dgm:cxn modelId="{963D7122-D073-4953-852B-BB2EBF81C632}" type="presOf" srcId="{56742DBE-A068-45DA-9278-C42B1D310C6C}" destId="{C1E8457B-EB17-43B5-AD2E-CD2877E91A2E}" srcOrd="0" destOrd="0" presId="urn:microsoft.com/office/officeart/2005/8/layout/hProcess9"/>
    <dgm:cxn modelId="{7817092D-6068-4D71-9A41-AE00DA66460B}" type="presOf" srcId="{89468CE9-BEE1-4488-8209-911B5B94F73B}" destId="{0327A8DF-8C26-4B20-BA24-6EF77D2AEBE3}" srcOrd="0" destOrd="0" presId="urn:microsoft.com/office/officeart/2005/8/layout/hProcess9"/>
    <dgm:cxn modelId="{6B96548F-5215-41AC-AD83-742A2355120C}" srcId="{56742DBE-A068-45DA-9278-C42B1D310C6C}" destId="{89468CE9-BEE1-4488-8209-911B5B94F73B}" srcOrd="0" destOrd="0" parTransId="{AB14264E-1DCB-4A48-8BC7-6A81E9B25C5B}" sibTransId="{5D8AB876-2E1E-4934-AC77-2979D649F109}"/>
    <dgm:cxn modelId="{DA6BB995-2AFB-40F3-82BA-2E666DC1202C}" type="presOf" srcId="{E70D9DBA-63E2-488A-8A96-7A8C555111D4}" destId="{A91981E9-A82D-42BF-B9FC-C9B6D47BE456}" srcOrd="0" destOrd="0" presId="urn:microsoft.com/office/officeart/2005/8/layout/hProcess9"/>
    <dgm:cxn modelId="{40DFC899-406A-4EA8-B84B-9FC33124CBB7}" type="presOf" srcId="{F2E2597A-8142-4FB5-9196-CA45C7426ADF}" destId="{8F71D7E3-2B60-4CA9-AD7D-ABC7B220C184}" srcOrd="0" destOrd="0" presId="urn:microsoft.com/office/officeart/2005/8/layout/hProcess9"/>
    <dgm:cxn modelId="{C930F3C4-EA10-4EBD-9707-ABB1692F1752}" srcId="{56742DBE-A068-45DA-9278-C42B1D310C6C}" destId="{F2E2597A-8142-4FB5-9196-CA45C7426ADF}" srcOrd="1" destOrd="0" parTransId="{6D2271F1-3123-4BEB-B40E-0635E1A94111}" sibTransId="{34AB0C2E-F3B8-4AE0-936F-C41D803FABA7}"/>
    <dgm:cxn modelId="{CF4D90F1-D71D-4E4D-8C60-1DE3BF5E1F29}" type="presParOf" srcId="{C1E8457B-EB17-43B5-AD2E-CD2877E91A2E}" destId="{1900B3BC-7022-4544-B328-7C39BB53E6AC}" srcOrd="0" destOrd="0" presId="urn:microsoft.com/office/officeart/2005/8/layout/hProcess9"/>
    <dgm:cxn modelId="{543FAA4C-95D1-4827-B18F-D49A53D29DB4}" type="presParOf" srcId="{C1E8457B-EB17-43B5-AD2E-CD2877E91A2E}" destId="{8F45CF0C-B8F5-4E72-B9B3-A7267CCB8EBD}" srcOrd="1" destOrd="0" presId="urn:microsoft.com/office/officeart/2005/8/layout/hProcess9"/>
    <dgm:cxn modelId="{5AC97374-09E7-4B5B-AFE0-3ADBC5C8208E}" type="presParOf" srcId="{8F45CF0C-B8F5-4E72-B9B3-A7267CCB8EBD}" destId="{0327A8DF-8C26-4B20-BA24-6EF77D2AEBE3}" srcOrd="0" destOrd="0" presId="urn:microsoft.com/office/officeart/2005/8/layout/hProcess9"/>
    <dgm:cxn modelId="{369F2738-72F8-46AB-B646-7638ED439671}" type="presParOf" srcId="{8F45CF0C-B8F5-4E72-B9B3-A7267CCB8EBD}" destId="{59E3F19D-B1E4-4FA3-8ADF-F325AFB13797}" srcOrd="1" destOrd="0" presId="urn:microsoft.com/office/officeart/2005/8/layout/hProcess9"/>
    <dgm:cxn modelId="{40F480A3-0B1F-4E35-AAC6-8D237FDA79D2}" type="presParOf" srcId="{8F45CF0C-B8F5-4E72-B9B3-A7267CCB8EBD}" destId="{8F71D7E3-2B60-4CA9-AD7D-ABC7B220C184}" srcOrd="2" destOrd="0" presId="urn:microsoft.com/office/officeart/2005/8/layout/hProcess9"/>
    <dgm:cxn modelId="{B04E6D3D-A2FD-49EB-A1F1-1908CB1ABEC0}" type="presParOf" srcId="{8F45CF0C-B8F5-4E72-B9B3-A7267CCB8EBD}" destId="{34101C9D-F121-4009-945E-A55B430F4552}" srcOrd="3" destOrd="0" presId="urn:microsoft.com/office/officeart/2005/8/layout/hProcess9"/>
    <dgm:cxn modelId="{25E8CEFC-9696-463F-AB20-AA4FD521D936}" type="presParOf" srcId="{8F45CF0C-B8F5-4E72-B9B3-A7267CCB8EBD}" destId="{A91981E9-A82D-42BF-B9FC-C9B6D47BE45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0B3BC-7022-4544-B328-7C39BB53E6AC}">
      <dsp:nvSpPr>
        <dsp:cNvPr id="0" name=""/>
        <dsp:cNvSpPr/>
      </dsp:nvSpPr>
      <dsp:spPr>
        <a:xfrm>
          <a:off x="713944" y="0"/>
          <a:ext cx="6268981" cy="4862285"/>
        </a:xfrm>
        <a:prstGeom prst="rightArrow">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sp>
    <dsp:sp modelId="{0327A8DF-8C26-4B20-BA24-6EF77D2AEBE3}">
      <dsp:nvSpPr>
        <dsp:cNvPr id="0" name=""/>
        <dsp:cNvSpPr/>
      </dsp:nvSpPr>
      <dsp:spPr>
        <a:xfrm>
          <a:off x="0" y="1716921"/>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Development</a:t>
          </a:r>
          <a:r>
            <a:rPr lang="en-GB" sz="2400" b="1" kern="1200" dirty="0">
              <a:solidFill>
                <a:srgbClr val="FFFF00"/>
              </a:solidFill>
            </a:rPr>
            <a:t> </a:t>
          </a:r>
          <a:r>
            <a:rPr lang="en-GB" sz="2400" b="1" kern="1200" dirty="0">
              <a:solidFill>
                <a:schemeClr val="bg1"/>
              </a:solidFill>
            </a:rPr>
            <a:t>Planning</a:t>
          </a:r>
        </a:p>
      </dsp:txBody>
      <dsp:txXfrm>
        <a:off x="69731" y="1786652"/>
        <a:ext cx="2237334" cy="1288980"/>
      </dsp:txXfrm>
    </dsp:sp>
    <dsp:sp modelId="{8F71D7E3-2B60-4CA9-AD7D-ABC7B220C184}">
      <dsp:nvSpPr>
        <dsp:cNvPr id="0" name=""/>
        <dsp:cNvSpPr/>
      </dsp:nvSpPr>
      <dsp:spPr>
        <a:xfrm>
          <a:off x="2521017" y="1743391"/>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Development</a:t>
          </a:r>
          <a:r>
            <a:rPr lang="en-GB" sz="2400" b="1" kern="1200" dirty="0">
              <a:solidFill>
                <a:srgbClr val="FFFF00"/>
              </a:solidFill>
            </a:rPr>
            <a:t>  </a:t>
          </a:r>
          <a:r>
            <a:rPr lang="en-GB" sz="2400" b="1" kern="1200" dirty="0">
              <a:solidFill>
                <a:schemeClr val="bg1"/>
              </a:solidFill>
            </a:rPr>
            <a:t>Management</a:t>
          </a:r>
        </a:p>
      </dsp:txBody>
      <dsp:txXfrm>
        <a:off x="2590748" y="1813122"/>
        <a:ext cx="2237334" cy="1288980"/>
      </dsp:txXfrm>
    </dsp:sp>
    <dsp:sp modelId="{A91981E9-A82D-42BF-B9FC-C9B6D47BE456}">
      <dsp:nvSpPr>
        <dsp:cNvPr id="0" name=""/>
        <dsp:cNvSpPr/>
      </dsp:nvSpPr>
      <dsp:spPr>
        <a:xfrm>
          <a:off x="4998475" y="1709997"/>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Enforcement</a:t>
          </a:r>
          <a:r>
            <a:rPr lang="en-GB" sz="2400" kern="1200" dirty="0">
              <a:solidFill>
                <a:srgbClr val="FFFF00"/>
              </a:solidFill>
            </a:rPr>
            <a:t> </a:t>
          </a:r>
        </a:p>
      </dsp:txBody>
      <dsp:txXfrm>
        <a:off x="5068206" y="1779728"/>
        <a:ext cx="2237334" cy="12889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18:18:41.47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1 119,'5'0,"74"0,143-17,-195 13,66-13,163-6,-208 21,59-11,-43 4,19-3,-19 3,86-3,-78 12,119 3,-176-1,0 2,-1-1,0 2,0 0,0 1,14 8,34 13,102 15,-12-3,-113-28,60 9,-59-14,54 17,-75-16,31 18,-31-15,33 12,20 2,0-4,109 17,-120-28,-34-4,-1-1,1-1,0-1,0-2,0 0,46-8,-56 4,43-8,92-32,-88 12,-53 25,0 1,0 1,1-1,-1 2,1 0,1 0,16-3,45-7,-55 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C03C6-207A-43C5-9E80-2771B26310C7}" type="datetimeFigureOut">
              <a:rPr lang="en-GB" smtClean="0"/>
              <a:t>06/06/2022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65B23-F20F-4A68-BA1B-0DD689455ACC}" type="slidenum">
              <a:rPr lang="en-GB" smtClean="0"/>
              <a:t>‹#›</a:t>
            </a:fld>
            <a:endParaRPr lang="en-GB" dirty="0"/>
          </a:p>
        </p:txBody>
      </p:sp>
    </p:spTree>
    <p:extLst>
      <p:ext uri="{BB962C8B-B14F-4D97-AF65-F5344CB8AC3E}">
        <p14:creationId xmlns:p14="http://schemas.microsoft.com/office/powerpoint/2010/main" val="360532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1</a:t>
            </a:fld>
            <a:endParaRPr lang="en-GB" dirty="0"/>
          </a:p>
        </p:txBody>
      </p:sp>
    </p:spTree>
    <p:extLst>
      <p:ext uri="{BB962C8B-B14F-4D97-AF65-F5344CB8AC3E}">
        <p14:creationId xmlns:p14="http://schemas.microsoft.com/office/powerpoint/2010/main" val="283707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11</a:t>
            </a:fld>
            <a:endParaRPr lang="en-GB" dirty="0"/>
          </a:p>
        </p:txBody>
      </p:sp>
    </p:spTree>
    <p:extLst>
      <p:ext uri="{BB962C8B-B14F-4D97-AF65-F5344CB8AC3E}">
        <p14:creationId xmlns:p14="http://schemas.microsoft.com/office/powerpoint/2010/main" val="10775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12</a:t>
            </a:fld>
            <a:endParaRPr lang="en-GB" dirty="0"/>
          </a:p>
        </p:txBody>
      </p:sp>
    </p:spTree>
    <p:extLst>
      <p:ext uri="{BB962C8B-B14F-4D97-AF65-F5344CB8AC3E}">
        <p14:creationId xmlns:p14="http://schemas.microsoft.com/office/powerpoint/2010/main" val="331994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13</a:t>
            </a:fld>
            <a:endParaRPr lang="en-GB" dirty="0"/>
          </a:p>
        </p:txBody>
      </p:sp>
    </p:spTree>
    <p:extLst>
      <p:ext uri="{BB962C8B-B14F-4D97-AF65-F5344CB8AC3E}">
        <p14:creationId xmlns:p14="http://schemas.microsoft.com/office/powerpoint/2010/main" val="1087412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14</a:t>
            </a:fld>
            <a:endParaRPr lang="en-GB" dirty="0"/>
          </a:p>
        </p:txBody>
      </p:sp>
    </p:spTree>
    <p:extLst>
      <p:ext uri="{BB962C8B-B14F-4D97-AF65-F5344CB8AC3E}">
        <p14:creationId xmlns:p14="http://schemas.microsoft.com/office/powerpoint/2010/main" val="131404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16</a:t>
            </a:fld>
            <a:endParaRPr lang="en-GB" dirty="0"/>
          </a:p>
        </p:txBody>
      </p:sp>
    </p:spTree>
    <p:extLst>
      <p:ext uri="{BB962C8B-B14F-4D97-AF65-F5344CB8AC3E}">
        <p14:creationId xmlns:p14="http://schemas.microsoft.com/office/powerpoint/2010/main" val="281167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17</a:t>
            </a:fld>
            <a:endParaRPr lang="en-GB" dirty="0"/>
          </a:p>
        </p:txBody>
      </p:sp>
    </p:spTree>
    <p:extLst>
      <p:ext uri="{BB962C8B-B14F-4D97-AF65-F5344CB8AC3E}">
        <p14:creationId xmlns:p14="http://schemas.microsoft.com/office/powerpoint/2010/main" val="218177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20</a:t>
            </a:fld>
            <a:endParaRPr lang="en-GB" dirty="0"/>
          </a:p>
        </p:txBody>
      </p:sp>
    </p:spTree>
    <p:extLst>
      <p:ext uri="{BB962C8B-B14F-4D97-AF65-F5344CB8AC3E}">
        <p14:creationId xmlns:p14="http://schemas.microsoft.com/office/powerpoint/2010/main" val="137741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24</a:t>
            </a:fld>
            <a:endParaRPr lang="en-GB" dirty="0"/>
          </a:p>
        </p:txBody>
      </p:sp>
    </p:spTree>
    <p:extLst>
      <p:ext uri="{BB962C8B-B14F-4D97-AF65-F5344CB8AC3E}">
        <p14:creationId xmlns:p14="http://schemas.microsoft.com/office/powerpoint/2010/main" val="197715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25</a:t>
            </a:fld>
            <a:endParaRPr lang="en-GB" dirty="0"/>
          </a:p>
        </p:txBody>
      </p:sp>
    </p:spTree>
    <p:extLst>
      <p:ext uri="{BB962C8B-B14F-4D97-AF65-F5344CB8AC3E}">
        <p14:creationId xmlns:p14="http://schemas.microsoft.com/office/powerpoint/2010/main" val="105987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27</a:t>
            </a:fld>
            <a:endParaRPr lang="en-GB" dirty="0"/>
          </a:p>
        </p:txBody>
      </p:sp>
    </p:spTree>
    <p:extLst>
      <p:ext uri="{BB962C8B-B14F-4D97-AF65-F5344CB8AC3E}">
        <p14:creationId xmlns:p14="http://schemas.microsoft.com/office/powerpoint/2010/main" val="229525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a:t>
            </a:fld>
            <a:endParaRPr lang="en-GB" dirty="0"/>
          </a:p>
        </p:txBody>
      </p:sp>
    </p:spTree>
    <p:extLst>
      <p:ext uri="{BB962C8B-B14F-4D97-AF65-F5344CB8AC3E}">
        <p14:creationId xmlns:p14="http://schemas.microsoft.com/office/powerpoint/2010/main" val="203230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29</a:t>
            </a:fld>
            <a:endParaRPr lang="en-GB" dirty="0"/>
          </a:p>
        </p:txBody>
      </p:sp>
    </p:spTree>
    <p:extLst>
      <p:ext uri="{BB962C8B-B14F-4D97-AF65-F5344CB8AC3E}">
        <p14:creationId xmlns:p14="http://schemas.microsoft.com/office/powerpoint/2010/main" val="30740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31</a:t>
            </a:fld>
            <a:endParaRPr lang="en-GB" dirty="0"/>
          </a:p>
        </p:txBody>
      </p:sp>
    </p:spTree>
    <p:extLst>
      <p:ext uri="{BB962C8B-B14F-4D97-AF65-F5344CB8AC3E}">
        <p14:creationId xmlns:p14="http://schemas.microsoft.com/office/powerpoint/2010/main" val="92217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32</a:t>
            </a:fld>
            <a:endParaRPr lang="en-GB" dirty="0"/>
          </a:p>
        </p:txBody>
      </p:sp>
    </p:spTree>
    <p:extLst>
      <p:ext uri="{BB962C8B-B14F-4D97-AF65-F5344CB8AC3E}">
        <p14:creationId xmlns:p14="http://schemas.microsoft.com/office/powerpoint/2010/main" val="146258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33</a:t>
            </a:fld>
            <a:endParaRPr lang="en-GB" dirty="0"/>
          </a:p>
        </p:txBody>
      </p:sp>
    </p:spTree>
    <p:extLst>
      <p:ext uri="{BB962C8B-B14F-4D97-AF65-F5344CB8AC3E}">
        <p14:creationId xmlns:p14="http://schemas.microsoft.com/office/powerpoint/2010/main" val="825344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34</a:t>
            </a:fld>
            <a:endParaRPr lang="en-GB" dirty="0"/>
          </a:p>
        </p:txBody>
      </p:sp>
    </p:spTree>
    <p:extLst>
      <p:ext uri="{BB962C8B-B14F-4D97-AF65-F5344CB8AC3E}">
        <p14:creationId xmlns:p14="http://schemas.microsoft.com/office/powerpoint/2010/main" val="1321328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35</a:t>
            </a:fld>
            <a:endParaRPr lang="en-GB" dirty="0"/>
          </a:p>
        </p:txBody>
      </p:sp>
    </p:spTree>
    <p:extLst>
      <p:ext uri="{BB962C8B-B14F-4D97-AF65-F5344CB8AC3E}">
        <p14:creationId xmlns:p14="http://schemas.microsoft.com/office/powerpoint/2010/main" val="1273947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37</a:t>
            </a:fld>
            <a:endParaRPr lang="en-GB" dirty="0"/>
          </a:p>
        </p:txBody>
      </p:sp>
    </p:spTree>
    <p:extLst>
      <p:ext uri="{BB962C8B-B14F-4D97-AF65-F5344CB8AC3E}">
        <p14:creationId xmlns:p14="http://schemas.microsoft.com/office/powerpoint/2010/main" val="3109580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38</a:t>
            </a:fld>
            <a:endParaRPr lang="en-GB" dirty="0"/>
          </a:p>
        </p:txBody>
      </p:sp>
    </p:spTree>
    <p:extLst>
      <p:ext uri="{BB962C8B-B14F-4D97-AF65-F5344CB8AC3E}">
        <p14:creationId xmlns:p14="http://schemas.microsoft.com/office/powerpoint/2010/main" val="1228905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40</a:t>
            </a:fld>
            <a:endParaRPr lang="en-GB" dirty="0"/>
          </a:p>
        </p:txBody>
      </p:sp>
    </p:spTree>
    <p:extLst>
      <p:ext uri="{BB962C8B-B14F-4D97-AF65-F5344CB8AC3E}">
        <p14:creationId xmlns:p14="http://schemas.microsoft.com/office/powerpoint/2010/main" val="2793749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41</a:t>
            </a:fld>
            <a:endParaRPr lang="en-GB" dirty="0"/>
          </a:p>
        </p:txBody>
      </p:sp>
    </p:spTree>
    <p:extLst>
      <p:ext uri="{BB962C8B-B14F-4D97-AF65-F5344CB8AC3E}">
        <p14:creationId xmlns:p14="http://schemas.microsoft.com/office/powerpoint/2010/main" val="35665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Emojis: </a:t>
            </a:r>
          </a:p>
          <a:p>
            <a:r>
              <a:rPr lang="en-GB" dirty="0"/>
              <a:t>1: We will start and finish on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 dirty="0">
                <a:solidFill>
                  <a:srgbClr val="7030A0"/>
                </a:solidFill>
                <a:latin typeface="Century Gothic" panose="020B0502020202020204" pitchFamily="34" charset="0"/>
              </a:rPr>
              <a:t>2. Any questions, comments, examples, etc – just raise your hand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Please respect other participants' views which may be different from your own</a:t>
            </a:r>
          </a:p>
        </p:txBody>
      </p:sp>
      <p:sp>
        <p:nvSpPr>
          <p:cNvPr id="4" name="Slide Number Placeholder 3"/>
          <p:cNvSpPr>
            <a:spLocks noGrp="1"/>
          </p:cNvSpPr>
          <p:nvPr>
            <p:ph type="sldNum" sz="quarter" idx="5"/>
          </p:nvPr>
        </p:nvSpPr>
        <p:spPr/>
        <p:txBody>
          <a:bodyPr/>
          <a:lstStyle/>
          <a:p>
            <a:fld id="{76DE4E26-7431-4FAA-B7E2-2D4D5639997B}" type="slidenum">
              <a:rPr lang="en-GB" smtClean="0"/>
              <a:t>4</a:t>
            </a:fld>
            <a:endParaRPr lang="en-GB" dirty="0"/>
          </a:p>
        </p:txBody>
      </p:sp>
    </p:spTree>
    <p:extLst>
      <p:ext uri="{BB962C8B-B14F-4D97-AF65-F5344CB8AC3E}">
        <p14:creationId xmlns:p14="http://schemas.microsoft.com/office/powerpoint/2010/main" val="3325016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43</a:t>
            </a:fld>
            <a:endParaRPr lang="en-GB" dirty="0"/>
          </a:p>
        </p:txBody>
      </p:sp>
    </p:spTree>
    <p:extLst>
      <p:ext uri="{BB962C8B-B14F-4D97-AF65-F5344CB8AC3E}">
        <p14:creationId xmlns:p14="http://schemas.microsoft.com/office/powerpoint/2010/main" val="298065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44</a:t>
            </a:fld>
            <a:endParaRPr lang="en-GB" dirty="0"/>
          </a:p>
        </p:txBody>
      </p:sp>
    </p:spTree>
    <p:extLst>
      <p:ext uri="{BB962C8B-B14F-4D97-AF65-F5344CB8AC3E}">
        <p14:creationId xmlns:p14="http://schemas.microsoft.com/office/powerpoint/2010/main" val="1752564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46</a:t>
            </a:fld>
            <a:endParaRPr lang="en-GB" dirty="0"/>
          </a:p>
        </p:txBody>
      </p:sp>
    </p:spTree>
    <p:extLst>
      <p:ext uri="{BB962C8B-B14F-4D97-AF65-F5344CB8AC3E}">
        <p14:creationId xmlns:p14="http://schemas.microsoft.com/office/powerpoint/2010/main" val="2182774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47</a:t>
            </a:fld>
            <a:endParaRPr lang="en-GB" dirty="0"/>
          </a:p>
        </p:txBody>
      </p:sp>
    </p:spTree>
    <p:extLst>
      <p:ext uri="{BB962C8B-B14F-4D97-AF65-F5344CB8AC3E}">
        <p14:creationId xmlns:p14="http://schemas.microsoft.com/office/powerpoint/2010/main" val="3642909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48</a:t>
            </a:fld>
            <a:endParaRPr lang="en-GB" dirty="0"/>
          </a:p>
        </p:txBody>
      </p:sp>
    </p:spTree>
    <p:extLst>
      <p:ext uri="{BB962C8B-B14F-4D97-AF65-F5344CB8AC3E}">
        <p14:creationId xmlns:p14="http://schemas.microsoft.com/office/powerpoint/2010/main" val="2497677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50</a:t>
            </a:fld>
            <a:endParaRPr lang="en-GB" dirty="0"/>
          </a:p>
        </p:txBody>
      </p:sp>
    </p:spTree>
    <p:extLst>
      <p:ext uri="{BB962C8B-B14F-4D97-AF65-F5344CB8AC3E}">
        <p14:creationId xmlns:p14="http://schemas.microsoft.com/office/powerpoint/2010/main" val="24650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51</a:t>
            </a:fld>
            <a:endParaRPr lang="en-GB" dirty="0"/>
          </a:p>
        </p:txBody>
      </p:sp>
    </p:spTree>
    <p:extLst>
      <p:ext uri="{BB962C8B-B14F-4D97-AF65-F5344CB8AC3E}">
        <p14:creationId xmlns:p14="http://schemas.microsoft.com/office/powerpoint/2010/main" val="3717415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53</a:t>
            </a:fld>
            <a:endParaRPr lang="en-GB" dirty="0"/>
          </a:p>
        </p:txBody>
      </p:sp>
    </p:spTree>
    <p:extLst>
      <p:ext uri="{BB962C8B-B14F-4D97-AF65-F5344CB8AC3E}">
        <p14:creationId xmlns:p14="http://schemas.microsoft.com/office/powerpoint/2010/main" val="3648940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54</a:t>
            </a:fld>
            <a:endParaRPr lang="en-GB" dirty="0"/>
          </a:p>
        </p:txBody>
      </p:sp>
    </p:spTree>
    <p:extLst>
      <p:ext uri="{BB962C8B-B14F-4D97-AF65-F5344CB8AC3E}">
        <p14:creationId xmlns:p14="http://schemas.microsoft.com/office/powerpoint/2010/main" val="3359220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55</a:t>
            </a:fld>
            <a:endParaRPr lang="en-GB" dirty="0"/>
          </a:p>
        </p:txBody>
      </p:sp>
    </p:spTree>
    <p:extLst>
      <p:ext uri="{BB962C8B-B14F-4D97-AF65-F5344CB8AC3E}">
        <p14:creationId xmlns:p14="http://schemas.microsoft.com/office/powerpoint/2010/main" val="242244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a:t>
            </a:fld>
            <a:endParaRPr lang="en-GB" dirty="0"/>
          </a:p>
        </p:txBody>
      </p:sp>
    </p:spTree>
    <p:extLst>
      <p:ext uri="{BB962C8B-B14F-4D97-AF65-F5344CB8AC3E}">
        <p14:creationId xmlns:p14="http://schemas.microsoft.com/office/powerpoint/2010/main" val="1299901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here goes to HC e=planning Portal Weekly list and they could search on decided </a:t>
            </a:r>
            <a:r>
              <a:rPr lang="en-GB" dirty="0" err="1"/>
              <a:t>applcations</a:t>
            </a:r>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56</a:t>
            </a:fld>
            <a:endParaRPr lang="en-GB" dirty="0"/>
          </a:p>
        </p:txBody>
      </p:sp>
    </p:spTree>
    <p:extLst>
      <p:ext uri="{BB962C8B-B14F-4D97-AF65-F5344CB8AC3E}">
        <p14:creationId xmlns:p14="http://schemas.microsoft.com/office/powerpoint/2010/main" val="3903358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58</a:t>
            </a:fld>
            <a:endParaRPr lang="en-GB" dirty="0"/>
          </a:p>
        </p:txBody>
      </p:sp>
    </p:spTree>
    <p:extLst>
      <p:ext uri="{BB962C8B-B14F-4D97-AF65-F5344CB8AC3E}">
        <p14:creationId xmlns:p14="http://schemas.microsoft.com/office/powerpoint/2010/main" val="761868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62</a:t>
            </a:fld>
            <a:endParaRPr lang="en-GB" dirty="0"/>
          </a:p>
        </p:txBody>
      </p:sp>
    </p:spTree>
    <p:extLst>
      <p:ext uri="{BB962C8B-B14F-4D97-AF65-F5344CB8AC3E}">
        <p14:creationId xmlns:p14="http://schemas.microsoft.com/office/powerpoint/2010/main" val="1831595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64</a:t>
            </a:fld>
            <a:endParaRPr lang="en-GB" dirty="0"/>
          </a:p>
        </p:txBody>
      </p:sp>
    </p:spTree>
    <p:extLst>
      <p:ext uri="{BB962C8B-B14F-4D97-AF65-F5344CB8AC3E}">
        <p14:creationId xmlns:p14="http://schemas.microsoft.com/office/powerpoint/2010/main" val="41691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65</a:t>
            </a:fld>
            <a:endParaRPr lang="en-GB" dirty="0"/>
          </a:p>
        </p:txBody>
      </p:sp>
    </p:spTree>
    <p:extLst>
      <p:ext uri="{BB962C8B-B14F-4D97-AF65-F5344CB8AC3E}">
        <p14:creationId xmlns:p14="http://schemas.microsoft.com/office/powerpoint/2010/main" val="3999659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brings in crosses on animation after full group discussion</a:t>
            </a:r>
          </a:p>
        </p:txBody>
      </p:sp>
      <p:sp>
        <p:nvSpPr>
          <p:cNvPr id="4" name="Slide Number Placeholder 3"/>
          <p:cNvSpPr>
            <a:spLocks noGrp="1"/>
          </p:cNvSpPr>
          <p:nvPr>
            <p:ph type="sldNum" sz="quarter" idx="5"/>
          </p:nvPr>
        </p:nvSpPr>
        <p:spPr/>
        <p:txBody>
          <a:bodyPr/>
          <a:lstStyle/>
          <a:p>
            <a:fld id="{C3065B23-F20F-4A68-BA1B-0DD689455ACC}" type="slidenum">
              <a:rPr lang="en-GB" smtClean="0"/>
              <a:t>68</a:t>
            </a:fld>
            <a:endParaRPr lang="en-GB" dirty="0"/>
          </a:p>
        </p:txBody>
      </p:sp>
    </p:spTree>
    <p:extLst>
      <p:ext uri="{BB962C8B-B14F-4D97-AF65-F5344CB8AC3E}">
        <p14:creationId xmlns:p14="http://schemas.microsoft.com/office/powerpoint/2010/main" val="2285838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77</a:t>
            </a:fld>
            <a:endParaRPr lang="en-GB" dirty="0"/>
          </a:p>
        </p:txBody>
      </p:sp>
    </p:spTree>
    <p:extLst>
      <p:ext uri="{BB962C8B-B14F-4D97-AF65-F5344CB8AC3E}">
        <p14:creationId xmlns:p14="http://schemas.microsoft.com/office/powerpoint/2010/main" val="181806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79</a:t>
            </a:fld>
            <a:endParaRPr lang="en-GB" dirty="0"/>
          </a:p>
        </p:txBody>
      </p:sp>
    </p:spTree>
    <p:extLst>
      <p:ext uri="{BB962C8B-B14F-4D97-AF65-F5344CB8AC3E}">
        <p14:creationId xmlns:p14="http://schemas.microsoft.com/office/powerpoint/2010/main" val="1806884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80</a:t>
            </a:fld>
            <a:endParaRPr lang="en-GB" dirty="0"/>
          </a:p>
        </p:txBody>
      </p:sp>
    </p:spTree>
    <p:extLst>
      <p:ext uri="{BB962C8B-B14F-4D97-AF65-F5344CB8AC3E}">
        <p14:creationId xmlns:p14="http://schemas.microsoft.com/office/powerpoint/2010/main" val="352421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Slide?//</a:t>
            </a:r>
          </a:p>
        </p:txBody>
      </p:sp>
      <p:sp>
        <p:nvSpPr>
          <p:cNvPr id="4" name="Slide Number Placeholder 3"/>
          <p:cNvSpPr>
            <a:spLocks noGrp="1"/>
          </p:cNvSpPr>
          <p:nvPr>
            <p:ph type="sldNum" sz="quarter" idx="5"/>
          </p:nvPr>
        </p:nvSpPr>
        <p:spPr/>
        <p:txBody>
          <a:bodyPr/>
          <a:lstStyle/>
          <a:p>
            <a:fld id="{76DE4E26-7431-4FAA-B7E2-2D4D5639997B}" type="slidenum">
              <a:rPr lang="en-GB" smtClean="0"/>
              <a:t>6</a:t>
            </a:fld>
            <a:endParaRPr lang="en-GB" dirty="0"/>
          </a:p>
        </p:txBody>
      </p:sp>
    </p:spTree>
    <p:extLst>
      <p:ext uri="{BB962C8B-B14F-4D97-AF65-F5344CB8AC3E}">
        <p14:creationId xmlns:p14="http://schemas.microsoft.com/office/powerpoint/2010/main" val="311078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is a very relevant service for Elected Members to let members of the public in  their wards know about. </a:t>
            </a:r>
          </a:p>
          <a:p>
            <a:r>
              <a:rPr lang="en-US" dirty="0"/>
              <a:t>We can also potentially offer short talks on planning to community groups</a:t>
            </a:r>
          </a:p>
        </p:txBody>
      </p:sp>
      <p:sp>
        <p:nvSpPr>
          <p:cNvPr id="4" name="Slide Number Placeholder 3"/>
          <p:cNvSpPr>
            <a:spLocks noGrp="1"/>
          </p:cNvSpPr>
          <p:nvPr>
            <p:ph type="sldNum" sz="quarter" idx="5"/>
          </p:nvPr>
        </p:nvSpPr>
        <p:spPr/>
        <p:txBody>
          <a:bodyPr/>
          <a:lstStyle/>
          <a:p>
            <a:fld id="{76DE4E26-7431-4FAA-B7E2-2D4D5639997B}" type="slidenum">
              <a:rPr lang="en-GB" smtClean="0"/>
              <a:t>7</a:t>
            </a:fld>
            <a:endParaRPr lang="en-GB" dirty="0"/>
          </a:p>
        </p:txBody>
      </p:sp>
    </p:spTree>
    <p:extLst>
      <p:ext uri="{BB962C8B-B14F-4D97-AF65-F5344CB8AC3E}">
        <p14:creationId xmlns:p14="http://schemas.microsoft.com/office/powerpoint/2010/main" val="6060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E4E26-7431-4FAA-B7E2-2D4D5639997B}" type="slidenum">
              <a:rPr lang="en-GB" smtClean="0"/>
              <a:t>8</a:t>
            </a:fld>
            <a:endParaRPr lang="en-GB" dirty="0"/>
          </a:p>
        </p:txBody>
      </p:sp>
    </p:spTree>
    <p:extLst>
      <p:ext uri="{BB962C8B-B14F-4D97-AF65-F5344CB8AC3E}">
        <p14:creationId xmlns:p14="http://schemas.microsoft.com/office/powerpoint/2010/main" val="196777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big part of PAS work in the last 8-9 years or so – facilitating the development of a range of Community-led plans. Also Isle of Rum Community Land Use Plan and Morvern Community Action Plan</a:t>
            </a:r>
          </a:p>
        </p:txBody>
      </p:sp>
      <p:sp>
        <p:nvSpPr>
          <p:cNvPr id="4" name="Slide Number Placeholder 3"/>
          <p:cNvSpPr>
            <a:spLocks noGrp="1"/>
          </p:cNvSpPr>
          <p:nvPr>
            <p:ph type="sldNum" sz="quarter" idx="5"/>
          </p:nvPr>
        </p:nvSpPr>
        <p:spPr/>
        <p:txBody>
          <a:bodyPr/>
          <a:lstStyle/>
          <a:p>
            <a:fld id="{76DE4E26-7431-4FAA-B7E2-2D4D5639997B}" type="slidenum">
              <a:rPr lang="en-GB" smtClean="0"/>
              <a:t>9</a:t>
            </a:fld>
            <a:endParaRPr lang="en-GB" dirty="0"/>
          </a:p>
        </p:txBody>
      </p:sp>
    </p:spTree>
    <p:extLst>
      <p:ext uri="{BB962C8B-B14F-4D97-AF65-F5344CB8AC3E}">
        <p14:creationId xmlns:p14="http://schemas.microsoft.com/office/powerpoint/2010/main" val="175221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10</a:t>
            </a:fld>
            <a:endParaRPr lang="en-GB" dirty="0"/>
          </a:p>
        </p:txBody>
      </p:sp>
    </p:spTree>
    <p:extLst>
      <p:ext uri="{BB962C8B-B14F-4D97-AF65-F5344CB8AC3E}">
        <p14:creationId xmlns:p14="http://schemas.microsoft.com/office/powerpoint/2010/main" val="159777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14690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98965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408968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C4113C-3905-4930-8D8C-DE2BA14274F8}" type="datetimeFigureOut">
              <a:rPr lang="en-GB" smtClean="0">
                <a:solidFill>
                  <a:srgbClr val="36237B">
                    <a:tint val="75000"/>
                  </a:srgbClr>
                </a:solidFill>
              </a:rPr>
              <a:pPr/>
              <a:t>06/06/2022</a:t>
            </a:fld>
            <a:endParaRPr lang="en-GB" dirty="0">
              <a:solidFill>
                <a:srgbClr val="36237B">
                  <a:tint val="75000"/>
                </a:srgbClr>
              </a:solidFill>
            </a:endParaRPr>
          </a:p>
        </p:txBody>
      </p:sp>
      <p:sp>
        <p:nvSpPr>
          <p:cNvPr id="6" name="Footer Placeholder 5"/>
          <p:cNvSpPr>
            <a:spLocks noGrp="1"/>
          </p:cNvSpPr>
          <p:nvPr>
            <p:ph type="ftr" sz="quarter" idx="11"/>
          </p:nvPr>
        </p:nvSpPr>
        <p:spPr/>
        <p:txBody>
          <a:bodyPr/>
          <a:lstStyle/>
          <a:p>
            <a:endParaRPr lang="en-GB" dirty="0">
              <a:solidFill>
                <a:srgbClr val="36237B">
                  <a:tint val="75000"/>
                </a:srgbClr>
              </a:solidFill>
            </a:endParaRPr>
          </a:p>
        </p:txBody>
      </p:sp>
      <p:sp>
        <p:nvSpPr>
          <p:cNvPr id="7" name="Slide Number Placeholder 6"/>
          <p:cNvSpPr>
            <a:spLocks noGrp="1"/>
          </p:cNvSpPr>
          <p:nvPr>
            <p:ph type="sldNum" sz="quarter" idx="12"/>
          </p:nvPr>
        </p:nvSpPr>
        <p:spPr/>
        <p:txBody>
          <a:bodyPr/>
          <a:lstStyle/>
          <a:p>
            <a:fld id="{C5F109D2-C9E5-4A6D-99AE-8ED5FBB5E526}" type="slidenum">
              <a:rPr lang="en-GB" smtClean="0">
                <a:solidFill>
                  <a:srgbClr val="36237B">
                    <a:tint val="75000"/>
                  </a:srgbClr>
                </a:solidFill>
              </a:rPr>
              <a:pPr/>
              <a:t>‹#›</a:t>
            </a:fld>
            <a:endParaRPr lang="en-GB" dirty="0">
              <a:solidFill>
                <a:srgbClr val="36237B">
                  <a:tint val="75000"/>
                </a:srgbClr>
              </a:solidFill>
            </a:endParaRPr>
          </a:p>
        </p:txBody>
      </p:sp>
    </p:spTree>
    <p:extLst>
      <p:ext uri="{BB962C8B-B14F-4D97-AF65-F5344CB8AC3E}">
        <p14:creationId xmlns:p14="http://schemas.microsoft.com/office/powerpoint/2010/main" val="258012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31353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95238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1"/>
            </a:lvl1pPr>
          </a:lstStyle>
          <a:p>
            <a:r>
              <a:rPr lang="en-US" dirty="0"/>
              <a:t>Click to edit Master title style</a:t>
            </a:r>
          </a:p>
        </p:txBody>
      </p:sp>
      <p:sp>
        <p:nvSpPr>
          <p:cNvPr id="3" name="Content Placeholder 2"/>
          <p:cNvSpPr>
            <a:spLocks noGrp="1"/>
          </p:cNvSpPr>
          <p:nvPr>
            <p:ph sz="half" idx="1"/>
          </p:nvPr>
        </p:nvSpPr>
        <p:spPr>
          <a:xfrm>
            <a:off x="628650" y="1825625"/>
            <a:ext cx="7886700" cy="3934152"/>
          </a:xfrm>
        </p:spPr>
        <p:txBody>
          <a:bodyPr>
            <a:normAutofit/>
          </a:bodyPr>
          <a:lstStyle>
            <a:lvl1pPr marL="0" indent="0">
              <a:buNone/>
              <a:defRPr sz="2400" b="1"/>
            </a:lvl1pPr>
            <a:lvl2pPr>
              <a:defRPr b="1"/>
            </a:lvl2pPr>
            <a:lvl3pPr>
              <a:defRPr b="1"/>
            </a:lvl3pPr>
            <a:lvl4pPr>
              <a:defRPr b="1"/>
            </a:lvl4pPr>
            <a:lvl5pPr>
              <a:defRPr b="1"/>
            </a:lvl5pPr>
          </a:lstStyle>
          <a:p>
            <a:pPr lvl="0"/>
            <a:endParaRPr lang="en-US" dirty="0"/>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47106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54272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14044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57317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18679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41914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4113C-3905-4930-8D8C-DE2BA14274F8}" type="datetimeFigureOut">
              <a:rPr lang="en-GB" smtClean="0"/>
              <a:t>06/06/2022</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109D2-C9E5-4A6D-99AE-8ED5FBB5E526}" type="slidenum">
              <a:rPr lang="en-GB" smtClean="0"/>
              <a:t>‹#›</a:t>
            </a:fld>
            <a:endParaRPr lang="en-GB" dirty="0"/>
          </a:p>
        </p:txBody>
      </p:sp>
      <p:grpSp>
        <p:nvGrpSpPr>
          <p:cNvPr id="7" name="Group 6"/>
          <p:cNvGrpSpPr/>
          <p:nvPr userDrawn="1"/>
        </p:nvGrpSpPr>
        <p:grpSpPr>
          <a:xfrm>
            <a:off x="24375" y="38100"/>
            <a:ext cx="9072000" cy="1552575"/>
            <a:chOff x="0" y="0"/>
            <a:chExt cx="9144000" cy="1552575"/>
          </a:xfrm>
        </p:grpSpPr>
        <p:sp>
          <p:nvSpPr>
            <p:cNvPr id="8" name="Rectangle 7"/>
            <p:cNvSpPr/>
            <p:nvPr userDrawn="1"/>
          </p:nvSpPr>
          <p:spPr>
            <a:xfrm>
              <a:off x="0" y="0"/>
              <a:ext cx="9144000" cy="1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9039225" y="108000"/>
              <a:ext cx="104775" cy="144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31074" y="6176963"/>
            <a:ext cx="1208151" cy="520125"/>
          </a:xfrm>
          <a:prstGeom prst="rect">
            <a:avLst/>
          </a:prstGeom>
        </p:spPr>
      </p:pic>
    </p:spTree>
    <p:extLst>
      <p:ext uri="{BB962C8B-B14F-4D97-AF65-F5344CB8AC3E}">
        <p14:creationId xmlns:p14="http://schemas.microsoft.com/office/powerpoint/2010/main" val="2858191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nationalperformance.gov.scot/what-i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v.scot/publications/place-principle-introduction/"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www.placestandard.scot/"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hyperlink" Target="https://www.highland.gov.uk/info/178/local_and_statutory_development_plans"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highland.gov.uk/directory/52/a_to_z#record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nsformingplanning.scot/national-planning-framework/"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hyperlink" Target="https://consult.gov.scot/planning-architecture/local-development-planning/"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6.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hyperlink" Target="https://www.gov.scot/publications/hierarchy-developments-planning-circular-5-2009/"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wam.highland.gov.uk/wam/search.do?action=weeklyList"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hyperlink" Target="https://www.gov.scot/publications/planning-circular-4-1998-use-of-conditions-in-planning-permissions/" TargetMode="External"/><Relationship Id="rId4" Type="http://schemas.openxmlformats.org/officeDocument/2006/relationships/image" Target="../media/image85.sv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pas.org.uk/"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6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as.org.uk/advi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03.svg"/></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8.xml.rels><?xml version="1.0" encoding="UTF-8" standalone="yes"?>
<Relationships xmlns="http://schemas.openxmlformats.org/package/2006/relationships"><Relationship Id="rId3" Type="http://schemas.openxmlformats.org/officeDocument/2006/relationships/hyperlink" Target="http://www.pas.org.uk/projec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pas.org.uk/"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pas.org.uk/projects" TargetMode="Externa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628507"/>
            <a:ext cx="9144000" cy="3600986"/>
          </a:xfrm>
          <a:prstGeom prst="rect">
            <a:avLst/>
          </a:prstGeom>
          <a:noFill/>
        </p:spPr>
        <p:txBody>
          <a:bodyPr wrap="square" rtlCol="0">
            <a:spAutoFit/>
          </a:bodyPr>
          <a:lstStyle/>
          <a:p>
            <a:pPr algn="ctr"/>
            <a:endParaRPr lang="en-GB" sz="4800" b="1" dirty="0">
              <a:solidFill>
                <a:srgbClr val="7030A0"/>
              </a:solidFill>
              <a:latin typeface="Century Gothic" panose="020B0502020202020204" pitchFamily="34" charset="0"/>
            </a:endParaRPr>
          </a:p>
          <a:p>
            <a:pPr algn="ctr"/>
            <a:r>
              <a:rPr lang="en-GB" sz="7200" b="1" dirty="0">
                <a:solidFill>
                  <a:srgbClr val="7030A0"/>
                </a:solidFill>
                <a:latin typeface="Century Gothic" panose="020B0502020202020204" pitchFamily="34" charset="0"/>
              </a:rPr>
              <a:t>Welcome</a:t>
            </a:r>
            <a:endParaRPr lang="en-GB" sz="96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r>
              <a:rPr lang="en-GB" sz="4400" b="1" dirty="0">
                <a:solidFill>
                  <a:srgbClr val="7030A0"/>
                </a:solidFill>
                <a:latin typeface="Century Gothic" panose="020B0502020202020204" pitchFamily="34" charset="0"/>
              </a:rPr>
              <a:t>Introduction to Planning &amp; </a:t>
            </a:r>
            <a:br>
              <a:rPr lang="en-GB" sz="4400" b="1" dirty="0">
                <a:solidFill>
                  <a:srgbClr val="7030A0"/>
                </a:solidFill>
                <a:latin typeface="Century Gothic" panose="020B0502020202020204" pitchFamily="34" charset="0"/>
              </a:rPr>
            </a:br>
            <a:r>
              <a:rPr lang="en-GB" sz="4400" b="1" dirty="0">
                <a:solidFill>
                  <a:srgbClr val="7030A0"/>
                </a:solidFill>
                <a:latin typeface="Century Gothic" panose="020B0502020202020204" pitchFamily="34" charset="0"/>
              </a:rPr>
              <a:t>the Role of Elected Members</a:t>
            </a:r>
          </a:p>
        </p:txBody>
      </p:sp>
      <p:sp>
        <p:nvSpPr>
          <p:cNvPr id="5" name="TextBox 4">
            <a:extLst>
              <a:ext uri="{FF2B5EF4-FFF2-40B4-BE49-F238E27FC236}">
                <a16:creationId xmlns:a16="http://schemas.microsoft.com/office/drawing/2014/main" id="{1E772F0E-DD65-122B-6FFD-714AC42E549D}"/>
              </a:ext>
            </a:extLst>
          </p:cNvPr>
          <p:cNvSpPr txBox="1"/>
          <p:nvPr/>
        </p:nvSpPr>
        <p:spPr>
          <a:xfrm>
            <a:off x="4175170" y="632321"/>
            <a:ext cx="4345858" cy="830997"/>
          </a:xfrm>
          <a:prstGeom prst="rect">
            <a:avLst/>
          </a:prstGeom>
          <a:noFill/>
        </p:spPr>
        <p:txBody>
          <a:bodyPr wrap="square" rtlCol="0">
            <a:spAutoFit/>
          </a:bodyPr>
          <a:lstStyle/>
          <a:p>
            <a:pPr algn="r"/>
            <a:r>
              <a:rPr lang="en-GB" sz="1600" b="1" dirty="0">
                <a:solidFill>
                  <a:srgbClr val="7030A0"/>
                </a:solidFill>
                <a:latin typeface="Century Gothic" panose="020B0502020202020204" pitchFamily="34" charset="0"/>
              </a:rPr>
              <a:t>Training event delivered by PAS for:</a:t>
            </a:r>
          </a:p>
          <a:p>
            <a:pPr algn="r"/>
            <a:r>
              <a:rPr lang="en-GB" sz="1600" b="1" dirty="0">
                <a:solidFill>
                  <a:srgbClr val="7030A0"/>
                </a:solidFill>
                <a:latin typeface="Century Gothic" panose="020B0502020202020204" pitchFamily="34" charset="0"/>
              </a:rPr>
              <a:t>Highland Council Elected Members </a:t>
            </a:r>
          </a:p>
          <a:p>
            <a:pPr algn="r"/>
            <a:r>
              <a:rPr lang="en-GB" sz="1600" b="1" dirty="0">
                <a:solidFill>
                  <a:srgbClr val="7030A0"/>
                </a:solidFill>
                <a:latin typeface="Century Gothic" panose="020B0502020202020204" pitchFamily="34" charset="0"/>
              </a:rPr>
              <a:t>6 June 2022</a:t>
            </a:r>
          </a:p>
        </p:txBody>
      </p:sp>
    </p:spTree>
    <p:extLst>
      <p:ext uri="{BB962C8B-B14F-4D97-AF65-F5344CB8AC3E}">
        <p14:creationId xmlns:p14="http://schemas.microsoft.com/office/powerpoint/2010/main" val="331677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439E1-689F-88EF-51A2-BAFC9A27EDB9}"/>
              </a:ext>
            </a:extLst>
          </p:cNvPr>
          <p:cNvSpPr>
            <a:spLocks noGrp="1"/>
          </p:cNvSpPr>
          <p:nvPr>
            <p:ph sz="half" idx="1"/>
          </p:nvPr>
        </p:nvSpPr>
        <p:spPr>
          <a:xfrm>
            <a:off x="0" y="2341624"/>
            <a:ext cx="9144000" cy="1561170"/>
          </a:xfrm>
        </p:spPr>
        <p:txBody>
          <a:bodyPr vert="horz" lIns="91440" tIns="45720" rIns="91440" bIns="45720" rtlCol="0" anchor="t">
            <a:normAutofit/>
          </a:bodyPr>
          <a:lstStyle/>
          <a:p>
            <a:pPr marL="0" indent="0" algn="ctr">
              <a:buNone/>
            </a:pPr>
            <a:endParaRPr lang="en-GB" dirty="0"/>
          </a:p>
          <a:p>
            <a:pPr marL="0" indent="0" algn="ctr">
              <a:lnSpc>
                <a:spcPct val="100000"/>
              </a:lnSpc>
              <a:buNone/>
            </a:pPr>
            <a:r>
              <a:rPr lang="en-GB" sz="3200" dirty="0"/>
              <a:t>We’ll invite you in groups of 2-3</a:t>
            </a:r>
            <a:br>
              <a:rPr lang="en-GB" sz="3200" dirty="0"/>
            </a:br>
            <a:r>
              <a:rPr lang="en-GB" sz="3200" dirty="0"/>
              <a:t> to discuss your experiences of planning</a:t>
            </a:r>
          </a:p>
        </p:txBody>
      </p:sp>
      <p:pic>
        <p:nvPicPr>
          <p:cNvPr id="5" name="Graphic 4" descr="Badge 5 with solid fill">
            <a:extLst>
              <a:ext uri="{FF2B5EF4-FFF2-40B4-BE49-F238E27FC236}">
                <a16:creationId xmlns:a16="http://schemas.microsoft.com/office/drawing/2014/main" id="{D349011E-86FD-E3D0-CC97-1D6523BA2B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741" y="4909548"/>
            <a:ext cx="914400" cy="914400"/>
          </a:xfrm>
          <a:prstGeom prst="rect">
            <a:avLst/>
          </a:prstGeom>
        </p:spPr>
      </p:pic>
      <p:pic>
        <p:nvPicPr>
          <p:cNvPr id="7" name="Graphic 6" descr="Watch outline">
            <a:extLst>
              <a:ext uri="{FF2B5EF4-FFF2-40B4-BE49-F238E27FC236}">
                <a16:creationId xmlns:a16="http://schemas.microsoft.com/office/drawing/2014/main" id="{34F4036E-00C6-AF9D-5E3B-99B577F1F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1141" y="4909548"/>
            <a:ext cx="914400" cy="914400"/>
          </a:xfrm>
          <a:prstGeom prst="rect">
            <a:avLst/>
          </a:prstGeom>
        </p:spPr>
      </p:pic>
      <p:pic>
        <p:nvPicPr>
          <p:cNvPr id="6" name="Graphic 5" descr="Chat with solid fill">
            <a:extLst>
              <a:ext uri="{FF2B5EF4-FFF2-40B4-BE49-F238E27FC236}">
                <a16:creationId xmlns:a16="http://schemas.microsoft.com/office/drawing/2014/main" id="{42559A7C-F5C3-58FE-B640-56047439F4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9380" y="612284"/>
            <a:ext cx="1445172" cy="1445172"/>
          </a:xfrm>
          <a:prstGeom prst="rect">
            <a:avLst/>
          </a:prstGeom>
        </p:spPr>
      </p:pic>
    </p:spTree>
    <p:extLst>
      <p:ext uri="{BB962C8B-B14F-4D97-AF65-F5344CB8AC3E}">
        <p14:creationId xmlns:p14="http://schemas.microsoft.com/office/powerpoint/2010/main" val="419982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200329"/>
          </a:xfrm>
          <a:prstGeom prst="rect">
            <a:avLst/>
          </a:prstGeom>
          <a:noFill/>
        </p:spPr>
        <p:txBody>
          <a:bodyPr wrap="square" rtlCol="0">
            <a:spAutoFit/>
          </a:bodyPr>
          <a:lstStyle/>
          <a:p>
            <a:pPr algn="ctr"/>
            <a:r>
              <a:rPr lang="en-GB" sz="7200" b="1" dirty="0">
                <a:solidFill>
                  <a:srgbClr val="7030A0"/>
                </a:solidFill>
                <a:latin typeface="Century Gothic" panose="020B0502020202020204" pitchFamily="34" charset="0"/>
              </a:rPr>
              <a:t>Part 1: Context</a:t>
            </a:r>
          </a:p>
        </p:txBody>
      </p:sp>
    </p:spTree>
    <p:extLst>
      <p:ext uri="{BB962C8B-B14F-4D97-AF65-F5344CB8AC3E}">
        <p14:creationId xmlns:p14="http://schemas.microsoft.com/office/powerpoint/2010/main" val="115310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0863-FDE1-A39A-C192-0ACC99C6FD61}"/>
              </a:ext>
            </a:extLst>
          </p:cNvPr>
          <p:cNvSpPr>
            <a:spLocks noGrp="1"/>
          </p:cNvSpPr>
          <p:nvPr>
            <p:ph type="title"/>
          </p:nvPr>
        </p:nvSpPr>
        <p:spPr>
          <a:xfrm>
            <a:off x="628650" y="365126"/>
            <a:ext cx="8086372" cy="1325563"/>
          </a:xfrm>
        </p:spPr>
        <p:txBody>
          <a:bodyPr/>
          <a:lstStyle/>
          <a:p>
            <a:r>
              <a:rPr lang="en-GB" dirty="0"/>
              <a:t>Planning: Why is it important?</a:t>
            </a:r>
          </a:p>
        </p:txBody>
      </p:sp>
      <p:sp>
        <p:nvSpPr>
          <p:cNvPr id="3" name="Content Placeholder 2">
            <a:extLst>
              <a:ext uri="{FF2B5EF4-FFF2-40B4-BE49-F238E27FC236}">
                <a16:creationId xmlns:a16="http://schemas.microsoft.com/office/drawing/2014/main" id="{3851A042-3670-EA68-FD12-9CD56DA6282F}"/>
              </a:ext>
            </a:extLst>
          </p:cNvPr>
          <p:cNvSpPr>
            <a:spLocks noGrp="1"/>
          </p:cNvSpPr>
          <p:nvPr>
            <p:ph sz="half" idx="1"/>
          </p:nvPr>
        </p:nvSpPr>
        <p:spPr>
          <a:xfrm>
            <a:off x="628650" y="1690689"/>
            <a:ext cx="7807779" cy="4270375"/>
          </a:xfrm>
        </p:spPr>
        <p:txBody>
          <a:bodyPr vert="horz" lIns="91440" tIns="45720" rIns="91440" bIns="45720" rtlCol="0" anchor="t">
            <a:normAutofit fontScale="92500"/>
          </a:bodyPr>
          <a:lstStyle/>
          <a:p>
            <a:pPr marL="342900" indent="-342900">
              <a:lnSpc>
                <a:spcPct val="150000"/>
              </a:lnSpc>
              <a:buFont typeface="Arial" panose="020B0604020202020204" pitchFamily="34" charset="0"/>
              <a:buChar char="•"/>
            </a:pPr>
            <a:r>
              <a:rPr lang="en-GB" dirty="0">
                <a:solidFill>
                  <a:schemeClr val="bg1">
                    <a:lumMod val="25000"/>
                  </a:schemeClr>
                </a:solidFill>
              </a:rPr>
              <a:t>A key public service</a:t>
            </a:r>
          </a:p>
          <a:p>
            <a:pPr marL="342900" indent="-342900">
              <a:lnSpc>
                <a:spcPct val="150000"/>
              </a:lnSpc>
              <a:buFont typeface="Arial" panose="020B0604020202020204" pitchFamily="34" charset="0"/>
              <a:buChar char="•"/>
            </a:pPr>
            <a:r>
              <a:rPr lang="en-GB" dirty="0">
                <a:solidFill>
                  <a:schemeClr val="bg1">
                    <a:lumMod val="25000"/>
                  </a:schemeClr>
                </a:solidFill>
              </a:rPr>
              <a:t>Working in the long-term public interest </a:t>
            </a:r>
          </a:p>
          <a:p>
            <a:pPr marL="342900" indent="-342900">
              <a:lnSpc>
                <a:spcPct val="150000"/>
              </a:lnSpc>
              <a:buFont typeface="Arial" panose="020B0604020202020204" pitchFamily="34" charset="0"/>
              <a:buChar char="•"/>
            </a:pPr>
            <a:r>
              <a:rPr lang="en-GB" dirty="0">
                <a:solidFill>
                  <a:schemeClr val="bg1">
                    <a:lumMod val="25000"/>
                  </a:schemeClr>
                </a:solidFill>
              </a:rPr>
              <a:t>Planning for the future</a:t>
            </a:r>
          </a:p>
          <a:p>
            <a:pPr marL="342900" indent="-342900">
              <a:lnSpc>
                <a:spcPct val="150000"/>
              </a:lnSpc>
              <a:buFont typeface="Arial" panose="020B0604020202020204" pitchFamily="34" charset="0"/>
              <a:buChar char="•"/>
            </a:pPr>
            <a:r>
              <a:rPr lang="en-GB" dirty="0">
                <a:solidFill>
                  <a:schemeClr val="bg1">
                    <a:lumMod val="25000"/>
                  </a:schemeClr>
                </a:solidFill>
              </a:rPr>
              <a:t>Impacts for health, well-being &amp; equality</a:t>
            </a:r>
          </a:p>
          <a:p>
            <a:pPr marL="342900" indent="-342900">
              <a:lnSpc>
                <a:spcPct val="150000"/>
              </a:lnSpc>
              <a:buFont typeface="Arial" panose="020B0604020202020204" pitchFamily="34" charset="0"/>
              <a:buChar char="•"/>
            </a:pPr>
            <a:r>
              <a:rPr lang="en-GB" dirty="0">
                <a:solidFill>
                  <a:schemeClr val="bg1">
                    <a:lumMod val="25000"/>
                  </a:schemeClr>
                </a:solidFill>
              </a:rPr>
              <a:t>Impacts on day-to-day life: householder alterations to affordable homes to large new developments</a:t>
            </a:r>
          </a:p>
          <a:p>
            <a:pPr marL="342900" indent="-342900">
              <a:lnSpc>
                <a:spcPct val="150000"/>
              </a:lnSpc>
              <a:buFont typeface="Arial" panose="020B0604020202020204" pitchFamily="34" charset="0"/>
              <a:buChar char="•"/>
            </a:pPr>
            <a:r>
              <a:rPr lang="en-GB" dirty="0">
                <a:solidFill>
                  <a:schemeClr val="bg1">
                    <a:lumMod val="25000"/>
                  </a:schemeClr>
                </a:solidFill>
              </a:rPr>
              <a:t>Change can lead to strong feelings &amp; controversy</a:t>
            </a:r>
          </a:p>
        </p:txBody>
      </p:sp>
    </p:spTree>
    <p:extLst>
      <p:ext uri="{BB962C8B-B14F-4D97-AF65-F5344CB8AC3E}">
        <p14:creationId xmlns:p14="http://schemas.microsoft.com/office/powerpoint/2010/main" val="289829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7A56-7D72-2B48-6D56-28BEE9B01541}"/>
              </a:ext>
            </a:extLst>
          </p:cNvPr>
          <p:cNvSpPr>
            <a:spLocks noGrp="1"/>
          </p:cNvSpPr>
          <p:nvPr>
            <p:ph type="title"/>
          </p:nvPr>
        </p:nvSpPr>
        <p:spPr/>
        <p:txBody>
          <a:bodyPr/>
          <a:lstStyle/>
          <a:p>
            <a:r>
              <a:rPr lang="en-GB" dirty="0"/>
              <a:t>Planning: Origins &amp; Evolution</a:t>
            </a:r>
          </a:p>
        </p:txBody>
      </p:sp>
      <p:pic>
        <p:nvPicPr>
          <p:cNvPr id="5" name="Picture 4">
            <a:extLst>
              <a:ext uri="{FF2B5EF4-FFF2-40B4-BE49-F238E27FC236}">
                <a16:creationId xmlns:a16="http://schemas.microsoft.com/office/drawing/2014/main" id="{8383D529-7485-1DD7-11ED-97AAED1B74FA}"/>
              </a:ext>
            </a:extLst>
          </p:cNvPr>
          <p:cNvPicPr>
            <a:picLocks noChangeAspect="1"/>
          </p:cNvPicPr>
          <p:nvPr/>
        </p:nvPicPr>
        <p:blipFill>
          <a:blip r:embed="rId3"/>
          <a:stretch>
            <a:fillRect/>
          </a:stretch>
        </p:blipFill>
        <p:spPr>
          <a:xfrm>
            <a:off x="6716486" y="2006941"/>
            <a:ext cx="2213148" cy="3884304"/>
          </a:xfrm>
          <a:prstGeom prst="rect">
            <a:avLst/>
          </a:prstGeom>
        </p:spPr>
      </p:pic>
      <p:graphicFrame>
        <p:nvGraphicFramePr>
          <p:cNvPr id="7" name="Table 7">
            <a:extLst>
              <a:ext uri="{FF2B5EF4-FFF2-40B4-BE49-F238E27FC236}">
                <a16:creationId xmlns:a16="http://schemas.microsoft.com/office/drawing/2014/main" id="{39E23240-E20C-2B6B-500E-267A4D59C776}"/>
              </a:ext>
            </a:extLst>
          </p:cNvPr>
          <p:cNvGraphicFramePr>
            <a:graphicFrameLocks noGrp="1"/>
          </p:cNvGraphicFramePr>
          <p:nvPr>
            <p:extLst>
              <p:ext uri="{D42A27DB-BD31-4B8C-83A1-F6EECF244321}">
                <p14:modId xmlns:p14="http://schemas.microsoft.com/office/powerpoint/2010/main" val="4057304812"/>
              </p:ext>
            </p:extLst>
          </p:nvPr>
        </p:nvGraphicFramePr>
        <p:xfrm>
          <a:off x="815176" y="2006941"/>
          <a:ext cx="5901309" cy="3832902"/>
        </p:xfrm>
        <a:graphic>
          <a:graphicData uri="http://schemas.openxmlformats.org/drawingml/2006/table">
            <a:tbl>
              <a:tblPr firstRow="1" bandRow="1">
                <a:tableStyleId>{5C22544A-7EE6-4342-B048-85BDC9FD1C3A}</a:tableStyleId>
              </a:tblPr>
              <a:tblGrid>
                <a:gridCol w="1296652">
                  <a:extLst>
                    <a:ext uri="{9D8B030D-6E8A-4147-A177-3AD203B41FA5}">
                      <a16:colId xmlns:a16="http://schemas.microsoft.com/office/drawing/2014/main" val="2705673621"/>
                    </a:ext>
                  </a:extLst>
                </a:gridCol>
                <a:gridCol w="4604657">
                  <a:extLst>
                    <a:ext uri="{9D8B030D-6E8A-4147-A177-3AD203B41FA5}">
                      <a16:colId xmlns:a16="http://schemas.microsoft.com/office/drawing/2014/main" val="1530329167"/>
                    </a:ext>
                  </a:extLst>
                </a:gridCol>
              </a:tblGrid>
              <a:tr h="449622">
                <a:tc>
                  <a:txBody>
                    <a:bodyPr/>
                    <a:lstStyle/>
                    <a:p>
                      <a:r>
                        <a:rPr lang="en-GB" sz="2000" b="1" dirty="0">
                          <a:solidFill>
                            <a:srgbClr val="7030A0"/>
                          </a:solidFill>
                        </a:rPr>
                        <a:t>1900 --</a:t>
                      </a:r>
                    </a:p>
                  </a:txBody>
                  <a:tcPr>
                    <a:solidFill>
                      <a:schemeClr val="tx1">
                        <a:lumMod val="20000"/>
                        <a:lumOff val="80000"/>
                      </a:schemeClr>
                    </a:solidFill>
                  </a:tcPr>
                </a:tc>
                <a:tc>
                  <a:txBody>
                    <a:bodyPr/>
                    <a:lstStyle/>
                    <a:p>
                      <a:r>
                        <a:rPr lang="en-GB" sz="1800" b="1" dirty="0">
                          <a:solidFill>
                            <a:schemeClr val="bg1">
                              <a:lumMod val="25000"/>
                            </a:schemeClr>
                          </a:solidFill>
                        </a:rPr>
                        <a:t>Early housing &amp; town planning Acts </a:t>
                      </a:r>
                    </a:p>
                  </a:txBody>
                  <a:tcPr>
                    <a:noFill/>
                  </a:tcPr>
                </a:tc>
                <a:extLst>
                  <a:ext uri="{0D108BD9-81ED-4DB2-BD59-A6C34878D82A}">
                    <a16:rowId xmlns:a16="http://schemas.microsoft.com/office/drawing/2014/main" val="3643809346"/>
                  </a:ext>
                </a:extLst>
              </a:tr>
              <a:tr h="635657">
                <a:tc>
                  <a:txBody>
                    <a:bodyPr/>
                    <a:lstStyle/>
                    <a:p>
                      <a:r>
                        <a:rPr lang="en-GB" sz="2000" b="1" dirty="0">
                          <a:solidFill>
                            <a:srgbClr val="7030A0"/>
                          </a:solidFill>
                        </a:rPr>
                        <a:t>1947</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Establishment: public interest; health; forward planning; regulatory</a:t>
                      </a:r>
                    </a:p>
                  </a:txBody>
                  <a:tcPr>
                    <a:noFill/>
                  </a:tcPr>
                </a:tc>
                <a:extLst>
                  <a:ext uri="{0D108BD9-81ED-4DB2-BD59-A6C34878D82A}">
                    <a16:rowId xmlns:a16="http://schemas.microsoft.com/office/drawing/2014/main" val="874246702"/>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1950-70s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Mass home-building; new towns</a:t>
                      </a:r>
                    </a:p>
                  </a:txBody>
                  <a:tcPr>
                    <a:noFill/>
                  </a:tcPr>
                </a:tc>
                <a:extLst>
                  <a:ext uri="{0D108BD9-81ED-4DB2-BD59-A6C34878D82A}">
                    <a16:rowId xmlns:a16="http://schemas.microsoft.com/office/drawing/2014/main" val="188295324"/>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1970s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Public consultation agenda</a:t>
                      </a:r>
                    </a:p>
                  </a:txBody>
                  <a:tcPr>
                    <a:noFill/>
                  </a:tcPr>
                </a:tc>
                <a:extLst>
                  <a:ext uri="{0D108BD9-81ED-4DB2-BD59-A6C34878D82A}">
                    <a16:rowId xmlns:a16="http://schemas.microsoft.com/office/drawing/2014/main" val="3622195979"/>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1990s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Sustainability agenda</a:t>
                      </a:r>
                    </a:p>
                  </a:txBody>
                  <a:tcPr>
                    <a:noFill/>
                  </a:tcPr>
                </a:tc>
                <a:extLst>
                  <a:ext uri="{0D108BD9-81ED-4DB2-BD59-A6C34878D82A}">
                    <a16:rowId xmlns:a16="http://schemas.microsoft.com/office/drawing/2014/main" val="2158411120"/>
                  </a:ext>
                </a:extLst>
              </a:tr>
              <a:tr h="635657">
                <a:tc>
                  <a:txBody>
                    <a:bodyPr/>
                    <a:lstStyle/>
                    <a:p>
                      <a:r>
                        <a:rPr lang="en-GB" sz="2000" b="1" dirty="0">
                          <a:solidFill>
                            <a:srgbClr val="7030A0"/>
                          </a:solidFill>
                        </a:rPr>
                        <a:t>2006</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chemeClr val="bg1">
                              <a:lumMod val="25000"/>
                            </a:schemeClr>
                          </a:solidFill>
                        </a:rPr>
                        <a:t>Planning Act: introduced National Planning Framework</a:t>
                      </a:r>
                    </a:p>
                  </a:txBody>
                  <a:tcPr>
                    <a:noFill/>
                  </a:tcPr>
                </a:tc>
                <a:extLst>
                  <a:ext uri="{0D108BD9-81ED-4DB2-BD59-A6C34878D82A}">
                    <a16:rowId xmlns:a16="http://schemas.microsoft.com/office/drawing/2014/main" val="1947931121"/>
                  </a:ext>
                </a:extLst>
              </a:tr>
              <a:tr h="912030">
                <a:tc>
                  <a:txBody>
                    <a:bodyPr/>
                    <a:lstStyle/>
                    <a:p>
                      <a:r>
                        <a:rPr lang="en-GB" sz="2000" b="1" dirty="0">
                          <a:solidFill>
                            <a:srgbClr val="7030A0"/>
                          </a:solidFill>
                        </a:rPr>
                        <a:t>2019</a:t>
                      </a:r>
                    </a:p>
                  </a:txBody>
                  <a:tcPr>
                    <a:solidFill>
                      <a:schemeClr val="tx1">
                        <a:lumMod val="20000"/>
                        <a:lumOff val="80000"/>
                      </a:schemeClr>
                    </a:solidFill>
                  </a:tcPr>
                </a:tc>
                <a:tc>
                  <a:txBody>
                    <a:bodyPr/>
                    <a:lstStyle/>
                    <a:p>
                      <a:r>
                        <a:rPr lang="en-GB" sz="1800" b="1" i="0" dirty="0">
                          <a:solidFill>
                            <a:srgbClr val="7030A0"/>
                          </a:solidFill>
                        </a:rPr>
                        <a:t>Planning Act: focus on climate change; new homes; collaboration &amp; other significant changes</a:t>
                      </a:r>
                    </a:p>
                  </a:txBody>
                  <a:tcPr>
                    <a:noFill/>
                  </a:tcPr>
                </a:tc>
                <a:extLst>
                  <a:ext uri="{0D108BD9-81ED-4DB2-BD59-A6C34878D82A}">
                    <a16:rowId xmlns:a16="http://schemas.microsoft.com/office/drawing/2014/main" val="2005731834"/>
                  </a:ext>
                </a:extLst>
              </a:tr>
            </a:tbl>
          </a:graphicData>
        </a:graphic>
      </p:graphicFrame>
    </p:spTree>
    <p:extLst>
      <p:ext uri="{BB962C8B-B14F-4D97-AF65-F5344CB8AC3E}">
        <p14:creationId xmlns:p14="http://schemas.microsoft.com/office/powerpoint/2010/main" val="406841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8A9C-DB5E-5C44-B0CF-D6BDD4B0A415}"/>
              </a:ext>
            </a:extLst>
          </p:cNvPr>
          <p:cNvSpPr>
            <a:spLocks noGrp="1"/>
          </p:cNvSpPr>
          <p:nvPr>
            <p:ph type="title"/>
          </p:nvPr>
        </p:nvSpPr>
        <p:spPr/>
        <p:txBody>
          <a:bodyPr/>
          <a:lstStyle/>
          <a:p>
            <a:r>
              <a:rPr lang="en-GB" dirty="0"/>
              <a:t>Roles &amp; Responsibilities</a:t>
            </a:r>
          </a:p>
        </p:txBody>
      </p:sp>
      <p:sp>
        <p:nvSpPr>
          <p:cNvPr id="3" name="Content Placeholder 2">
            <a:extLst>
              <a:ext uri="{FF2B5EF4-FFF2-40B4-BE49-F238E27FC236}">
                <a16:creationId xmlns:a16="http://schemas.microsoft.com/office/drawing/2014/main" id="{19EA5879-6077-037D-9C17-2DE388B986AC}"/>
              </a:ext>
            </a:extLst>
          </p:cNvPr>
          <p:cNvSpPr>
            <a:spLocks noGrp="1"/>
          </p:cNvSpPr>
          <p:nvPr>
            <p:ph sz="half" idx="1"/>
          </p:nvPr>
        </p:nvSpPr>
        <p:spPr>
          <a:xfrm>
            <a:off x="865716" y="1665466"/>
            <a:ext cx="3943350" cy="4622445"/>
          </a:xfrm>
        </p:spPr>
        <p:txBody>
          <a:bodyPr>
            <a:normAutofit/>
          </a:bodyPr>
          <a:lstStyle/>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Scottish Parliament</a:t>
            </a:r>
          </a:p>
          <a:p>
            <a:pPr marL="285750" indent="-285750">
              <a:lnSpc>
                <a:spcPct val="150000"/>
              </a:lnSpc>
              <a:spcBef>
                <a:spcPts val="0"/>
              </a:spcBef>
              <a:buFont typeface="Arial" panose="020B0604020202020204" pitchFamily="34" charset="0"/>
              <a:buChar char="•"/>
            </a:pPr>
            <a:r>
              <a:rPr lang="en-GB" sz="1800" b="1" dirty="0">
                <a:solidFill>
                  <a:srgbClr val="7030A0"/>
                </a:solidFill>
              </a:rPr>
              <a:t>Scottish Government</a:t>
            </a:r>
          </a:p>
          <a:p>
            <a:pPr marL="285750" indent="-285750">
              <a:lnSpc>
                <a:spcPct val="150000"/>
              </a:lnSpc>
              <a:spcBef>
                <a:spcPts val="0"/>
              </a:spcBef>
              <a:buFont typeface="Arial" panose="020B0604020202020204" pitchFamily="34" charset="0"/>
              <a:buChar char="•"/>
            </a:pPr>
            <a:r>
              <a:rPr lang="en-GB" sz="1800" b="1" dirty="0">
                <a:solidFill>
                  <a:srgbClr val="7030A0"/>
                </a:solidFill>
              </a:rPr>
              <a:t>Local Authorities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Transport Scotland</a:t>
            </a:r>
          </a:p>
          <a:p>
            <a:pPr marL="285750" indent="-285750">
              <a:lnSpc>
                <a:spcPct val="150000"/>
              </a:lnSpc>
              <a:spcBef>
                <a:spcPts val="0"/>
              </a:spcBef>
              <a:buFont typeface="Arial" panose="020B0604020202020204" pitchFamily="34" charset="0"/>
              <a:buChar char="•"/>
            </a:pPr>
            <a:r>
              <a:rPr lang="en-GB" sz="1800" b="1" spc="-20" dirty="0">
                <a:solidFill>
                  <a:schemeClr val="bg1">
                    <a:lumMod val="25000"/>
                  </a:schemeClr>
                </a:solidFill>
              </a:rPr>
              <a:t>Regional Transport Partnerships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Public Health Scotland</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Statutory Consultees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Applicants &amp; Developers</a:t>
            </a:r>
          </a:p>
          <a:p>
            <a:pPr marL="285750" indent="-285750">
              <a:lnSpc>
                <a:spcPct val="150000"/>
              </a:lnSpc>
              <a:spcBef>
                <a:spcPts val="0"/>
              </a:spcBef>
              <a:buFont typeface="Arial" panose="020B0604020202020204" pitchFamily="34" charset="0"/>
              <a:buChar char="•"/>
            </a:pPr>
            <a:r>
              <a:rPr lang="en-GB" sz="1800" b="1" dirty="0">
                <a:solidFill>
                  <a:srgbClr val="7030A0"/>
                </a:solidFill>
              </a:rPr>
              <a:t>Community Councils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Stakeholder Groups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Community Groups</a:t>
            </a:r>
          </a:p>
        </p:txBody>
      </p:sp>
      <p:sp>
        <p:nvSpPr>
          <p:cNvPr id="5" name="TextBox 4">
            <a:extLst>
              <a:ext uri="{FF2B5EF4-FFF2-40B4-BE49-F238E27FC236}">
                <a16:creationId xmlns:a16="http://schemas.microsoft.com/office/drawing/2014/main" id="{8157A391-D277-26A7-CA8B-9A9B3AF99656}"/>
              </a:ext>
            </a:extLst>
          </p:cNvPr>
          <p:cNvSpPr txBox="1"/>
          <p:nvPr/>
        </p:nvSpPr>
        <p:spPr>
          <a:xfrm>
            <a:off x="4944817" y="4914878"/>
            <a:ext cx="3333467" cy="646331"/>
          </a:xfrm>
          <a:prstGeom prst="rect">
            <a:avLst/>
          </a:prstGeom>
          <a:solidFill>
            <a:schemeClr val="tx1">
              <a:lumMod val="20000"/>
              <a:lumOff val="80000"/>
            </a:schemeClr>
          </a:solidFill>
          <a:ln>
            <a:noFill/>
          </a:ln>
        </p:spPr>
        <p:txBody>
          <a:bodyPr wrap="square" rtlCol="0">
            <a:spAutoFit/>
          </a:bodyPr>
          <a:lstStyle/>
          <a:p>
            <a:pPr algn="ctr"/>
            <a:r>
              <a:rPr lang="en-GB" b="1" dirty="0">
                <a:solidFill>
                  <a:srgbClr val="7030A0"/>
                </a:solidFill>
              </a:rPr>
              <a:t>Only community group with a statutory role in planning </a:t>
            </a:r>
          </a:p>
        </p:txBody>
      </p:sp>
      <p:cxnSp>
        <p:nvCxnSpPr>
          <p:cNvPr id="7" name="Straight Arrow Connector 6">
            <a:extLst>
              <a:ext uri="{FF2B5EF4-FFF2-40B4-BE49-F238E27FC236}">
                <a16:creationId xmlns:a16="http://schemas.microsoft.com/office/drawing/2014/main" id="{937F9092-C773-16AB-46AA-2F157BF55FFD}"/>
              </a:ext>
            </a:extLst>
          </p:cNvPr>
          <p:cNvCxnSpPr/>
          <p:nvPr/>
        </p:nvCxnSpPr>
        <p:spPr>
          <a:xfrm>
            <a:off x="3770489" y="5238044"/>
            <a:ext cx="9144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Graphic 5" descr="Group of people with solid fill">
            <a:extLst>
              <a:ext uri="{FF2B5EF4-FFF2-40B4-BE49-F238E27FC236}">
                <a16:creationId xmlns:a16="http://schemas.microsoft.com/office/drawing/2014/main" id="{8558F853-C91B-6A55-1194-6707D8EA32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9683" y="1665466"/>
            <a:ext cx="1613338" cy="1613338"/>
          </a:xfrm>
          <a:prstGeom prst="rect">
            <a:avLst/>
          </a:prstGeom>
        </p:spPr>
      </p:pic>
    </p:spTree>
    <p:extLst>
      <p:ext uri="{BB962C8B-B14F-4D97-AF65-F5344CB8AC3E}">
        <p14:creationId xmlns:p14="http://schemas.microsoft.com/office/powerpoint/2010/main" val="3043467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B7E5-D95F-4649-A683-33DEEE3AB026}"/>
              </a:ext>
            </a:extLst>
          </p:cNvPr>
          <p:cNvSpPr>
            <a:spLocks noGrp="1"/>
          </p:cNvSpPr>
          <p:nvPr>
            <p:ph type="title"/>
          </p:nvPr>
        </p:nvSpPr>
        <p:spPr>
          <a:xfrm>
            <a:off x="266699" y="312737"/>
            <a:ext cx="8060871" cy="1147764"/>
          </a:xfrm>
        </p:spPr>
        <p:txBody>
          <a:bodyPr>
            <a:normAutofit fontScale="90000"/>
          </a:bodyPr>
          <a:lstStyle/>
          <a:p>
            <a:r>
              <a:rPr lang="en-GB" b="1" dirty="0">
                <a:solidFill>
                  <a:srgbClr val="7030A0"/>
                </a:solidFill>
              </a:rPr>
              <a:t>Agencies/Statutory Consultees</a:t>
            </a:r>
          </a:p>
        </p:txBody>
      </p:sp>
      <p:sp>
        <p:nvSpPr>
          <p:cNvPr id="5" name="TextBox 4">
            <a:extLst>
              <a:ext uri="{FF2B5EF4-FFF2-40B4-BE49-F238E27FC236}">
                <a16:creationId xmlns:a16="http://schemas.microsoft.com/office/drawing/2014/main" id="{FD7B891A-98B1-6021-36EE-FCC1AE59C713}"/>
              </a:ext>
            </a:extLst>
          </p:cNvPr>
          <p:cNvSpPr txBox="1"/>
          <p:nvPr/>
        </p:nvSpPr>
        <p:spPr>
          <a:xfrm>
            <a:off x="455836" y="2688770"/>
            <a:ext cx="7682595"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b="1" dirty="0">
                <a:solidFill>
                  <a:srgbClr val="7030A0"/>
                </a:solidFill>
              </a:rPr>
              <a:t>Historic Environment Scotland</a:t>
            </a:r>
          </a:p>
          <a:p>
            <a:pPr marL="285750" indent="-285750">
              <a:spcAft>
                <a:spcPts val="600"/>
              </a:spcAft>
              <a:buFont typeface="Arial" panose="020B0604020202020204" pitchFamily="34" charset="0"/>
              <a:buChar char="•"/>
            </a:pPr>
            <a:r>
              <a:rPr lang="en-GB" sz="2000" b="1" dirty="0">
                <a:solidFill>
                  <a:srgbClr val="7030A0"/>
                </a:solidFill>
              </a:rPr>
              <a:t>NatureScot (formerly Scottish Natural Heritage)</a:t>
            </a:r>
          </a:p>
          <a:p>
            <a:pPr marL="285750" indent="-285750">
              <a:spcAft>
                <a:spcPts val="600"/>
              </a:spcAft>
              <a:buFont typeface="Arial" panose="020B0604020202020204" pitchFamily="34" charset="0"/>
              <a:buChar char="•"/>
            </a:pPr>
            <a:r>
              <a:rPr lang="en-GB" sz="2000" b="1" dirty="0">
                <a:solidFill>
                  <a:srgbClr val="7030A0"/>
                </a:solidFill>
              </a:rPr>
              <a:t>SEPA (Scottish Environment Protection Agency)</a:t>
            </a:r>
          </a:p>
          <a:p>
            <a:pPr marL="285750" indent="-285750">
              <a:spcAft>
                <a:spcPts val="600"/>
              </a:spcAft>
              <a:buFont typeface="Arial" panose="020B0604020202020204" pitchFamily="34" charset="0"/>
              <a:buChar char="•"/>
            </a:pPr>
            <a:r>
              <a:rPr lang="en-GB" sz="2000" b="1" dirty="0">
                <a:solidFill>
                  <a:srgbClr val="7030A0"/>
                </a:solidFill>
              </a:rPr>
              <a:t>Scottish Water</a:t>
            </a:r>
          </a:p>
          <a:p>
            <a:pPr marL="285750" indent="-285750">
              <a:spcAft>
                <a:spcPts val="600"/>
              </a:spcAft>
              <a:buFont typeface="Arial" panose="020B0604020202020204" pitchFamily="34" charset="0"/>
              <a:buChar char="•"/>
            </a:pPr>
            <a:r>
              <a:rPr lang="en-GB" sz="2000" b="1" dirty="0">
                <a:solidFill>
                  <a:srgbClr val="7030A0"/>
                </a:solidFill>
              </a:rPr>
              <a:t>Sport Scotland</a:t>
            </a:r>
          </a:p>
          <a:p>
            <a:pPr marL="285750" indent="-285750">
              <a:spcAft>
                <a:spcPts val="600"/>
              </a:spcAft>
              <a:buFont typeface="Arial" panose="020B0604020202020204" pitchFamily="34" charset="0"/>
              <a:buChar char="•"/>
            </a:pPr>
            <a:r>
              <a:rPr lang="en-GB" sz="2000" b="1" dirty="0">
                <a:solidFill>
                  <a:srgbClr val="7030A0"/>
                </a:solidFill>
              </a:rPr>
              <a:t>Transport Scotland</a:t>
            </a:r>
            <a:br>
              <a:rPr lang="en-GB" sz="2000" b="1" dirty="0">
                <a:solidFill>
                  <a:srgbClr val="7030A0"/>
                </a:solidFill>
              </a:rPr>
            </a:br>
            <a:endParaRPr lang="en-GB" sz="2000" b="1" dirty="0">
              <a:solidFill>
                <a:srgbClr val="7030A0"/>
              </a:solidFill>
            </a:endParaRPr>
          </a:p>
          <a:p>
            <a:pPr marL="285750" indent="-285750">
              <a:spcAft>
                <a:spcPts val="600"/>
              </a:spcAft>
              <a:buFont typeface="Arial" panose="020B0604020202020204" pitchFamily="34" charset="0"/>
              <a:buChar char="•"/>
            </a:pPr>
            <a:r>
              <a:rPr lang="en-GB" sz="2000" b="1" dirty="0">
                <a:solidFill>
                  <a:srgbClr val="7030A0"/>
                </a:solidFill>
              </a:rPr>
              <a:t>Community Councils</a:t>
            </a:r>
            <a:endParaRPr lang="en-GB" sz="2400" b="1" dirty="0">
              <a:solidFill>
                <a:srgbClr val="7030A0"/>
              </a:solidFill>
            </a:endParaRPr>
          </a:p>
        </p:txBody>
      </p:sp>
      <p:sp>
        <p:nvSpPr>
          <p:cNvPr id="13" name="TextBox 12">
            <a:extLst>
              <a:ext uri="{FF2B5EF4-FFF2-40B4-BE49-F238E27FC236}">
                <a16:creationId xmlns:a16="http://schemas.microsoft.com/office/drawing/2014/main" id="{BFF9EBB0-A2FF-6CBF-4CAF-1EDD209E26A7}"/>
              </a:ext>
            </a:extLst>
          </p:cNvPr>
          <p:cNvSpPr txBox="1"/>
          <p:nvPr/>
        </p:nvSpPr>
        <p:spPr>
          <a:xfrm>
            <a:off x="368753" y="1659137"/>
            <a:ext cx="8406493" cy="830997"/>
          </a:xfrm>
          <a:prstGeom prst="rect">
            <a:avLst/>
          </a:prstGeom>
          <a:noFill/>
        </p:spPr>
        <p:txBody>
          <a:bodyPr wrap="square" rtlCol="0">
            <a:spAutoFit/>
          </a:bodyPr>
          <a:lstStyle/>
          <a:p>
            <a:r>
              <a:rPr lang="en-GB" sz="2400" b="1" dirty="0"/>
              <a:t>Provide expert advice where needed on planning matters:</a:t>
            </a:r>
          </a:p>
        </p:txBody>
      </p:sp>
      <p:sp>
        <p:nvSpPr>
          <p:cNvPr id="16" name="TextBox 15">
            <a:extLst>
              <a:ext uri="{FF2B5EF4-FFF2-40B4-BE49-F238E27FC236}">
                <a16:creationId xmlns:a16="http://schemas.microsoft.com/office/drawing/2014/main" id="{AED8A027-02D4-F844-0AC3-8EA6B939E3FF}"/>
              </a:ext>
            </a:extLst>
          </p:cNvPr>
          <p:cNvSpPr txBox="1"/>
          <p:nvPr/>
        </p:nvSpPr>
        <p:spPr>
          <a:xfrm>
            <a:off x="3591484" y="5365007"/>
            <a:ext cx="4207810" cy="584775"/>
          </a:xfrm>
          <a:prstGeom prst="rect">
            <a:avLst/>
          </a:prstGeom>
          <a:solidFill>
            <a:schemeClr val="tx1">
              <a:lumMod val="20000"/>
              <a:lumOff val="80000"/>
            </a:schemeClr>
          </a:solidFill>
        </p:spPr>
        <p:txBody>
          <a:bodyPr wrap="square" rtlCol="0">
            <a:spAutoFit/>
          </a:bodyPr>
          <a:lstStyle/>
          <a:p>
            <a:r>
              <a:rPr lang="en-GB" sz="1600" b="1" dirty="0"/>
              <a:t>Have right to request statutory consultee status on any planning application</a:t>
            </a:r>
          </a:p>
        </p:txBody>
      </p:sp>
    </p:spTree>
    <p:extLst>
      <p:ext uri="{BB962C8B-B14F-4D97-AF65-F5344CB8AC3E}">
        <p14:creationId xmlns:p14="http://schemas.microsoft.com/office/powerpoint/2010/main" val="312990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47B4-E946-EE22-0F1E-33E329F9B436}"/>
              </a:ext>
            </a:extLst>
          </p:cNvPr>
          <p:cNvSpPr>
            <a:spLocks noGrp="1"/>
          </p:cNvSpPr>
          <p:nvPr>
            <p:ph type="title"/>
          </p:nvPr>
        </p:nvSpPr>
        <p:spPr/>
        <p:txBody>
          <a:bodyPr/>
          <a:lstStyle/>
          <a:p>
            <a:r>
              <a:rPr lang="en-GB" dirty="0"/>
              <a:t>Role of Scottish Government</a:t>
            </a:r>
          </a:p>
        </p:txBody>
      </p:sp>
      <p:sp>
        <p:nvSpPr>
          <p:cNvPr id="3" name="Content Placeholder 2">
            <a:extLst>
              <a:ext uri="{FF2B5EF4-FFF2-40B4-BE49-F238E27FC236}">
                <a16:creationId xmlns:a16="http://schemas.microsoft.com/office/drawing/2014/main" id="{3186BA8C-64CC-08B0-F2BC-EC9D14B75304}"/>
              </a:ext>
            </a:extLst>
          </p:cNvPr>
          <p:cNvSpPr>
            <a:spLocks noGrp="1"/>
          </p:cNvSpPr>
          <p:nvPr>
            <p:ph sz="half" idx="1"/>
          </p:nvPr>
        </p:nvSpPr>
        <p:spPr>
          <a:xfrm>
            <a:off x="841388" y="1690689"/>
            <a:ext cx="4431055" cy="4653975"/>
          </a:xfrm>
        </p:spPr>
        <p:txBody>
          <a:bodyPr>
            <a:normAutofit fontScale="92500"/>
          </a:bodyPr>
          <a:lstStyle/>
          <a:p>
            <a:pPr marL="271463" indent="-271463">
              <a:lnSpc>
                <a:spcPct val="110000"/>
              </a:lnSpc>
              <a:spcAft>
                <a:spcPts val="1200"/>
              </a:spcAft>
              <a:buFont typeface="Arial" panose="020B0604020202020204" pitchFamily="34" charset="0"/>
              <a:buChar char="•"/>
            </a:pPr>
            <a:r>
              <a:rPr lang="en-GB" dirty="0">
                <a:solidFill>
                  <a:srgbClr val="7030A0"/>
                </a:solidFill>
              </a:rPr>
              <a:t>Planning Legislation</a:t>
            </a:r>
          </a:p>
          <a:p>
            <a:pPr marL="271463" indent="-271463">
              <a:lnSpc>
                <a:spcPct val="110000"/>
              </a:lnSpc>
              <a:spcAft>
                <a:spcPts val="1200"/>
              </a:spcAft>
              <a:buFont typeface="Arial" panose="020B0604020202020204" pitchFamily="34" charset="0"/>
              <a:buChar char="•"/>
            </a:pPr>
            <a:r>
              <a:rPr lang="en-GB" dirty="0">
                <a:solidFill>
                  <a:srgbClr val="7030A0"/>
                </a:solidFill>
              </a:rPr>
              <a:t>National Planning Framework</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Policy (eg, Designing Streets)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Planning Circulars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Planning Advice Notes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Appeals &amp; Inquiries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Called-In Applications</a:t>
            </a:r>
          </a:p>
        </p:txBody>
      </p:sp>
      <p:pic>
        <p:nvPicPr>
          <p:cNvPr id="12" name="Picture 11">
            <a:extLst>
              <a:ext uri="{FF2B5EF4-FFF2-40B4-BE49-F238E27FC236}">
                <a16:creationId xmlns:a16="http://schemas.microsoft.com/office/drawing/2014/main" id="{4F80F5F5-B2CF-992F-1B56-19F1174E3511}"/>
              </a:ext>
            </a:extLst>
          </p:cNvPr>
          <p:cNvPicPr>
            <a:picLocks noChangeAspect="1"/>
          </p:cNvPicPr>
          <p:nvPr/>
        </p:nvPicPr>
        <p:blipFill>
          <a:blip r:embed="rId3"/>
          <a:stretch>
            <a:fillRect/>
          </a:stretch>
        </p:blipFill>
        <p:spPr>
          <a:xfrm>
            <a:off x="5481661" y="3603509"/>
            <a:ext cx="3341915" cy="2187768"/>
          </a:xfrm>
          <a:prstGeom prst="rect">
            <a:avLst/>
          </a:prstGeom>
          <a:ln>
            <a:solidFill>
              <a:schemeClr val="accent1"/>
            </a:solidFill>
          </a:ln>
        </p:spPr>
      </p:pic>
      <p:pic>
        <p:nvPicPr>
          <p:cNvPr id="13" name="Picture 12">
            <a:extLst>
              <a:ext uri="{FF2B5EF4-FFF2-40B4-BE49-F238E27FC236}">
                <a16:creationId xmlns:a16="http://schemas.microsoft.com/office/drawing/2014/main" id="{6AEF0AAA-40D7-C54B-B081-B0D8E17E9D68}"/>
              </a:ext>
            </a:extLst>
          </p:cNvPr>
          <p:cNvPicPr>
            <a:picLocks noChangeAspect="1"/>
          </p:cNvPicPr>
          <p:nvPr/>
        </p:nvPicPr>
        <p:blipFill>
          <a:blip r:embed="rId4"/>
          <a:stretch>
            <a:fillRect/>
          </a:stretch>
        </p:blipFill>
        <p:spPr>
          <a:xfrm>
            <a:off x="7755997" y="2354183"/>
            <a:ext cx="1054318" cy="1031273"/>
          </a:xfrm>
          <a:prstGeom prst="rect">
            <a:avLst/>
          </a:prstGeom>
        </p:spPr>
      </p:pic>
      <p:pic>
        <p:nvPicPr>
          <p:cNvPr id="14" name="Picture 13">
            <a:extLst>
              <a:ext uri="{FF2B5EF4-FFF2-40B4-BE49-F238E27FC236}">
                <a16:creationId xmlns:a16="http://schemas.microsoft.com/office/drawing/2014/main" id="{8609CA41-BBCB-E8E0-EE58-BF8B474F50B0}"/>
              </a:ext>
            </a:extLst>
          </p:cNvPr>
          <p:cNvPicPr>
            <a:picLocks noChangeAspect="1"/>
          </p:cNvPicPr>
          <p:nvPr/>
        </p:nvPicPr>
        <p:blipFill>
          <a:blip r:embed="rId5"/>
          <a:stretch>
            <a:fillRect/>
          </a:stretch>
        </p:blipFill>
        <p:spPr>
          <a:xfrm>
            <a:off x="6622816" y="2354183"/>
            <a:ext cx="1059604" cy="1031273"/>
          </a:xfrm>
          <a:prstGeom prst="rect">
            <a:avLst/>
          </a:prstGeom>
        </p:spPr>
      </p:pic>
      <p:pic>
        <p:nvPicPr>
          <p:cNvPr id="15" name="Picture 14">
            <a:extLst>
              <a:ext uri="{FF2B5EF4-FFF2-40B4-BE49-F238E27FC236}">
                <a16:creationId xmlns:a16="http://schemas.microsoft.com/office/drawing/2014/main" id="{14EB5C2A-ED5B-790D-1CD2-66917CBD9615}"/>
              </a:ext>
            </a:extLst>
          </p:cNvPr>
          <p:cNvPicPr>
            <a:picLocks noChangeAspect="1"/>
          </p:cNvPicPr>
          <p:nvPr/>
        </p:nvPicPr>
        <p:blipFill>
          <a:blip r:embed="rId6"/>
          <a:stretch>
            <a:fillRect/>
          </a:stretch>
        </p:blipFill>
        <p:spPr>
          <a:xfrm>
            <a:off x="5508816" y="2371183"/>
            <a:ext cx="979499" cy="1014273"/>
          </a:xfrm>
          <a:prstGeom prst="rect">
            <a:avLst/>
          </a:prstGeom>
        </p:spPr>
      </p:pic>
    </p:spTree>
    <p:extLst>
      <p:ext uri="{BB962C8B-B14F-4D97-AF65-F5344CB8AC3E}">
        <p14:creationId xmlns:p14="http://schemas.microsoft.com/office/powerpoint/2010/main" val="342901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F27C-9B65-D298-6AF9-977982913B4F}"/>
              </a:ext>
            </a:extLst>
          </p:cNvPr>
          <p:cNvSpPr>
            <a:spLocks noGrp="1"/>
          </p:cNvSpPr>
          <p:nvPr>
            <p:ph type="title"/>
          </p:nvPr>
        </p:nvSpPr>
        <p:spPr>
          <a:xfrm>
            <a:off x="500744" y="637080"/>
            <a:ext cx="3603170" cy="1325563"/>
          </a:xfrm>
        </p:spPr>
        <p:txBody>
          <a:bodyPr>
            <a:normAutofit fontScale="90000"/>
          </a:bodyPr>
          <a:lstStyle/>
          <a:p>
            <a:r>
              <a:rPr lang="en-GB" dirty="0"/>
              <a:t>National </a:t>
            </a:r>
            <a:br>
              <a:rPr lang="en-GB" dirty="0"/>
            </a:br>
            <a:r>
              <a:rPr lang="en-GB" dirty="0"/>
              <a:t>Performance</a:t>
            </a:r>
            <a:br>
              <a:rPr lang="en-GB" dirty="0"/>
            </a:br>
            <a:r>
              <a:rPr lang="en-GB" dirty="0"/>
              <a:t>Framework</a:t>
            </a:r>
          </a:p>
        </p:txBody>
      </p:sp>
      <p:sp>
        <p:nvSpPr>
          <p:cNvPr id="4" name="TextBox 3">
            <a:extLst>
              <a:ext uri="{FF2B5EF4-FFF2-40B4-BE49-F238E27FC236}">
                <a16:creationId xmlns:a16="http://schemas.microsoft.com/office/drawing/2014/main" id="{27087CE0-7B27-6CDC-53C1-BF65FA5FD41F}"/>
              </a:ext>
            </a:extLst>
          </p:cNvPr>
          <p:cNvSpPr txBox="1"/>
          <p:nvPr/>
        </p:nvSpPr>
        <p:spPr>
          <a:xfrm>
            <a:off x="4558160" y="5680336"/>
            <a:ext cx="3671440" cy="584775"/>
          </a:xfrm>
          <a:prstGeom prst="rect">
            <a:avLst/>
          </a:prstGeom>
          <a:solidFill>
            <a:schemeClr val="tx1">
              <a:lumMod val="20000"/>
              <a:lumOff val="80000"/>
              <a:alpha val="75000"/>
            </a:schemeClr>
          </a:solidFill>
        </p:spPr>
        <p:txBody>
          <a:bodyPr wrap="square" rtlCol="0">
            <a:spAutoFit/>
          </a:bodyPr>
          <a:lstStyle/>
          <a:p>
            <a:pPr algn="ctr"/>
            <a:r>
              <a:rPr lang="en-GB" sz="1600" b="1" dirty="0">
                <a:solidFill>
                  <a:srgbClr val="7030A0"/>
                </a:solidFill>
              </a:rPr>
              <a:t>Prepared by Scottish Govt &amp; COSLA</a:t>
            </a:r>
            <a:br>
              <a:rPr lang="en-GB" sz="1600" b="1" dirty="0">
                <a:solidFill>
                  <a:srgbClr val="7030A0"/>
                </a:solidFill>
              </a:rPr>
            </a:br>
            <a:r>
              <a:rPr lang="en-GB" sz="1600" b="1" dirty="0">
                <a:solidFill>
                  <a:srgbClr val="7030A0"/>
                </a:solidFill>
                <a:hlinkClick r:id="rId3">
                  <a:extLst>
                    <a:ext uri="{A12FA001-AC4F-418D-AE19-62706E023703}">
                      <ahyp:hlinkClr xmlns:ahyp="http://schemas.microsoft.com/office/drawing/2018/hyperlinkcolor" val="tx"/>
                    </a:ext>
                  </a:extLst>
                </a:hlinkClick>
              </a:rPr>
              <a:t>Click here</a:t>
            </a:r>
            <a:r>
              <a:rPr lang="en-GB" sz="1600" b="1" dirty="0">
                <a:solidFill>
                  <a:srgbClr val="7030A0"/>
                </a:solidFill>
              </a:rPr>
              <a:t> for more info </a:t>
            </a:r>
          </a:p>
        </p:txBody>
      </p:sp>
      <p:pic>
        <p:nvPicPr>
          <p:cNvPr id="6" name="Picture 5">
            <a:extLst>
              <a:ext uri="{FF2B5EF4-FFF2-40B4-BE49-F238E27FC236}">
                <a16:creationId xmlns:a16="http://schemas.microsoft.com/office/drawing/2014/main" id="{41F45A77-6A26-F0D9-9BA8-D48D27D0FFE5}"/>
              </a:ext>
            </a:extLst>
          </p:cNvPr>
          <p:cNvPicPr>
            <a:picLocks noChangeAspect="1"/>
          </p:cNvPicPr>
          <p:nvPr/>
        </p:nvPicPr>
        <p:blipFill rotWithShape="1">
          <a:blip r:embed="rId4"/>
          <a:srcRect l="2475" t="1570" r="2075" b="2994"/>
          <a:stretch/>
        </p:blipFill>
        <p:spPr>
          <a:xfrm>
            <a:off x="3991023" y="468271"/>
            <a:ext cx="4939551" cy="4996546"/>
          </a:xfrm>
          <a:prstGeom prst="rect">
            <a:avLst/>
          </a:prstGeom>
        </p:spPr>
      </p:pic>
      <p:pic>
        <p:nvPicPr>
          <p:cNvPr id="7" name="Picture 6">
            <a:extLst>
              <a:ext uri="{FF2B5EF4-FFF2-40B4-BE49-F238E27FC236}">
                <a16:creationId xmlns:a16="http://schemas.microsoft.com/office/drawing/2014/main" id="{2D426280-704C-8270-226C-3F943C7E5B32}"/>
              </a:ext>
            </a:extLst>
          </p:cNvPr>
          <p:cNvPicPr>
            <a:picLocks noChangeAspect="1"/>
          </p:cNvPicPr>
          <p:nvPr/>
        </p:nvPicPr>
        <p:blipFill>
          <a:blip r:embed="rId5"/>
          <a:stretch>
            <a:fillRect/>
          </a:stretch>
        </p:blipFill>
        <p:spPr>
          <a:xfrm>
            <a:off x="472652" y="2288464"/>
            <a:ext cx="3427219" cy="4353891"/>
          </a:xfrm>
          <a:prstGeom prst="rect">
            <a:avLst/>
          </a:prstGeom>
        </p:spPr>
      </p:pic>
    </p:spTree>
    <p:extLst>
      <p:ext uri="{BB962C8B-B14F-4D97-AF65-F5344CB8AC3E}">
        <p14:creationId xmlns:p14="http://schemas.microsoft.com/office/powerpoint/2010/main" val="372696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943A-3FBB-8219-8D4A-A6E5DD1E652F}"/>
              </a:ext>
            </a:extLst>
          </p:cNvPr>
          <p:cNvSpPr>
            <a:spLocks noGrp="1"/>
          </p:cNvSpPr>
          <p:nvPr>
            <p:ph type="title"/>
          </p:nvPr>
        </p:nvSpPr>
        <p:spPr>
          <a:xfrm>
            <a:off x="628650" y="365126"/>
            <a:ext cx="4366137" cy="1325563"/>
          </a:xfrm>
        </p:spPr>
        <p:txBody>
          <a:bodyPr/>
          <a:lstStyle/>
          <a:p>
            <a:r>
              <a:rPr lang="en-GB" dirty="0"/>
              <a:t>Placemaking</a:t>
            </a:r>
            <a:endParaRPr lang="en-GB" dirty="0">
              <a:solidFill>
                <a:srgbClr val="FF0000"/>
              </a:solidFill>
            </a:endParaRPr>
          </a:p>
        </p:txBody>
      </p:sp>
      <p:pic>
        <p:nvPicPr>
          <p:cNvPr id="4" name="Picture 3">
            <a:extLst>
              <a:ext uri="{FF2B5EF4-FFF2-40B4-BE49-F238E27FC236}">
                <a16:creationId xmlns:a16="http://schemas.microsoft.com/office/drawing/2014/main" id="{9E5CB9A4-ADA1-F44A-34DF-18F20459314D}"/>
              </a:ext>
            </a:extLst>
          </p:cNvPr>
          <p:cNvPicPr>
            <a:picLocks noChangeAspect="1"/>
          </p:cNvPicPr>
          <p:nvPr/>
        </p:nvPicPr>
        <p:blipFill rotWithShape="1">
          <a:blip r:embed="rId2"/>
          <a:srcRect t="5001"/>
          <a:stretch/>
        </p:blipFill>
        <p:spPr>
          <a:xfrm>
            <a:off x="730000" y="1690689"/>
            <a:ext cx="6900510" cy="4749323"/>
          </a:xfrm>
          <a:prstGeom prst="rect">
            <a:avLst/>
          </a:prstGeom>
          <a:ln>
            <a:solidFill>
              <a:srgbClr val="7030A0"/>
            </a:solidFill>
          </a:ln>
        </p:spPr>
      </p:pic>
      <p:sp>
        <p:nvSpPr>
          <p:cNvPr id="6" name="TextBox 5">
            <a:extLst>
              <a:ext uri="{FF2B5EF4-FFF2-40B4-BE49-F238E27FC236}">
                <a16:creationId xmlns:a16="http://schemas.microsoft.com/office/drawing/2014/main" id="{6ACEEFF3-33F0-D7B3-3C0A-6A214A91F6F6}"/>
              </a:ext>
            </a:extLst>
          </p:cNvPr>
          <p:cNvSpPr txBox="1"/>
          <p:nvPr/>
        </p:nvSpPr>
        <p:spPr>
          <a:xfrm flipH="1">
            <a:off x="6421816" y="5339803"/>
            <a:ext cx="1702679" cy="646331"/>
          </a:xfrm>
          <a:prstGeom prst="rect">
            <a:avLst/>
          </a:prstGeom>
          <a:solidFill>
            <a:schemeClr val="tx1">
              <a:lumMod val="20000"/>
              <a:lumOff val="80000"/>
            </a:schemeClr>
          </a:solidFill>
        </p:spPr>
        <p:txBody>
          <a:bodyPr wrap="square" rtlCol="0">
            <a:spAutoFit/>
          </a:bodyPr>
          <a:lstStyle/>
          <a:p>
            <a:r>
              <a:rPr lang="en-GB" b="1" dirty="0">
                <a:hlinkClick r:id="rId3">
                  <a:extLst>
                    <a:ext uri="{A12FA001-AC4F-418D-AE19-62706E023703}">
                      <ahyp:hlinkClr xmlns:ahyp="http://schemas.microsoft.com/office/drawing/2018/hyperlinkcolor" val="tx"/>
                    </a:ext>
                  </a:extLst>
                </a:hlinkClick>
              </a:rPr>
              <a:t>Click here</a:t>
            </a:r>
            <a:r>
              <a:rPr lang="en-GB" b="1" dirty="0"/>
              <a:t> for more info</a:t>
            </a:r>
          </a:p>
        </p:txBody>
      </p:sp>
    </p:spTree>
    <p:extLst>
      <p:ext uri="{BB962C8B-B14F-4D97-AF65-F5344CB8AC3E}">
        <p14:creationId xmlns:p14="http://schemas.microsoft.com/office/powerpoint/2010/main" val="126296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8C2-22B7-5527-E571-A02FAEE8352C}"/>
              </a:ext>
            </a:extLst>
          </p:cNvPr>
          <p:cNvSpPr>
            <a:spLocks noGrp="1"/>
          </p:cNvSpPr>
          <p:nvPr>
            <p:ph type="title"/>
          </p:nvPr>
        </p:nvSpPr>
        <p:spPr/>
        <p:txBody>
          <a:bodyPr/>
          <a:lstStyle/>
          <a:p>
            <a:r>
              <a:rPr lang="en-GB" dirty="0"/>
              <a:t>Placemaking </a:t>
            </a:r>
            <a:endParaRPr lang="en-GB" dirty="0">
              <a:solidFill>
                <a:srgbClr val="FF0000"/>
              </a:solidFill>
            </a:endParaRPr>
          </a:p>
        </p:txBody>
      </p:sp>
      <p:sp>
        <p:nvSpPr>
          <p:cNvPr id="3" name="Rectangle 2">
            <a:extLst>
              <a:ext uri="{FF2B5EF4-FFF2-40B4-BE49-F238E27FC236}">
                <a16:creationId xmlns:a16="http://schemas.microsoft.com/office/drawing/2014/main" id="{7E2588BA-F7B0-E0BB-25BE-3B685975F1B9}"/>
              </a:ext>
            </a:extLst>
          </p:cNvPr>
          <p:cNvSpPr/>
          <p:nvPr/>
        </p:nvSpPr>
        <p:spPr>
          <a:xfrm>
            <a:off x="7846142" y="5931309"/>
            <a:ext cx="1297858" cy="948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CE02CE65-E039-9587-25B7-280AC9C4BFE5}"/>
              </a:ext>
            </a:extLst>
          </p:cNvPr>
          <p:cNvPicPr>
            <a:picLocks noChangeAspect="1"/>
          </p:cNvPicPr>
          <p:nvPr/>
        </p:nvPicPr>
        <p:blipFill rotWithShape="1">
          <a:blip r:embed="rId2"/>
          <a:srcRect t="3761" b="3401"/>
          <a:stretch/>
        </p:blipFill>
        <p:spPr>
          <a:xfrm>
            <a:off x="921710" y="1386348"/>
            <a:ext cx="7593640" cy="5334000"/>
          </a:xfrm>
          <a:prstGeom prst="rect">
            <a:avLst/>
          </a:prstGeom>
        </p:spPr>
      </p:pic>
    </p:spTree>
    <p:extLst>
      <p:ext uri="{BB962C8B-B14F-4D97-AF65-F5344CB8AC3E}">
        <p14:creationId xmlns:p14="http://schemas.microsoft.com/office/powerpoint/2010/main" val="27021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D15-B073-48C1-9786-3A683B474903}"/>
              </a:ext>
            </a:extLst>
          </p:cNvPr>
          <p:cNvSpPr>
            <a:spLocks noGrp="1"/>
          </p:cNvSpPr>
          <p:nvPr>
            <p:ph type="title"/>
          </p:nvPr>
        </p:nvSpPr>
        <p:spPr/>
        <p:txBody>
          <a:bodyPr/>
          <a:lstStyle/>
          <a:p>
            <a:r>
              <a:rPr lang="en-GB" dirty="0"/>
              <a:t>Today …</a:t>
            </a:r>
          </a:p>
        </p:txBody>
      </p:sp>
      <p:sp>
        <p:nvSpPr>
          <p:cNvPr id="3" name="Content Placeholder 2">
            <a:extLst>
              <a:ext uri="{FF2B5EF4-FFF2-40B4-BE49-F238E27FC236}">
                <a16:creationId xmlns:a16="http://schemas.microsoft.com/office/drawing/2014/main" id="{B261873D-06F9-C818-8AE0-1FA15507ECC3}"/>
              </a:ext>
            </a:extLst>
          </p:cNvPr>
          <p:cNvSpPr>
            <a:spLocks noGrp="1"/>
          </p:cNvSpPr>
          <p:nvPr>
            <p:ph sz="half" idx="1"/>
          </p:nvPr>
        </p:nvSpPr>
        <p:spPr>
          <a:xfrm>
            <a:off x="733753" y="1788791"/>
            <a:ext cx="7886700" cy="4233637"/>
          </a:xfrm>
        </p:spPr>
        <p:txBody>
          <a:bodyPr vert="horz" lIns="91440" tIns="45720" rIns="91440" bIns="45720" rtlCol="0" anchor="t">
            <a:normAutofit fontScale="92500" lnSpcReduction="10000"/>
          </a:bodyPr>
          <a:lstStyle/>
          <a:p>
            <a:pPr marL="0" indent="0">
              <a:lnSpc>
                <a:spcPct val="110000"/>
              </a:lnSpc>
              <a:buNone/>
            </a:pPr>
            <a:r>
              <a:rPr lang="en-GB" dirty="0"/>
              <a:t>From PAS (Planning Aid Scotland):</a:t>
            </a:r>
          </a:p>
          <a:p>
            <a:pPr marL="0" indent="0">
              <a:lnSpc>
                <a:spcPct val="110000"/>
              </a:lnSpc>
              <a:buNone/>
            </a:pPr>
            <a:r>
              <a:rPr lang="en-GB" sz="2000" b="0" dirty="0">
                <a:latin typeface="Century Gothic" panose="020B0502020202020204" pitchFamily="34" charset="0"/>
              </a:rPr>
              <a:t>John Bury</a:t>
            </a:r>
          </a:p>
          <a:p>
            <a:pPr marL="0" indent="0">
              <a:lnSpc>
                <a:spcPct val="110000"/>
              </a:lnSpc>
              <a:buNone/>
            </a:pPr>
            <a:r>
              <a:rPr lang="en-GB" sz="2000" b="0" dirty="0">
                <a:latin typeface="Century Gothic" panose="020B0502020202020204" pitchFamily="34" charset="0"/>
              </a:rPr>
              <a:t>Keith Winter</a:t>
            </a:r>
          </a:p>
          <a:p>
            <a:pPr marL="0" indent="0">
              <a:lnSpc>
                <a:spcPct val="110000"/>
              </a:lnSpc>
              <a:buNone/>
            </a:pPr>
            <a:endParaRPr lang="en-GB" sz="2000" b="0" dirty="0">
              <a:latin typeface="Century Gothic" panose="020B0502020202020204" pitchFamily="34" charset="0"/>
            </a:endParaRPr>
          </a:p>
          <a:p>
            <a:pPr marL="0" indent="0">
              <a:lnSpc>
                <a:spcPct val="110000"/>
              </a:lnSpc>
              <a:buNone/>
            </a:pPr>
            <a:r>
              <a:rPr lang="en-GB" dirty="0"/>
              <a:t>From Highland Council:</a:t>
            </a:r>
          </a:p>
          <a:p>
            <a:pPr>
              <a:lnSpc>
                <a:spcPct val="110000"/>
              </a:lnSpc>
            </a:pPr>
            <a:r>
              <a:rPr lang="en-GB" sz="2000" b="0" dirty="0">
                <a:effectLst/>
                <a:latin typeface="Century Gothic" panose="020B0502020202020204" pitchFamily="34" charset="0"/>
                <a:ea typeface="Arial" panose="020B0604020202020204" pitchFamily="34" charset="0"/>
              </a:rPr>
              <a:t>Dafydd </a:t>
            </a:r>
            <a:r>
              <a:rPr lang="en-GB" sz="2000" b="0" dirty="0">
                <a:latin typeface="Century Gothic" panose="020B0502020202020204" pitchFamily="34" charset="0"/>
                <a:ea typeface="Arial" panose="020B0604020202020204" pitchFamily="34" charset="0"/>
              </a:rPr>
              <a:t>Jones (Planning Area Manager – North)</a:t>
            </a:r>
          </a:p>
          <a:p>
            <a:pPr>
              <a:lnSpc>
                <a:spcPct val="110000"/>
              </a:lnSpc>
            </a:pPr>
            <a:r>
              <a:rPr lang="en-GB" sz="2000" b="0" dirty="0">
                <a:latin typeface="Century Gothic" panose="020B0502020202020204" pitchFamily="34" charset="0"/>
                <a:ea typeface="Arial" panose="020B0604020202020204" pitchFamily="34" charset="0"/>
              </a:rPr>
              <a:t>David Mudie (Planning Area Manager – South)</a:t>
            </a:r>
          </a:p>
          <a:p>
            <a:pPr>
              <a:lnSpc>
                <a:spcPct val="110000"/>
              </a:lnSpc>
            </a:pPr>
            <a:r>
              <a:rPr lang="en-GB" sz="2000" b="0" dirty="0">
                <a:effectLst/>
                <a:latin typeface="Century Gothic" panose="020B0502020202020204" pitchFamily="34" charset="0"/>
                <a:ea typeface="Arial" panose="020B0604020202020204" pitchFamily="34" charset="0"/>
              </a:rPr>
              <a:t>Iain </a:t>
            </a:r>
            <a:r>
              <a:rPr lang="en-GB" sz="2000" b="0" dirty="0">
                <a:latin typeface="Century Gothic" panose="020B0502020202020204" pitchFamily="34" charset="0"/>
                <a:ea typeface="Arial" panose="020B0604020202020204" pitchFamily="34" charset="0"/>
              </a:rPr>
              <a:t>Meredith (Solicitor)</a:t>
            </a:r>
          </a:p>
          <a:p>
            <a:pPr>
              <a:lnSpc>
                <a:spcPct val="110000"/>
              </a:lnSpc>
            </a:pPr>
            <a:r>
              <a:rPr lang="en-GB" sz="2000" b="0" dirty="0">
                <a:effectLst/>
                <a:latin typeface="Century Gothic" panose="020B0502020202020204" pitchFamily="34" charset="0"/>
                <a:ea typeface="Arial" panose="020B0604020202020204" pitchFamily="34" charset="0"/>
              </a:rPr>
              <a:t>Scott Dalgarno </a:t>
            </a:r>
            <a:r>
              <a:rPr lang="en-GB" sz="2000" b="0" dirty="0">
                <a:latin typeface="Century Gothic" panose="020B0502020202020204" pitchFamily="34" charset="0"/>
                <a:ea typeface="Arial" panose="020B0604020202020204" pitchFamily="34" charset="0"/>
              </a:rPr>
              <a:t>(Development Plans Manager)</a:t>
            </a:r>
          </a:p>
          <a:p>
            <a:pPr>
              <a:lnSpc>
                <a:spcPct val="110000"/>
              </a:lnSpc>
            </a:pPr>
            <a:r>
              <a:rPr lang="en-GB" sz="2000" b="0" dirty="0">
                <a:latin typeface="Century Gothic" panose="020B0502020202020204" pitchFamily="34" charset="0"/>
                <a:ea typeface="Arial" panose="020B0604020202020204" pitchFamily="34" charset="0"/>
              </a:rPr>
              <a:t>Andrew Puls (Principal Officer - Environment)</a:t>
            </a:r>
          </a:p>
          <a:p>
            <a:pPr>
              <a:lnSpc>
                <a:spcPct val="110000"/>
              </a:lnSpc>
            </a:pPr>
            <a:endParaRPr lang="en-GB" sz="2000" b="0" dirty="0">
              <a:effectLst/>
              <a:ea typeface="Arial" panose="020B0604020202020204" pitchFamily="34" charset="0"/>
            </a:endParaRPr>
          </a:p>
        </p:txBody>
      </p:sp>
    </p:spTree>
    <p:extLst>
      <p:ext uri="{BB962C8B-B14F-4D97-AF65-F5344CB8AC3E}">
        <p14:creationId xmlns:p14="http://schemas.microsoft.com/office/powerpoint/2010/main" val="300075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6943-19D0-449E-D7D5-2A8D8523CCB2}"/>
              </a:ext>
            </a:extLst>
          </p:cNvPr>
          <p:cNvSpPr>
            <a:spLocks noGrp="1"/>
          </p:cNvSpPr>
          <p:nvPr>
            <p:ph type="title"/>
          </p:nvPr>
        </p:nvSpPr>
        <p:spPr>
          <a:xfrm>
            <a:off x="628650" y="365126"/>
            <a:ext cx="7886700" cy="1169385"/>
          </a:xfrm>
        </p:spPr>
        <p:txBody>
          <a:bodyPr/>
          <a:lstStyle/>
          <a:p>
            <a:r>
              <a:rPr lang="en-GB" dirty="0"/>
              <a:t>The Place Standard</a:t>
            </a:r>
          </a:p>
        </p:txBody>
      </p:sp>
      <p:pic>
        <p:nvPicPr>
          <p:cNvPr id="4" name="Picture 3">
            <a:extLst>
              <a:ext uri="{FF2B5EF4-FFF2-40B4-BE49-F238E27FC236}">
                <a16:creationId xmlns:a16="http://schemas.microsoft.com/office/drawing/2014/main" id="{5CCB12BE-B2A6-B5F2-7CBD-9E12DEE9666C}"/>
              </a:ext>
            </a:extLst>
          </p:cNvPr>
          <p:cNvPicPr>
            <a:picLocks noChangeAspect="1"/>
          </p:cNvPicPr>
          <p:nvPr/>
        </p:nvPicPr>
        <p:blipFill rotWithShape="1">
          <a:blip r:embed="rId3"/>
          <a:srcRect l="2130" t="12021" r="2007" b="6650"/>
          <a:stretch/>
        </p:blipFill>
        <p:spPr>
          <a:xfrm>
            <a:off x="628650" y="1347802"/>
            <a:ext cx="8420756" cy="5396935"/>
          </a:xfrm>
          <a:prstGeom prst="rect">
            <a:avLst/>
          </a:prstGeom>
        </p:spPr>
      </p:pic>
      <p:sp>
        <p:nvSpPr>
          <p:cNvPr id="3" name="TextBox 2">
            <a:extLst>
              <a:ext uri="{FF2B5EF4-FFF2-40B4-BE49-F238E27FC236}">
                <a16:creationId xmlns:a16="http://schemas.microsoft.com/office/drawing/2014/main" id="{54F07189-07F9-E9FB-996E-CC95E132FD93}"/>
              </a:ext>
            </a:extLst>
          </p:cNvPr>
          <p:cNvSpPr txBox="1"/>
          <p:nvPr/>
        </p:nvSpPr>
        <p:spPr>
          <a:xfrm>
            <a:off x="1355834" y="6343875"/>
            <a:ext cx="3132083" cy="369332"/>
          </a:xfrm>
          <a:prstGeom prst="rect">
            <a:avLst/>
          </a:prstGeom>
          <a:solidFill>
            <a:schemeClr val="tx1">
              <a:lumMod val="20000"/>
              <a:lumOff val="80000"/>
            </a:schemeClr>
          </a:solidFill>
        </p:spPr>
        <p:txBody>
          <a:bodyPr wrap="square" rtlCol="0">
            <a:spAutoFit/>
          </a:bodyPr>
          <a:lstStyle/>
          <a:p>
            <a:pPr algn="ctr"/>
            <a:r>
              <a:rPr lang="en-GB" b="1" dirty="0">
                <a:solidFill>
                  <a:srgbClr val="7030A0"/>
                </a:solidFill>
                <a:hlinkClick r:id="rId4">
                  <a:extLst>
                    <a:ext uri="{A12FA001-AC4F-418D-AE19-62706E023703}">
                      <ahyp:hlinkClr xmlns:ahyp="http://schemas.microsoft.com/office/drawing/2018/hyperlinkcolor" val="tx"/>
                    </a:ext>
                  </a:extLst>
                </a:hlinkClick>
              </a:rPr>
              <a:t>www.placestandard.scot</a:t>
            </a:r>
            <a:endParaRPr lang="en-GB" b="1" dirty="0">
              <a:solidFill>
                <a:srgbClr val="7030A0"/>
              </a:solidFill>
            </a:endParaRPr>
          </a:p>
        </p:txBody>
      </p:sp>
      <p:sp>
        <p:nvSpPr>
          <p:cNvPr id="5" name="TextBox 4">
            <a:extLst>
              <a:ext uri="{FF2B5EF4-FFF2-40B4-BE49-F238E27FC236}">
                <a16:creationId xmlns:a16="http://schemas.microsoft.com/office/drawing/2014/main" id="{0823F5CF-C123-23DE-11DF-920B6D963810}"/>
              </a:ext>
            </a:extLst>
          </p:cNvPr>
          <p:cNvSpPr txBox="1"/>
          <p:nvPr/>
        </p:nvSpPr>
        <p:spPr>
          <a:xfrm>
            <a:off x="5244662" y="1534512"/>
            <a:ext cx="3510455" cy="1200329"/>
          </a:xfrm>
          <a:prstGeom prst="rect">
            <a:avLst/>
          </a:prstGeom>
          <a:solidFill>
            <a:srgbClr val="FFFFFF"/>
          </a:solidFill>
        </p:spPr>
        <p:txBody>
          <a:bodyPr wrap="square" rtlCol="0">
            <a:spAutoFit/>
          </a:bodyPr>
          <a:lstStyle/>
          <a:p>
            <a:r>
              <a:rPr lang="en-GB" sz="2400" b="1" dirty="0"/>
              <a:t>Developed by Scottish Government &amp; NHS Scotland (2015)</a:t>
            </a:r>
          </a:p>
        </p:txBody>
      </p:sp>
    </p:spTree>
    <p:extLst>
      <p:ext uri="{BB962C8B-B14F-4D97-AF65-F5344CB8AC3E}">
        <p14:creationId xmlns:p14="http://schemas.microsoft.com/office/powerpoint/2010/main" val="136630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47B4-E946-EE22-0F1E-33E329F9B436}"/>
              </a:ext>
            </a:extLst>
          </p:cNvPr>
          <p:cNvSpPr>
            <a:spLocks noGrp="1"/>
          </p:cNvSpPr>
          <p:nvPr>
            <p:ph type="title"/>
          </p:nvPr>
        </p:nvSpPr>
        <p:spPr/>
        <p:txBody>
          <a:bodyPr/>
          <a:lstStyle/>
          <a:p>
            <a:r>
              <a:rPr lang="en-GB" dirty="0"/>
              <a:t>Role of Local Authorities</a:t>
            </a:r>
          </a:p>
        </p:txBody>
      </p:sp>
      <p:graphicFrame>
        <p:nvGraphicFramePr>
          <p:cNvPr id="4" name="Diagram 3">
            <a:extLst>
              <a:ext uri="{FF2B5EF4-FFF2-40B4-BE49-F238E27FC236}">
                <a16:creationId xmlns:a16="http://schemas.microsoft.com/office/drawing/2014/main" id="{5E9AB1A4-CC16-D0C5-E48E-AAEF434FE9A8}"/>
              </a:ext>
            </a:extLst>
          </p:cNvPr>
          <p:cNvGraphicFramePr/>
          <p:nvPr>
            <p:extLst>
              <p:ext uri="{D42A27DB-BD31-4B8C-83A1-F6EECF244321}">
                <p14:modId xmlns:p14="http://schemas.microsoft.com/office/powerpoint/2010/main" val="3959723423"/>
              </p:ext>
            </p:extLst>
          </p:nvPr>
        </p:nvGraphicFramePr>
        <p:xfrm>
          <a:off x="1061156" y="1861457"/>
          <a:ext cx="7375272" cy="4862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Arrow: Curved Left 27">
            <a:extLst>
              <a:ext uri="{FF2B5EF4-FFF2-40B4-BE49-F238E27FC236}">
                <a16:creationId xmlns:a16="http://schemas.microsoft.com/office/drawing/2014/main" id="{7224AE6A-F1E5-CE0D-AF10-41B9D67F70D9}"/>
              </a:ext>
            </a:extLst>
          </p:cNvPr>
          <p:cNvSpPr/>
          <p:nvPr/>
        </p:nvSpPr>
        <p:spPr>
          <a:xfrm rot="5400000">
            <a:off x="2825387" y="4124419"/>
            <a:ext cx="745671" cy="2656114"/>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Arrow: Curved Left 28">
            <a:extLst>
              <a:ext uri="{FF2B5EF4-FFF2-40B4-BE49-F238E27FC236}">
                <a16:creationId xmlns:a16="http://schemas.microsoft.com/office/drawing/2014/main" id="{B3FEFBE0-EF06-0527-0040-88A93D802836}"/>
              </a:ext>
            </a:extLst>
          </p:cNvPr>
          <p:cNvSpPr/>
          <p:nvPr/>
        </p:nvSpPr>
        <p:spPr>
          <a:xfrm rot="5400000">
            <a:off x="3707130" y="2763707"/>
            <a:ext cx="930729" cy="556260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TextBox 29">
            <a:extLst>
              <a:ext uri="{FF2B5EF4-FFF2-40B4-BE49-F238E27FC236}">
                <a16:creationId xmlns:a16="http://schemas.microsoft.com/office/drawing/2014/main" id="{BD7B42BD-14AA-7C8A-DF6F-411783DFBE02}"/>
              </a:ext>
            </a:extLst>
          </p:cNvPr>
          <p:cNvSpPr txBox="1"/>
          <p:nvPr/>
        </p:nvSpPr>
        <p:spPr>
          <a:xfrm>
            <a:off x="707572" y="1778358"/>
            <a:ext cx="4732020" cy="461665"/>
          </a:xfrm>
          <a:prstGeom prst="rect">
            <a:avLst/>
          </a:prstGeom>
          <a:noFill/>
        </p:spPr>
        <p:txBody>
          <a:bodyPr wrap="square" rtlCol="0">
            <a:spAutoFit/>
          </a:bodyPr>
          <a:lstStyle/>
          <a:p>
            <a:r>
              <a:rPr lang="en-GB" sz="2400" b="1" dirty="0"/>
              <a:t>3 key inter-related functions</a:t>
            </a:r>
          </a:p>
        </p:txBody>
      </p:sp>
      <p:sp>
        <p:nvSpPr>
          <p:cNvPr id="31" name="Arrow: Curved Left 30">
            <a:extLst>
              <a:ext uri="{FF2B5EF4-FFF2-40B4-BE49-F238E27FC236}">
                <a16:creationId xmlns:a16="http://schemas.microsoft.com/office/drawing/2014/main" id="{70FBC381-B527-A49B-CD41-657BEDB66A3C}"/>
              </a:ext>
            </a:extLst>
          </p:cNvPr>
          <p:cNvSpPr/>
          <p:nvPr/>
        </p:nvSpPr>
        <p:spPr>
          <a:xfrm rot="5400000">
            <a:off x="2825387" y="4124420"/>
            <a:ext cx="745671" cy="2656114"/>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Arrow: Curved Left 31">
            <a:extLst>
              <a:ext uri="{FF2B5EF4-FFF2-40B4-BE49-F238E27FC236}">
                <a16:creationId xmlns:a16="http://schemas.microsoft.com/office/drawing/2014/main" id="{64489CFB-3FF6-D000-2093-B448D78D4286}"/>
              </a:ext>
            </a:extLst>
          </p:cNvPr>
          <p:cNvSpPr/>
          <p:nvPr/>
        </p:nvSpPr>
        <p:spPr>
          <a:xfrm rot="5400000">
            <a:off x="3707130" y="2763708"/>
            <a:ext cx="930729" cy="5562600"/>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04675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4BD9-83B6-26EF-346E-94BFDFB606E7}"/>
              </a:ext>
            </a:extLst>
          </p:cNvPr>
          <p:cNvSpPr>
            <a:spLocks noGrp="1"/>
          </p:cNvSpPr>
          <p:nvPr>
            <p:ph type="title"/>
          </p:nvPr>
        </p:nvSpPr>
        <p:spPr/>
        <p:txBody>
          <a:bodyPr/>
          <a:lstStyle/>
          <a:p>
            <a:r>
              <a:rPr lang="en-GB" dirty="0"/>
              <a:t>Role of Community Councils</a:t>
            </a:r>
          </a:p>
        </p:txBody>
      </p:sp>
      <p:sp>
        <p:nvSpPr>
          <p:cNvPr id="3" name="Content Placeholder 2">
            <a:extLst>
              <a:ext uri="{FF2B5EF4-FFF2-40B4-BE49-F238E27FC236}">
                <a16:creationId xmlns:a16="http://schemas.microsoft.com/office/drawing/2014/main" id="{F0C9B524-243C-D662-1DE6-B6961F7BA9BE}"/>
              </a:ext>
            </a:extLst>
          </p:cNvPr>
          <p:cNvSpPr>
            <a:spLocks noGrp="1"/>
          </p:cNvSpPr>
          <p:nvPr>
            <p:ph sz="half" idx="1"/>
          </p:nvPr>
        </p:nvSpPr>
        <p:spPr>
          <a:xfrm>
            <a:off x="628650" y="1988110"/>
            <a:ext cx="6084122" cy="4105104"/>
          </a:xfrm>
        </p:spPr>
        <p:txBody>
          <a:bodyPr>
            <a:normAutofit fontScale="92500" lnSpcReduction="10000"/>
          </a:bodyPr>
          <a:lstStyle/>
          <a:p>
            <a:pPr marL="271463" indent="-271463">
              <a:lnSpc>
                <a:spcPct val="120000"/>
              </a:lnSpc>
              <a:spcAft>
                <a:spcPts val="1200"/>
              </a:spcAft>
              <a:buFont typeface="Arial" panose="020B0604020202020204" pitchFamily="34" charset="0"/>
              <a:buChar char="•"/>
            </a:pPr>
            <a:r>
              <a:rPr lang="en-GB" dirty="0"/>
              <a:t>Statutory role in development management/applications</a:t>
            </a:r>
          </a:p>
          <a:p>
            <a:pPr marL="271463" indent="-271463">
              <a:lnSpc>
                <a:spcPct val="120000"/>
              </a:lnSpc>
              <a:spcAft>
                <a:spcPts val="1200"/>
              </a:spcAft>
              <a:buFont typeface="Arial" panose="020B0604020202020204" pitchFamily="34" charset="0"/>
              <a:buChar char="•"/>
            </a:pPr>
            <a:r>
              <a:rPr lang="en-GB" dirty="0"/>
              <a:t>Consulted on planning &amp; other matters</a:t>
            </a:r>
          </a:p>
          <a:p>
            <a:pPr marL="271463" indent="-271463">
              <a:lnSpc>
                <a:spcPct val="120000"/>
              </a:lnSpc>
              <a:spcAft>
                <a:spcPts val="1200"/>
              </a:spcAft>
              <a:buFont typeface="Arial" panose="020B0604020202020204" pitchFamily="34" charset="0"/>
              <a:buChar char="•"/>
            </a:pPr>
            <a:r>
              <a:rPr lang="en-GB" dirty="0"/>
              <a:t>Duty to reflect local opinion</a:t>
            </a:r>
          </a:p>
          <a:p>
            <a:pPr marL="271463" indent="-271463">
              <a:lnSpc>
                <a:spcPct val="120000"/>
              </a:lnSpc>
              <a:spcAft>
                <a:spcPts val="1200"/>
              </a:spcAft>
              <a:buFont typeface="Arial" panose="020B0604020202020204" pitchFamily="34" charset="0"/>
              <a:buChar char="•"/>
            </a:pPr>
            <a:r>
              <a:rPr lang="en-GB" dirty="0">
                <a:solidFill>
                  <a:srgbClr val="7030A0"/>
                </a:solidFill>
              </a:rPr>
              <a:t>Elected Members may attend Community Council meetings</a:t>
            </a:r>
          </a:p>
          <a:p>
            <a:pPr marL="271463" indent="-271463">
              <a:lnSpc>
                <a:spcPct val="120000"/>
              </a:lnSpc>
              <a:spcAft>
                <a:spcPts val="1200"/>
              </a:spcAft>
              <a:buFont typeface="Arial" panose="020B0604020202020204" pitchFamily="34" charset="0"/>
              <a:buChar char="•"/>
            </a:pPr>
            <a:r>
              <a:rPr lang="en-GB" dirty="0">
                <a:solidFill>
                  <a:srgbClr val="7030A0"/>
                </a:solidFill>
              </a:rPr>
              <a:t>156 </a:t>
            </a:r>
            <a:r>
              <a:rPr lang="en-GB" dirty="0"/>
              <a:t>Community Councils (not all active)</a:t>
            </a:r>
          </a:p>
          <a:p>
            <a:pPr marL="342900" indent="-342900">
              <a:buFont typeface="Arial" panose="020B0604020202020204" pitchFamily="34" charset="0"/>
              <a:buChar char="•"/>
            </a:pPr>
            <a:endParaRPr lang="en-GB" i="1" dirty="0"/>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p:txBody>
      </p:sp>
      <p:pic>
        <p:nvPicPr>
          <p:cNvPr id="6" name="Graphic 5" descr="Neighborhood with solid fill">
            <a:extLst>
              <a:ext uri="{FF2B5EF4-FFF2-40B4-BE49-F238E27FC236}">
                <a16:creationId xmlns:a16="http://schemas.microsoft.com/office/drawing/2014/main" id="{347809FB-D0C7-8C05-73C4-28572B9F1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9649" y="1885957"/>
            <a:ext cx="1042001" cy="1042001"/>
          </a:xfrm>
          <a:prstGeom prst="rect">
            <a:avLst/>
          </a:prstGeom>
        </p:spPr>
      </p:pic>
      <p:pic>
        <p:nvPicPr>
          <p:cNvPr id="8" name="Graphic 7" descr="Users with solid fill">
            <a:extLst>
              <a:ext uri="{FF2B5EF4-FFF2-40B4-BE49-F238E27FC236}">
                <a16:creationId xmlns:a16="http://schemas.microsoft.com/office/drawing/2014/main" id="{4389D759-F04E-4AA2-16DD-CA17F882C2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349" y="2998661"/>
            <a:ext cx="1042001" cy="1042001"/>
          </a:xfrm>
          <a:prstGeom prst="rect">
            <a:avLst/>
          </a:prstGeom>
        </p:spPr>
      </p:pic>
    </p:spTree>
    <p:extLst>
      <p:ext uri="{BB962C8B-B14F-4D97-AF65-F5344CB8AC3E}">
        <p14:creationId xmlns:p14="http://schemas.microsoft.com/office/powerpoint/2010/main" val="277088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30C4-3593-D3B3-A4C5-51E53B68AC9D}"/>
              </a:ext>
            </a:extLst>
          </p:cNvPr>
          <p:cNvSpPr>
            <a:spLocks noGrp="1"/>
          </p:cNvSpPr>
          <p:nvPr>
            <p:ph type="title"/>
          </p:nvPr>
        </p:nvSpPr>
        <p:spPr>
          <a:xfrm>
            <a:off x="628650" y="515733"/>
            <a:ext cx="7886700" cy="1325563"/>
          </a:xfrm>
        </p:spPr>
        <p:txBody>
          <a:bodyPr/>
          <a:lstStyle/>
          <a:p>
            <a:r>
              <a:rPr lang="en-GB" dirty="0"/>
              <a:t>Elected Members: interaction with planning </a:t>
            </a:r>
          </a:p>
        </p:txBody>
      </p:sp>
      <p:sp>
        <p:nvSpPr>
          <p:cNvPr id="3" name="Content Placeholder 2">
            <a:extLst>
              <a:ext uri="{FF2B5EF4-FFF2-40B4-BE49-F238E27FC236}">
                <a16:creationId xmlns:a16="http://schemas.microsoft.com/office/drawing/2014/main" id="{5A3CA1B5-F6C9-790A-3D7F-E3FA3A5DC745}"/>
              </a:ext>
            </a:extLst>
          </p:cNvPr>
          <p:cNvSpPr>
            <a:spLocks noGrp="1"/>
          </p:cNvSpPr>
          <p:nvPr>
            <p:ph sz="half" idx="1"/>
          </p:nvPr>
        </p:nvSpPr>
        <p:spPr>
          <a:xfrm>
            <a:off x="718456" y="2006339"/>
            <a:ext cx="8044543" cy="4486535"/>
          </a:xfrm>
        </p:spPr>
        <p:txBody>
          <a:bodyPr>
            <a:normAutofit/>
          </a:bodyPr>
          <a:lstStyle/>
          <a:p>
            <a:pPr marL="342900" indent="-342900">
              <a:lnSpc>
                <a:spcPct val="120000"/>
              </a:lnSpc>
              <a:spcAft>
                <a:spcPts val="1200"/>
              </a:spcAft>
              <a:buFont typeface="Wingdings" panose="05000000000000000000" pitchFamily="2" charset="2"/>
              <a:buChar char="Ø"/>
            </a:pPr>
            <a:r>
              <a:rPr lang="en-GB" dirty="0"/>
              <a:t>Signing off Local Development Plan</a:t>
            </a:r>
          </a:p>
          <a:p>
            <a:pPr marL="342900" indent="-342900">
              <a:lnSpc>
                <a:spcPct val="120000"/>
              </a:lnSpc>
              <a:spcAft>
                <a:spcPts val="1200"/>
              </a:spcAft>
              <a:buFont typeface="Wingdings" panose="05000000000000000000" pitchFamily="2" charset="2"/>
              <a:buChar char="Ø"/>
            </a:pPr>
            <a:r>
              <a:rPr lang="en-GB" dirty="0"/>
              <a:t>Planning Applications Committees  </a:t>
            </a:r>
            <a:endParaRPr lang="en-GB" dirty="0">
              <a:solidFill>
                <a:srgbClr val="FF0000"/>
              </a:solidFill>
            </a:endParaRPr>
          </a:p>
          <a:p>
            <a:pPr marL="342900" indent="-342900">
              <a:lnSpc>
                <a:spcPct val="120000"/>
              </a:lnSpc>
              <a:spcAft>
                <a:spcPts val="1200"/>
              </a:spcAft>
              <a:buFont typeface="Wingdings" panose="05000000000000000000" pitchFamily="2" charset="2"/>
              <a:buChar char="Ø"/>
            </a:pPr>
            <a:r>
              <a:rPr lang="en-GB" dirty="0"/>
              <a:t>Pre-Determination Cttee/Full Council Hearings</a:t>
            </a:r>
            <a:endParaRPr lang="en-GB" dirty="0">
              <a:solidFill>
                <a:srgbClr val="FF0000"/>
              </a:solidFill>
            </a:endParaRPr>
          </a:p>
          <a:p>
            <a:pPr marL="342900" indent="-342900">
              <a:lnSpc>
                <a:spcPct val="120000"/>
              </a:lnSpc>
              <a:spcAft>
                <a:spcPts val="1200"/>
              </a:spcAft>
              <a:buFont typeface="Wingdings" panose="05000000000000000000" pitchFamily="2" charset="2"/>
              <a:buChar char="Ø"/>
            </a:pPr>
            <a:r>
              <a:rPr lang="en-GB" dirty="0"/>
              <a:t>Local Review Body</a:t>
            </a:r>
          </a:p>
          <a:p>
            <a:pPr marL="342900" indent="-342900">
              <a:lnSpc>
                <a:spcPct val="120000"/>
              </a:lnSpc>
              <a:spcAft>
                <a:spcPts val="1200"/>
              </a:spcAft>
              <a:buFont typeface="Wingdings" panose="05000000000000000000" pitchFamily="2" charset="2"/>
              <a:buChar char="Ø"/>
            </a:pPr>
            <a:r>
              <a:rPr lang="en-GB" dirty="0"/>
              <a:t>Attending Community Council meetings</a:t>
            </a:r>
          </a:p>
          <a:p>
            <a:pPr marL="342900" indent="-342900">
              <a:lnSpc>
                <a:spcPct val="120000"/>
              </a:lnSpc>
              <a:spcAft>
                <a:spcPts val="1200"/>
              </a:spcAft>
              <a:buFont typeface="Wingdings" panose="05000000000000000000" pitchFamily="2" charset="2"/>
              <a:buChar char="Ø"/>
            </a:pPr>
            <a:r>
              <a:rPr lang="en-GB" dirty="0"/>
              <a:t>Planning - a key ward matter</a:t>
            </a:r>
          </a:p>
          <a:p>
            <a:pPr marL="342900" indent="-342900">
              <a:buFont typeface="Arial" panose="020B0604020202020204" pitchFamily="34" charset="0"/>
              <a:buChar char="•"/>
            </a:pPr>
            <a:endParaRPr lang="en-GB" dirty="0"/>
          </a:p>
        </p:txBody>
      </p:sp>
      <p:pic>
        <p:nvPicPr>
          <p:cNvPr id="5" name="Graphic 4" descr="Clapper board with solid fill">
            <a:extLst>
              <a:ext uri="{FF2B5EF4-FFF2-40B4-BE49-F238E27FC236}">
                <a16:creationId xmlns:a16="http://schemas.microsoft.com/office/drawing/2014/main" id="{B8A4B277-B71E-6939-027A-171424D2C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4585" y="765689"/>
            <a:ext cx="998565" cy="998565"/>
          </a:xfrm>
          <a:prstGeom prst="rect">
            <a:avLst/>
          </a:prstGeom>
        </p:spPr>
      </p:pic>
    </p:spTree>
    <p:extLst>
      <p:ext uri="{BB962C8B-B14F-4D97-AF65-F5344CB8AC3E}">
        <p14:creationId xmlns:p14="http://schemas.microsoft.com/office/powerpoint/2010/main" val="138048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1FBB-9121-40A1-FFE5-DC5E95135543}"/>
              </a:ext>
            </a:extLst>
          </p:cNvPr>
          <p:cNvSpPr>
            <a:spLocks noGrp="1"/>
          </p:cNvSpPr>
          <p:nvPr>
            <p:ph type="title"/>
          </p:nvPr>
        </p:nvSpPr>
        <p:spPr/>
        <p:txBody>
          <a:bodyPr>
            <a:normAutofit fontScale="90000"/>
          </a:bodyPr>
          <a:lstStyle/>
          <a:p>
            <a:r>
              <a:rPr lang="en-GB" dirty="0"/>
              <a:t>Elected Members: planning -</a:t>
            </a:r>
            <a:br>
              <a:rPr lang="en-GB" dirty="0"/>
            </a:br>
            <a:r>
              <a:rPr lang="en-GB" dirty="0"/>
              <a:t>your responsibilities</a:t>
            </a:r>
          </a:p>
        </p:txBody>
      </p:sp>
      <p:sp>
        <p:nvSpPr>
          <p:cNvPr id="3" name="Content Placeholder 2">
            <a:extLst>
              <a:ext uri="{FF2B5EF4-FFF2-40B4-BE49-F238E27FC236}">
                <a16:creationId xmlns:a16="http://schemas.microsoft.com/office/drawing/2014/main" id="{75233656-FCA0-B8E9-9CD8-3B15F4B6B97D}"/>
              </a:ext>
            </a:extLst>
          </p:cNvPr>
          <p:cNvSpPr>
            <a:spLocks noGrp="1"/>
          </p:cNvSpPr>
          <p:nvPr>
            <p:ph sz="half" idx="1"/>
          </p:nvPr>
        </p:nvSpPr>
        <p:spPr>
          <a:xfrm>
            <a:off x="770539" y="1998060"/>
            <a:ext cx="7091198" cy="3061685"/>
          </a:xfrm>
        </p:spPr>
        <p:txBody>
          <a:bodyPr>
            <a:normAutofit fontScale="85000" lnSpcReduction="10000"/>
          </a:bodyPr>
          <a:lstStyle/>
          <a:p>
            <a:pPr marL="342900" indent="-342900">
              <a:lnSpc>
                <a:spcPct val="110000"/>
              </a:lnSpc>
              <a:spcBef>
                <a:spcPts val="0"/>
              </a:spcBef>
              <a:buFont typeface="Wingdings" panose="05000000000000000000" pitchFamily="2" charset="2"/>
              <a:buChar char="Ø"/>
            </a:pPr>
            <a:r>
              <a:rPr lang="en-GB" dirty="0">
                <a:solidFill>
                  <a:schemeClr val="bg1">
                    <a:lumMod val="25000"/>
                  </a:schemeClr>
                </a:solidFill>
              </a:rPr>
              <a:t>to take ownership of your Local Development Plan </a:t>
            </a:r>
            <a:br>
              <a:rPr lang="en-GB" dirty="0">
                <a:solidFill>
                  <a:schemeClr val="bg1">
                    <a:lumMod val="25000"/>
                  </a:schemeClr>
                </a:solidFill>
              </a:rPr>
            </a:br>
            <a:r>
              <a:rPr lang="en-GB" dirty="0">
                <a:solidFill>
                  <a:schemeClr val="bg1">
                    <a:lumMod val="25000"/>
                  </a:schemeClr>
                </a:solidFill>
              </a:rPr>
              <a:t>(&amp; encourage people to get involved in the process)*</a:t>
            </a:r>
            <a:br>
              <a:rPr lang="en-GB" dirty="0">
                <a:solidFill>
                  <a:schemeClr val="bg1">
                    <a:lumMod val="25000"/>
                  </a:schemeClr>
                </a:solidFill>
              </a:rPr>
            </a:br>
            <a:endParaRPr lang="en-GB" dirty="0">
              <a:solidFill>
                <a:schemeClr val="bg1">
                  <a:lumMod val="25000"/>
                </a:schemeClr>
              </a:solidFill>
            </a:endParaRPr>
          </a:p>
          <a:p>
            <a:pPr marL="342900" indent="-342900">
              <a:lnSpc>
                <a:spcPct val="110000"/>
              </a:lnSpc>
              <a:buFont typeface="Wingdings" panose="05000000000000000000" pitchFamily="2" charset="2"/>
              <a:buChar char="Ø"/>
            </a:pPr>
            <a:r>
              <a:rPr lang="en-GB" dirty="0">
                <a:solidFill>
                  <a:schemeClr val="bg1">
                    <a:lumMod val="25000"/>
                  </a:schemeClr>
                </a:solidFill>
              </a:rPr>
              <a:t>to make competent planning decisions*</a:t>
            </a:r>
            <a:br>
              <a:rPr lang="en-GB" dirty="0">
                <a:solidFill>
                  <a:schemeClr val="bg1">
                    <a:lumMod val="25000"/>
                  </a:schemeClr>
                </a:solidFill>
              </a:rPr>
            </a:br>
            <a:endParaRPr lang="en-GB" dirty="0">
              <a:solidFill>
                <a:schemeClr val="bg1">
                  <a:lumMod val="25000"/>
                </a:schemeClr>
              </a:solidFill>
            </a:endParaRPr>
          </a:p>
          <a:p>
            <a:pPr marL="342900" indent="-342900">
              <a:lnSpc>
                <a:spcPct val="110000"/>
              </a:lnSpc>
              <a:spcAft>
                <a:spcPts val="600"/>
              </a:spcAft>
              <a:buFont typeface="Wingdings" panose="05000000000000000000" pitchFamily="2" charset="2"/>
              <a:buChar char="Ø"/>
            </a:pPr>
            <a:r>
              <a:rPr lang="en-GB" dirty="0">
                <a:solidFill>
                  <a:schemeClr val="bg1">
                    <a:lumMod val="25000"/>
                  </a:schemeClr>
                </a:solidFill>
              </a:rPr>
              <a:t>to help members of your public in wards with planning queries</a:t>
            </a:r>
            <a:endParaRPr lang="en-GB" dirty="0"/>
          </a:p>
          <a:p>
            <a:pPr>
              <a:lnSpc>
                <a:spcPct val="110000"/>
              </a:lnSpc>
            </a:pPr>
            <a:r>
              <a:rPr lang="en-GB" dirty="0"/>
              <a:t>*(more on this later)</a:t>
            </a:r>
          </a:p>
        </p:txBody>
      </p:sp>
      <p:pic>
        <p:nvPicPr>
          <p:cNvPr id="5" name="Graphic 4" descr="Comment Important with solid fill">
            <a:extLst>
              <a:ext uri="{FF2B5EF4-FFF2-40B4-BE49-F238E27FC236}">
                <a16:creationId xmlns:a16="http://schemas.microsoft.com/office/drawing/2014/main" id="{C57731AF-6BFF-19AE-623A-C9BC245026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650" y="5196516"/>
            <a:ext cx="1268468" cy="1268468"/>
          </a:xfrm>
          <a:prstGeom prst="rect">
            <a:avLst/>
          </a:prstGeom>
        </p:spPr>
      </p:pic>
      <p:sp>
        <p:nvSpPr>
          <p:cNvPr id="7" name="TextBox 6">
            <a:extLst>
              <a:ext uri="{FF2B5EF4-FFF2-40B4-BE49-F238E27FC236}">
                <a16:creationId xmlns:a16="http://schemas.microsoft.com/office/drawing/2014/main" id="{D457D071-AD77-7E52-2FA1-C0711A76B11C}"/>
              </a:ext>
            </a:extLst>
          </p:cNvPr>
          <p:cNvSpPr txBox="1"/>
          <p:nvPr/>
        </p:nvSpPr>
        <p:spPr>
          <a:xfrm>
            <a:off x="1897118" y="5322918"/>
            <a:ext cx="6132785" cy="1015663"/>
          </a:xfrm>
          <a:prstGeom prst="rect">
            <a:avLst/>
          </a:prstGeom>
          <a:solidFill>
            <a:schemeClr val="tx1">
              <a:lumMod val="20000"/>
              <a:lumOff val="80000"/>
            </a:schemeClr>
          </a:solidFill>
          <a:ln>
            <a:noFill/>
          </a:ln>
        </p:spPr>
        <p:txBody>
          <a:bodyPr wrap="square">
            <a:spAutoFit/>
          </a:bodyPr>
          <a:lstStyle/>
          <a:p>
            <a:r>
              <a:rPr lang="en-GB" sz="2000" b="1" dirty="0"/>
              <a:t>Planning decisions will significantly influence the future of places and people’s lives – whether larger developments or householder matters</a:t>
            </a:r>
          </a:p>
        </p:txBody>
      </p:sp>
    </p:spTree>
    <p:extLst>
      <p:ext uri="{BB962C8B-B14F-4D97-AF65-F5344CB8AC3E}">
        <p14:creationId xmlns:p14="http://schemas.microsoft.com/office/powerpoint/2010/main" val="156355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938992"/>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2: </a:t>
            </a:r>
          </a:p>
          <a:p>
            <a:pPr algn="ctr"/>
            <a:r>
              <a:rPr lang="en-GB" sz="6000" b="1" dirty="0">
                <a:solidFill>
                  <a:srgbClr val="7030A0"/>
                </a:solidFill>
                <a:latin typeface="Century Gothic" panose="020B0502020202020204" pitchFamily="34" charset="0"/>
              </a:rPr>
              <a:t>The Development Plan</a:t>
            </a:r>
          </a:p>
        </p:txBody>
      </p:sp>
    </p:spTree>
    <p:extLst>
      <p:ext uri="{BB962C8B-B14F-4D97-AF65-F5344CB8AC3E}">
        <p14:creationId xmlns:p14="http://schemas.microsoft.com/office/powerpoint/2010/main" val="212563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2B27-048D-1998-F91F-2C8094A8B4FE}"/>
              </a:ext>
            </a:extLst>
          </p:cNvPr>
          <p:cNvSpPr>
            <a:spLocks noGrp="1"/>
          </p:cNvSpPr>
          <p:nvPr>
            <p:ph type="title"/>
          </p:nvPr>
        </p:nvSpPr>
        <p:spPr/>
        <p:txBody>
          <a:bodyPr/>
          <a:lstStyle/>
          <a:p>
            <a:r>
              <a:rPr lang="en-GB" dirty="0"/>
              <a:t>The “Development Plan”: </a:t>
            </a:r>
            <a:br>
              <a:rPr lang="en-GB" dirty="0"/>
            </a:br>
            <a:r>
              <a:rPr lang="en-GB" sz="2800" dirty="0">
                <a:solidFill>
                  <a:schemeClr val="bg1">
                    <a:lumMod val="25000"/>
                  </a:schemeClr>
                </a:solidFill>
              </a:rPr>
              <a:t>what does this term mean?</a:t>
            </a:r>
            <a:endParaRPr lang="en-GB" dirty="0">
              <a:solidFill>
                <a:schemeClr val="bg1">
                  <a:lumMod val="25000"/>
                </a:schemeClr>
              </a:solidFill>
            </a:endParaRPr>
          </a:p>
        </p:txBody>
      </p:sp>
      <p:sp>
        <p:nvSpPr>
          <p:cNvPr id="3" name="Content Placeholder 2">
            <a:extLst>
              <a:ext uri="{FF2B5EF4-FFF2-40B4-BE49-F238E27FC236}">
                <a16:creationId xmlns:a16="http://schemas.microsoft.com/office/drawing/2014/main" id="{4D3E521B-6601-AC09-2D98-9F9C5687BEDB}"/>
              </a:ext>
            </a:extLst>
          </p:cNvPr>
          <p:cNvSpPr>
            <a:spLocks noGrp="1"/>
          </p:cNvSpPr>
          <p:nvPr>
            <p:ph sz="half" idx="1"/>
          </p:nvPr>
        </p:nvSpPr>
        <p:spPr>
          <a:xfrm>
            <a:off x="725065" y="1934477"/>
            <a:ext cx="7567597" cy="2931813"/>
          </a:xfrm>
        </p:spPr>
        <p:txBody>
          <a:bodyPr>
            <a:normAutofit/>
          </a:bodyPr>
          <a:lstStyle/>
          <a:p>
            <a:r>
              <a:rPr lang="en-GB" dirty="0"/>
              <a:t>A </a:t>
            </a:r>
            <a:r>
              <a:rPr lang="en-GB" u="sng" dirty="0"/>
              <a:t>key</a:t>
            </a:r>
            <a:r>
              <a:rPr lang="en-GB" dirty="0"/>
              <a:t> planning term – meaning can change based on what planning legislation stipulates </a:t>
            </a:r>
          </a:p>
          <a:p>
            <a:endParaRPr lang="en-GB" sz="500" dirty="0"/>
          </a:p>
          <a:p>
            <a:r>
              <a:rPr lang="en-GB" dirty="0"/>
              <a:t>Currently for Highland Council  </a:t>
            </a:r>
          </a:p>
          <a:p>
            <a:r>
              <a:rPr lang="en-GB" sz="3200" dirty="0"/>
              <a:t>=</a:t>
            </a:r>
            <a:endParaRPr lang="en-GB" dirty="0"/>
          </a:p>
          <a:p>
            <a:endParaRPr lang="en-GB" sz="100" dirty="0"/>
          </a:p>
          <a:p>
            <a:r>
              <a:rPr lang="en-GB" dirty="0">
                <a:solidFill>
                  <a:srgbClr val="7030A0"/>
                </a:solidFill>
              </a:rPr>
              <a:t>4 x Local Development Plans</a:t>
            </a:r>
          </a:p>
          <a:p>
            <a:endParaRPr lang="en-GB" dirty="0"/>
          </a:p>
        </p:txBody>
      </p:sp>
      <p:sp>
        <p:nvSpPr>
          <p:cNvPr id="7" name="TextBox 6">
            <a:extLst>
              <a:ext uri="{FF2B5EF4-FFF2-40B4-BE49-F238E27FC236}">
                <a16:creationId xmlns:a16="http://schemas.microsoft.com/office/drawing/2014/main" id="{9D296037-C5C1-0F63-07BE-5D02FE53E389}"/>
              </a:ext>
            </a:extLst>
          </p:cNvPr>
          <p:cNvSpPr txBox="1"/>
          <p:nvPr/>
        </p:nvSpPr>
        <p:spPr>
          <a:xfrm>
            <a:off x="725065" y="4966725"/>
            <a:ext cx="7181805" cy="1200329"/>
          </a:xfrm>
          <a:prstGeom prst="rect">
            <a:avLst/>
          </a:prstGeom>
          <a:solidFill>
            <a:schemeClr val="tx1">
              <a:lumMod val="20000"/>
              <a:lumOff val="80000"/>
            </a:schemeClr>
          </a:solidFill>
        </p:spPr>
        <p:txBody>
          <a:bodyPr wrap="square" rtlCol="0">
            <a:spAutoFit/>
          </a:bodyPr>
          <a:lstStyle/>
          <a:p>
            <a:r>
              <a:rPr lang="en-GB" b="1" dirty="0"/>
              <a:t>Note: the 4 Scottish city regions currently* also have </a:t>
            </a:r>
            <a:br>
              <a:rPr lang="en-GB" b="1" dirty="0"/>
            </a:br>
            <a:r>
              <a:rPr lang="en-GB" b="1" dirty="0"/>
              <a:t>Strategic Development Plans as part of their Development Plan</a:t>
            </a:r>
            <a:br>
              <a:rPr lang="en-GB" b="1" dirty="0"/>
            </a:br>
            <a:endParaRPr lang="en-GB" b="1" dirty="0"/>
          </a:p>
          <a:p>
            <a:r>
              <a:rPr lang="en-GB" b="1" dirty="0"/>
              <a:t>*This is changing based on 2019 Act – more later …</a:t>
            </a:r>
          </a:p>
        </p:txBody>
      </p:sp>
    </p:spTree>
    <p:extLst>
      <p:ext uri="{BB962C8B-B14F-4D97-AF65-F5344CB8AC3E}">
        <p14:creationId xmlns:p14="http://schemas.microsoft.com/office/powerpoint/2010/main" val="1366622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65DB-DD66-0DCC-234F-8BC7267BB26E}"/>
              </a:ext>
            </a:extLst>
          </p:cNvPr>
          <p:cNvSpPr>
            <a:spLocks noGrp="1"/>
          </p:cNvSpPr>
          <p:nvPr>
            <p:ph type="title"/>
          </p:nvPr>
        </p:nvSpPr>
        <p:spPr/>
        <p:txBody>
          <a:bodyPr/>
          <a:lstStyle/>
          <a:p>
            <a:r>
              <a:rPr lang="en-GB" dirty="0"/>
              <a:t>The Local Development Plan</a:t>
            </a:r>
          </a:p>
        </p:txBody>
      </p:sp>
      <p:sp>
        <p:nvSpPr>
          <p:cNvPr id="3" name="Content Placeholder 2">
            <a:extLst>
              <a:ext uri="{FF2B5EF4-FFF2-40B4-BE49-F238E27FC236}">
                <a16:creationId xmlns:a16="http://schemas.microsoft.com/office/drawing/2014/main" id="{F833B00C-A3EA-95CB-B6A5-CE1D0F609402}"/>
              </a:ext>
            </a:extLst>
          </p:cNvPr>
          <p:cNvSpPr>
            <a:spLocks noGrp="1"/>
          </p:cNvSpPr>
          <p:nvPr>
            <p:ph sz="half" idx="1"/>
          </p:nvPr>
        </p:nvSpPr>
        <p:spPr>
          <a:xfrm>
            <a:off x="683080" y="1603601"/>
            <a:ext cx="7886700" cy="4484864"/>
          </a:xfrm>
          <a:noFill/>
        </p:spPr>
        <p:txBody>
          <a:bodyPr vert="horz" lIns="91440" tIns="45720" rIns="91440" bIns="45720" rtlCol="0" anchor="t">
            <a:noAutofit/>
          </a:bodyPr>
          <a:lstStyle/>
          <a:p>
            <a:pPr marL="342900" indent="-342900">
              <a:lnSpc>
                <a:spcPct val="110000"/>
              </a:lnSpc>
              <a:buFont typeface="Wingdings" panose="05000000000000000000" pitchFamily="2" charset="2"/>
              <a:buChar char="Ø"/>
            </a:pPr>
            <a:r>
              <a:rPr lang="en-GB" sz="2000" dirty="0">
                <a:solidFill>
                  <a:schemeClr val="bg1">
                    <a:lumMod val="25000"/>
                  </a:schemeClr>
                </a:solidFill>
                <a:highlight>
                  <a:srgbClr val="FFFFFF"/>
                </a:highlight>
              </a:rPr>
              <a:t>The statutory plan</a:t>
            </a:r>
          </a:p>
          <a:p>
            <a:pPr marL="342900" indent="-342900">
              <a:lnSpc>
                <a:spcPct val="110000"/>
              </a:lnSpc>
              <a:buFont typeface="Wingdings" panose="05000000000000000000" pitchFamily="2" charset="2"/>
              <a:buChar char="Ø"/>
            </a:pPr>
            <a:r>
              <a:rPr lang="en-GB" sz="2000" dirty="0">
                <a:solidFill>
                  <a:schemeClr val="bg1">
                    <a:lumMod val="25000"/>
                  </a:schemeClr>
                </a:solidFill>
                <a:highlight>
                  <a:srgbClr val="FFFFFF"/>
                </a:highlight>
              </a:rPr>
              <a:t>Allocates land for new homes </a:t>
            </a:r>
            <a:br>
              <a:rPr lang="en-GB" sz="2000" dirty="0">
                <a:solidFill>
                  <a:schemeClr val="bg1">
                    <a:lumMod val="25000"/>
                  </a:schemeClr>
                </a:solidFill>
                <a:highlight>
                  <a:srgbClr val="FFFFFF"/>
                </a:highlight>
              </a:rPr>
            </a:br>
            <a:r>
              <a:rPr lang="en-GB" sz="2000" dirty="0">
                <a:solidFill>
                  <a:schemeClr val="bg1">
                    <a:lumMod val="25000"/>
                  </a:schemeClr>
                </a:solidFill>
                <a:highlight>
                  <a:srgbClr val="FFFFFF"/>
                </a:highlight>
              </a:rPr>
              <a:t>&amp; more</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Prepared every 10 years</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Spatial Strategy </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Settlement Maps</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Planning Policies</a:t>
            </a:r>
          </a:p>
          <a:p>
            <a:pPr marL="342900" indent="-342900">
              <a:lnSpc>
                <a:spcPct val="110000"/>
              </a:lnSpc>
              <a:buFont typeface="Wingdings" panose="05000000000000000000" pitchFamily="2" charset="2"/>
              <a:buChar char="Ø"/>
            </a:pPr>
            <a:r>
              <a:rPr lang="en-GB" sz="2000" dirty="0">
                <a:solidFill>
                  <a:srgbClr val="7030A0"/>
                </a:solidFill>
                <a:highlight>
                  <a:srgbClr val="FFFFFF"/>
                </a:highlight>
              </a:rPr>
              <a:t>Action Programme &amp; focus on delivery … requires partnership working, eg NHS, Transport Scotland</a:t>
            </a:r>
          </a:p>
          <a:p>
            <a:pPr marL="342900" indent="-342900">
              <a:lnSpc>
                <a:spcPct val="110000"/>
              </a:lnSpc>
              <a:buFont typeface="Wingdings" panose="05000000000000000000" pitchFamily="2" charset="2"/>
              <a:buChar char="Ø"/>
            </a:pPr>
            <a:r>
              <a:rPr lang="en-GB" sz="2000" dirty="0">
                <a:solidFill>
                  <a:srgbClr val="7030A0"/>
                </a:solidFill>
                <a:highlight>
                  <a:srgbClr val="FFFFFF"/>
                </a:highlight>
              </a:rPr>
              <a:t>Links to: Economic Strategy; Local Housing Strategy; Regional Transport Strategy </a:t>
            </a:r>
          </a:p>
        </p:txBody>
      </p:sp>
      <p:pic>
        <p:nvPicPr>
          <p:cNvPr id="6" name="Picture 5">
            <a:extLst>
              <a:ext uri="{FF2B5EF4-FFF2-40B4-BE49-F238E27FC236}">
                <a16:creationId xmlns:a16="http://schemas.microsoft.com/office/drawing/2014/main" id="{E96589E5-A259-98D6-AC5D-33AA8C8B4006}"/>
              </a:ext>
            </a:extLst>
          </p:cNvPr>
          <p:cNvPicPr>
            <a:picLocks noChangeAspect="1"/>
          </p:cNvPicPr>
          <p:nvPr/>
        </p:nvPicPr>
        <p:blipFill rotWithShape="1">
          <a:blip r:embed="rId3"/>
          <a:srcRect r="2988"/>
          <a:stretch/>
        </p:blipFill>
        <p:spPr>
          <a:xfrm>
            <a:off x="4848284" y="2513337"/>
            <a:ext cx="3721496" cy="2003448"/>
          </a:xfrm>
          <a:prstGeom prst="rect">
            <a:avLst/>
          </a:prstGeom>
        </p:spPr>
      </p:pic>
    </p:spTree>
    <p:extLst>
      <p:ext uri="{BB962C8B-B14F-4D97-AF65-F5344CB8AC3E}">
        <p14:creationId xmlns:p14="http://schemas.microsoft.com/office/powerpoint/2010/main" val="331988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170C-6699-485E-7CEE-7E3FE9E0C528}"/>
              </a:ext>
            </a:extLst>
          </p:cNvPr>
          <p:cNvSpPr>
            <a:spLocks noGrp="1"/>
          </p:cNvSpPr>
          <p:nvPr>
            <p:ph type="title"/>
          </p:nvPr>
        </p:nvSpPr>
        <p:spPr>
          <a:xfrm>
            <a:off x="0" y="2837738"/>
            <a:ext cx="9144000" cy="1325563"/>
          </a:xfrm>
        </p:spPr>
        <p:txBody>
          <a:bodyPr>
            <a:noAutofit/>
          </a:bodyPr>
          <a:lstStyle/>
          <a:p>
            <a:pPr algn="ctr"/>
            <a:r>
              <a:rPr lang="en-GB" sz="5400" dirty="0">
                <a:latin typeface="+mn-lt"/>
              </a:rPr>
              <a:t>Discussion:</a:t>
            </a:r>
            <a:br>
              <a:rPr lang="en-GB" sz="5400" dirty="0">
                <a:latin typeface="+mn-lt"/>
              </a:rPr>
            </a:br>
            <a:r>
              <a:rPr lang="en-GB" sz="5400" dirty="0">
                <a:latin typeface="+mn-lt"/>
              </a:rPr>
              <a:t>What do you think a LDP should cover/include?</a:t>
            </a:r>
          </a:p>
        </p:txBody>
      </p:sp>
      <p:pic>
        <p:nvPicPr>
          <p:cNvPr id="4" name="Graphic 3" descr="Badge Question Mark with solid fill">
            <a:extLst>
              <a:ext uri="{FF2B5EF4-FFF2-40B4-BE49-F238E27FC236}">
                <a16:creationId xmlns:a16="http://schemas.microsoft.com/office/drawing/2014/main" id="{7ECE2B1A-851B-FED1-E7BC-9326CBB925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1194" y="733097"/>
            <a:ext cx="1200806" cy="1200806"/>
          </a:xfrm>
          <a:prstGeom prst="rect">
            <a:avLst/>
          </a:prstGeom>
        </p:spPr>
      </p:pic>
    </p:spTree>
    <p:extLst>
      <p:ext uri="{BB962C8B-B14F-4D97-AF65-F5344CB8AC3E}">
        <p14:creationId xmlns:p14="http://schemas.microsoft.com/office/powerpoint/2010/main" val="3822868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42D4-F47E-C96A-01AE-3ACE8F6CD3D9}"/>
              </a:ext>
            </a:extLst>
          </p:cNvPr>
          <p:cNvSpPr>
            <a:spLocks noGrp="1"/>
          </p:cNvSpPr>
          <p:nvPr>
            <p:ph type="title"/>
          </p:nvPr>
        </p:nvSpPr>
        <p:spPr>
          <a:xfrm>
            <a:off x="349497" y="410033"/>
            <a:ext cx="8515350" cy="854074"/>
          </a:xfrm>
        </p:spPr>
        <p:txBody>
          <a:bodyPr>
            <a:normAutofit/>
          </a:bodyPr>
          <a:lstStyle/>
          <a:p>
            <a:r>
              <a:rPr lang="en-GB" dirty="0"/>
              <a:t>Your Development Plan</a:t>
            </a:r>
          </a:p>
        </p:txBody>
      </p:sp>
      <p:sp>
        <p:nvSpPr>
          <p:cNvPr id="13" name="TextBox 12">
            <a:extLst>
              <a:ext uri="{FF2B5EF4-FFF2-40B4-BE49-F238E27FC236}">
                <a16:creationId xmlns:a16="http://schemas.microsoft.com/office/drawing/2014/main" id="{F3E8227A-4BB1-2D64-3726-B01A727513D7}"/>
              </a:ext>
            </a:extLst>
          </p:cNvPr>
          <p:cNvSpPr txBox="1"/>
          <p:nvPr/>
        </p:nvSpPr>
        <p:spPr>
          <a:xfrm>
            <a:off x="7315200" y="5771484"/>
            <a:ext cx="1828800" cy="369332"/>
          </a:xfrm>
          <a:prstGeom prst="rect">
            <a:avLst/>
          </a:prstGeom>
          <a:solidFill>
            <a:srgbClr val="FFFFFF"/>
          </a:solidFill>
        </p:spPr>
        <p:txBody>
          <a:bodyPr wrap="square" rtlCol="0">
            <a:spAutoFit/>
          </a:bodyPr>
          <a:lstStyle/>
          <a:p>
            <a:endParaRPr lang="en-GB" b="1" dirty="0"/>
          </a:p>
        </p:txBody>
      </p:sp>
      <p:sp>
        <p:nvSpPr>
          <p:cNvPr id="3" name="TextBox 2">
            <a:extLst>
              <a:ext uri="{FF2B5EF4-FFF2-40B4-BE49-F238E27FC236}">
                <a16:creationId xmlns:a16="http://schemas.microsoft.com/office/drawing/2014/main" id="{78330FF3-262B-C86C-3AC4-70955A27776A}"/>
              </a:ext>
            </a:extLst>
          </p:cNvPr>
          <p:cNvSpPr txBox="1"/>
          <p:nvPr/>
        </p:nvSpPr>
        <p:spPr>
          <a:xfrm>
            <a:off x="410132" y="2354617"/>
            <a:ext cx="7840980" cy="523220"/>
          </a:xfrm>
          <a:prstGeom prst="rect">
            <a:avLst/>
          </a:prstGeom>
          <a:solidFill>
            <a:schemeClr val="tx1">
              <a:lumMod val="20000"/>
              <a:lumOff val="80000"/>
            </a:schemeClr>
          </a:solidFill>
        </p:spPr>
        <p:txBody>
          <a:bodyPr wrap="square" rtlCol="0">
            <a:spAutoFit/>
          </a:bodyPr>
          <a:lstStyle/>
          <a:p>
            <a:r>
              <a:rPr lang="en-GB" sz="2800" b="1" dirty="0">
                <a:solidFill>
                  <a:schemeClr val="bg1">
                    <a:lumMod val="25000"/>
                  </a:schemeClr>
                </a:solidFill>
              </a:rPr>
              <a:t>The Highland-wide Local Development Plan</a:t>
            </a:r>
          </a:p>
        </p:txBody>
      </p:sp>
      <p:sp>
        <p:nvSpPr>
          <p:cNvPr id="11" name="TextBox 10">
            <a:extLst>
              <a:ext uri="{FF2B5EF4-FFF2-40B4-BE49-F238E27FC236}">
                <a16:creationId xmlns:a16="http://schemas.microsoft.com/office/drawing/2014/main" id="{1896F41D-E8F6-FBB0-2C77-F4126997FBED}"/>
              </a:ext>
            </a:extLst>
          </p:cNvPr>
          <p:cNvSpPr txBox="1"/>
          <p:nvPr/>
        </p:nvSpPr>
        <p:spPr>
          <a:xfrm>
            <a:off x="377862" y="1472520"/>
            <a:ext cx="7840980" cy="523220"/>
          </a:xfrm>
          <a:prstGeom prst="rect">
            <a:avLst/>
          </a:prstGeom>
          <a:noFill/>
        </p:spPr>
        <p:txBody>
          <a:bodyPr wrap="square" rtlCol="0">
            <a:spAutoFit/>
          </a:bodyPr>
          <a:lstStyle/>
          <a:p>
            <a:r>
              <a:rPr lang="en-GB" sz="2800" b="1" dirty="0"/>
              <a:t>Comprises 4 x Local Development Plans:</a:t>
            </a:r>
          </a:p>
        </p:txBody>
      </p:sp>
      <p:pic>
        <p:nvPicPr>
          <p:cNvPr id="17" name="Graphic 16" descr="Badge Follow with solid fill">
            <a:extLst>
              <a:ext uri="{FF2B5EF4-FFF2-40B4-BE49-F238E27FC236}">
                <a16:creationId xmlns:a16="http://schemas.microsoft.com/office/drawing/2014/main" id="{BE630B74-48D2-D2A7-DEBE-92ACC4E12F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751" y="3029867"/>
            <a:ext cx="640079" cy="640079"/>
          </a:xfrm>
          <a:prstGeom prst="rect">
            <a:avLst/>
          </a:prstGeom>
        </p:spPr>
      </p:pic>
      <p:sp>
        <p:nvSpPr>
          <p:cNvPr id="20" name="TextBox 19">
            <a:extLst>
              <a:ext uri="{FF2B5EF4-FFF2-40B4-BE49-F238E27FC236}">
                <a16:creationId xmlns:a16="http://schemas.microsoft.com/office/drawing/2014/main" id="{4CBB021A-376A-A609-23CA-43F3FB91D870}"/>
              </a:ext>
            </a:extLst>
          </p:cNvPr>
          <p:cNvSpPr txBox="1"/>
          <p:nvPr/>
        </p:nvSpPr>
        <p:spPr>
          <a:xfrm>
            <a:off x="414044" y="3800506"/>
            <a:ext cx="8611624" cy="523220"/>
          </a:xfrm>
          <a:prstGeom prst="rect">
            <a:avLst/>
          </a:prstGeom>
          <a:solidFill>
            <a:schemeClr val="tx1">
              <a:lumMod val="20000"/>
              <a:lumOff val="80000"/>
            </a:schemeClr>
          </a:solidFill>
        </p:spPr>
        <p:txBody>
          <a:bodyPr wrap="square" rtlCol="0">
            <a:spAutoFit/>
          </a:bodyPr>
          <a:lstStyle/>
          <a:p>
            <a:r>
              <a:rPr lang="en-GB" sz="2800" b="1" dirty="0"/>
              <a:t>3 x Area Local Development Plans:</a:t>
            </a:r>
          </a:p>
        </p:txBody>
      </p:sp>
      <p:sp>
        <p:nvSpPr>
          <p:cNvPr id="5" name="TextBox 4">
            <a:extLst>
              <a:ext uri="{FF2B5EF4-FFF2-40B4-BE49-F238E27FC236}">
                <a16:creationId xmlns:a16="http://schemas.microsoft.com/office/drawing/2014/main" id="{D2C00F58-2823-9A27-BE7D-8A449B8621C2}"/>
              </a:ext>
            </a:extLst>
          </p:cNvPr>
          <p:cNvSpPr txBox="1"/>
          <p:nvPr/>
        </p:nvSpPr>
        <p:spPr>
          <a:xfrm>
            <a:off x="7573384" y="6157501"/>
            <a:ext cx="1570616" cy="646331"/>
          </a:xfrm>
          <a:prstGeom prst="rect">
            <a:avLst/>
          </a:prstGeom>
          <a:solidFill>
            <a:srgbClr val="FFFFFF"/>
          </a:solidFill>
        </p:spPr>
        <p:txBody>
          <a:bodyPr wrap="square" rtlCol="0">
            <a:spAutoFit/>
          </a:bodyPr>
          <a:lstStyle/>
          <a:p>
            <a:endParaRPr lang="en-GB" dirty="0"/>
          </a:p>
          <a:p>
            <a:endParaRPr lang="en-GB" dirty="0"/>
          </a:p>
        </p:txBody>
      </p:sp>
      <p:sp>
        <p:nvSpPr>
          <p:cNvPr id="10" name="TextBox 9">
            <a:extLst>
              <a:ext uri="{FF2B5EF4-FFF2-40B4-BE49-F238E27FC236}">
                <a16:creationId xmlns:a16="http://schemas.microsoft.com/office/drawing/2014/main" id="{BA4EA871-08C3-375D-9310-D2B730B0B291}"/>
              </a:ext>
            </a:extLst>
          </p:cNvPr>
          <p:cNvSpPr txBox="1"/>
          <p:nvPr/>
        </p:nvSpPr>
        <p:spPr>
          <a:xfrm>
            <a:off x="410137" y="4323726"/>
            <a:ext cx="8615530" cy="1938992"/>
          </a:xfrm>
          <a:prstGeom prst="rect">
            <a:avLst/>
          </a:prstGeom>
          <a:solidFill>
            <a:schemeClr val="tx1">
              <a:lumMod val="20000"/>
              <a:lumOff val="80000"/>
            </a:schemeClr>
          </a:solidFill>
        </p:spPr>
        <p:txBody>
          <a:bodyPr wrap="square" rtlCol="0">
            <a:spAutoFit/>
          </a:bodyPr>
          <a:lstStyle/>
          <a:p>
            <a:r>
              <a:rPr lang="en-GB" sz="2800" b="1" dirty="0">
                <a:solidFill>
                  <a:schemeClr val="bg1">
                    <a:lumMod val="25000"/>
                  </a:schemeClr>
                </a:solidFill>
              </a:rPr>
              <a:t>Inner Moray Firth Local Development Plan</a:t>
            </a:r>
          </a:p>
          <a:p>
            <a:endParaRPr lang="en-GB" b="1" dirty="0">
              <a:solidFill>
                <a:schemeClr val="bg1">
                  <a:lumMod val="25000"/>
                </a:schemeClr>
              </a:solidFill>
            </a:endParaRPr>
          </a:p>
          <a:p>
            <a:r>
              <a:rPr lang="en-GB" sz="2800" b="1" dirty="0">
                <a:solidFill>
                  <a:schemeClr val="bg1">
                    <a:lumMod val="25000"/>
                  </a:schemeClr>
                </a:solidFill>
              </a:rPr>
              <a:t>Caithness &amp; Sutherland Local Development Plan</a:t>
            </a:r>
          </a:p>
          <a:p>
            <a:endParaRPr lang="en-GB" b="1" dirty="0">
              <a:solidFill>
                <a:schemeClr val="bg1">
                  <a:lumMod val="25000"/>
                </a:schemeClr>
              </a:solidFill>
            </a:endParaRPr>
          </a:p>
          <a:p>
            <a:r>
              <a:rPr lang="en-GB" sz="2800" b="1" spc="-30" dirty="0">
                <a:solidFill>
                  <a:schemeClr val="bg1">
                    <a:lumMod val="25000"/>
                  </a:schemeClr>
                </a:solidFill>
              </a:rPr>
              <a:t>West Highlands &amp; Islands Local Development Plan</a:t>
            </a:r>
          </a:p>
        </p:txBody>
      </p:sp>
    </p:spTree>
    <p:extLst>
      <p:ext uri="{BB962C8B-B14F-4D97-AF65-F5344CB8AC3E}">
        <p14:creationId xmlns:p14="http://schemas.microsoft.com/office/powerpoint/2010/main" val="316140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71CB-CF84-B867-41F4-4A11953A0823}"/>
              </a:ext>
            </a:extLst>
          </p:cNvPr>
          <p:cNvSpPr>
            <a:spLocks noGrp="1"/>
          </p:cNvSpPr>
          <p:nvPr>
            <p:ph type="title"/>
          </p:nvPr>
        </p:nvSpPr>
        <p:spPr/>
        <p:txBody>
          <a:bodyPr/>
          <a:lstStyle/>
          <a:p>
            <a:r>
              <a:rPr lang="en-GB" dirty="0"/>
              <a:t>Objectives</a:t>
            </a:r>
          </a:p>
        </p:txBody>
      </p:sp>
      <p:sp>
        <p:nvSpPr>
          <p:cNvPr id="3" name="Content Placeholder 2">
            <a:extLst>
              <a:ext uri="{FF2B5EF4-FFF2-40B4-BE49-F238E27FC236}">
                <a16:creationId xmlns:a16="http://schemas.microsoft.com/office/drawing/2014/main" id="{83B39CF3-1ED6-685E-CBF6-57AF2E6AD32E}"/>
              </a:ext>
            </a:extLst>
          </p:cNvPr>
          <p:cNvSpPr>
            <a:spLocks noGrp="1"/>
          </p:cNvSpPr>
          <p:nvPr>
            <p:ph sz="half" idx="1"/>
          </p:nvPr>
        </p:nvSpPr>
        <p:spPr>
          <a:xfrm>
            <a:off x="793040" y="2058890"/>
            <a:ext cx="7557919" cy="3934152"/>
          </a:xfrm>
        </p:spPr>
        <p:txBody>
          <a:bodyPr>
            <a:normAutofit/>
          </a:bodyPr>
          <a:lstStyle/>
          <a:p>
            <a:pPr marL="342900" indent="-342900">
              <a:spcAft>
                <a:spcPts val="1200"/>
              </a:spcAft>
              <a:buFont typeface="Arial" panose="020B0604020202020204" pitchFamily="34" charset="0"/>
              <a:buChar char="•"/>
            </a:pPr>
            <a:r>
              <a:rPr lang="en-GB" sz="2400" dirty="0"/>
              <a:t>Overview </a:t>
            </a:r>
            <a:r>
              <a:rPr lang="en-GB" dirty="0"/>
              <a:t>of </a:t>
            </a:r>
            <a:r>
              <a:rPr lang="en-GB" sz="2400" dirty="0"/>
              <a:t>the Scottish Planning System</a:t>
            </a:r>
          </a:p>
          <a:p>
            <a:pPr marL="342900" indent="-342900">
              <a:spcAft>
                <a:spcPts val="1200"/>
              </a:spcAft>
              <a:buFont typeface="Arial" panose="020B0604020202020204" pitchFamily="34" charset="0"/>
              <a:buChar char="•"/>
            </a:pPr>
            <a:r>
              <a:rPr lang="en-GB" dirty="0"/>
              <a:t>R</a:t>
            </a:r>
            <a:r>
              <a:rPr lang="en-GB" sz="2400" dirty="0"/>
              <a:t>ole of Elected Members </a:t>
            </a:r>
          </a:p>
          <a:p>
            <a:pPr marL="342900" indent="-342900">
              <a:spcAft>
                <a:spcPts val="1200"/>
              </a:spcAft>
              <a:buFont typeface="Arial" panose="020B0604020202020204" pitchFamily="34" charset="0"/>
              <a:buChar char="•"/>
            </a:pPr>
            <a:r>
              <a:rPr lang="en-GB" sz="2400" dirty="0"/>
              <a:t>Competent planning decision-making</a:t>
            </a:r>
          </a:p>
          <a:p>
            <a:pPr marL="342900" indent="-342900">
              <a:spcAft>
                <a:spcPts val="1200"/>
              </a:spcAft>
              <a:buFont typeface="Arial" panose="020B0604020202020204" pitchFamily="34" charset="0"/>
              <a:buChar char="•"/>
            </a:pPr>
            <a:r>
              <a:rPr lang="en-GB" sz="2400" dirty="0"/>
              <a:t>How the system is changing</a:t>
            </a:r>
          </a:p>
          <a:p>
            <a:pPr marL="342900" indent="-342900">
              <a:spcAft>
                <a:spcPts val="1200"/>
              </a:spcAft>
              <a:buFont typeface="Arial" panose="020B0604020202020204" pitchFamily="34" charset="0"/>
              <a:buChar char="•"/>
            </a:pPr>
            <a:r>
              <a:rPr lang="en-GB" sz="2400" dirty="0"/>
              <a:t>Introduce you to PAS &amp; how we can help</a:t>
            </a:r>
          </a:p>
          <a:p>
            <a:pPr marL="342900" indent="-342900">
              <a:spcAft>
                <a:spcPts val="1200"/>
              </a:spcAft>
              <a:buFont typeface="Wingdings" panose="05000000000000000000" pitchFamily="2" charset="2"/>
              <a:buChar char="Ø"/>
            </a:pPr>
            <a:r>
              <a:rPr lang="en-GB" sz="2400" dirty="0"/>
              <a:t>Interactive &amp; relaxed: plenty of time for questions &amp; discussion</a:t>
            </a:r>
          </a:p>
        </p:txBody>
      </p:sp>
    </p:spTree>
    <p:extLst>
      <p:ext uri="{BB962C8B-B14F-4D97-AF65-F5344CB8AC3E}">
        <p14:creationId xmlns:p14="http://schemas.microsoft.com/office/powerpoint/2010/main" val="285544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42D4-F47E-C96A-01AE-3ACE8F6CD3D9}"/>
              </a:ext>
            </a:extLst>
          </p:cNvPr>
          <p:cNvSpPr>
            <a:spLocks noGrp="1"/>
          </p:cNvSpPr>
          <p:nvPr>
            <p:ph type="title"/>
          </p:nvPr>
        </p:nvSpPr>
        <p:spPr>
          <a:xfrm>
            <a:off x="314325" y="352515"/>
            <a:ext cx="8515350" cy="854074"/>
          </a:xfrm>
        </p:spPr>
        <p:txBody>
          <a:bodyPr>
            <a:normAutofit/>
          </a:bodyPr>
          <a:lstStyle/>
          <a:p>
            <a:r>
              <a:rPr lang="en-GB" dirty="0"/>
              <a:t>Your Development Plan</a:t>
            </a:r>
          </a:p>
        </p:txBody>
      </p:sp>
      <p:pic>
        <p:nvPicPr>
          <p:cNvPr id="5" name="Picture 4">
            <a:extLst>
              <a:ext uri="{FF2B5EF4-FFF2-40B4-BE49-F238E27FC236}">
                <a16:creationId xmlns:a16="http://schemas.microsoft.com/office/drawing/2014/main" id="{C234DAC8-A6BF-6DF1-17E2-C768FE39C4BA}"/>
              </a:ext>
            </a:extLst>
          </p:cNvPr>
          <p:cNvPicPr>
            <a:picLocks noChangeAspect="1"/>
          </p:cNvPicPr>
          <p:nvPr/>
        </p:nvPicPr>
        <p:blipFill>
          <a:blip r:embed="rId2"/>
          <a:stretch>
            <a:fillRect/>
          </a:stretch>
        </p:blipFill>
        <p:spPr>
          <a:xfrm>
            <a:off x="169069" y="1231271"/>
            <a:ext cx="3857106" cy="5513072"/>
          </a:xfrm>
          <a:prstGeom prst="rect">
            <a:avLst/>
          </a:prstGeom>
          <a:ln w="12700">
            <a:solidFill>
              <a:srgbClr val="7030A0"/>
            </a:solidFill>
          </a:ln>
        </p:spPr>
      </p:pic>
      <p:pic>
        <p:nvPicPr>
          <p:cNvPr id="8" name="Picture 7">
            <a:extLst>
              <a:ext uri="{FF2B5EF4-FFF2-40B4-BE49-F238E27FC236}">
                <a16:creationId xmlns:a16="http://schemas.microsoft.com/office/drawing/2014/main" id="{29930A90-F4C2-4CD1-363F-768A414A3D5D}"/>
              </a:ext>
            </a:extLst>
          </p:cNvPr>
          <p:cNvPicPr>
            <a:picLocks noChangeAspect="1"/>
          </p:cNvPicPr>
          <p:nvPr/>
        </p:nvPicPr>
        <p:blipFill>
          <a:blip r:embed="rId3"/>
          <a:stretch>
            <a:fillRect/>
          </a:stretch>
        </p:blipFill>
        <p:spPr>
          <a:xfrm>
            <a:off x="4796382" y="1206191"/>
            <a:ext cx="3481593" cy="2409845"/>
          </a:xfrm>
          <a:prstGeom prst="rect">
            <a:avLst/>
          </a:prstGeom>
          <a:ln w="12700">
            <a:solidFill>
              <a:schemeClr val="tx1"/>
            </a:solidFill>
          </a:ln>
        </p:spPr>
      </p:pic>
      <p:pic>
        <p:nvPicPr>
          <p:cNvPr id="10" name="Picture 9">
            <a:extLst>
              <a:ext uri="{FF2B5EF4-FFF2-40B4-BE49-F238E27FC236}">
                <a16:creationId xmlns:a16="http://schemas.microsoft.com/office/drawing/2014/main" id="{E050698E-A12E-AD51-3F9B-07639B22FD8B}"/>
              </a:ext>
            </a:extLst>
          </p:cNvPr>
          <p:cNvPicPr>
            <a:picLocks noChangeAspect="1"/>
          </p:cNvPicPr>
          <p:nvPr/>
        </p:nvPicPr>
        <p:blipFill>
          <a:blip r:embed="rId4"/>
          <a:stretch>
            <a:fillRect/>
          </a:stretch>
        </p:blipFill>
        <p:spPr>
          <a:xfrm>
            <a:off x="4451754" y="3709843"/>
            <a:ext cx="2093072" cy="3040952"/>
          </a:xfrm>
          <a:prstGeom prst="rect">
            <a:avLst/>
          </a:prstGeom>
          <a:ln w="12700">
            <a:solidFill>
              <a:srgbClr val="7030A0"/>
            </a:solidFill>
          </a:ln>
        </p:spPr>
      </p:pic>
      <p:sp>
        <p:nvSpPr>
          <p:cNvPr id="13" name="TextBox 12">
            <a:extLst>
              <a:ext uri="{FF2B5EF4-FFF2-40B4-BE49-F238E27FC236}">
                <a16:creationId xmlns:a16="http://schemas.microsoft.com/office/drawing/2014/main" id="{F3E8227A-4BB1-2D64-3726-B01A727513D7}"/>
              </a:ext>
            </a:extLst>
          </p:cNvPr>
          <p:cNvSpPr txBox="1"/>
          <p:nvPr/>
        </p:nvSpPr>
        <p:spPr>
          <a:xfrm>
            <a:off x="7315201" y="5738648"/>
            <a:ext cx="1828800" cy="1119352"/>
          </a:xfrm>
          <a:prstGeom prst="rect">
            <a:avLst/>
          </a:prstGeom>
          <a:solidFill>
            <a:srgbClr val="FFFFFF"/>
          </a:solidFill>
        </p:spPr>
        <p:txBody>
          <a:bodyPr wrap="square" rtlCol="0">
            <a:spAutoFit/>
          </a:bodyPr>
          <a:lstStyle/>
          <a:p>
            <a:endParaRPr lang="en-GB" dirty="0"/>
          </a:p>
        </p:txBody>
      </p:sp>
      <p:pic>
        <p:nvPicPr>
          <p:cNvPr id="12" name="Picture 11">
            <a:extLst>
              <a:ext uri="{FF2B5EF4-FFF2-40B4-BE49-F238E27FC236}">
                <a16:creationId xmlns:a16="http://schemas.microsoft.com/office/drawing/2014/main" id="{7E9B412F-4E52-2B90-FB13-14CA41DC0A6B}"/>
              </a:ext>
            </a:extLst>
          </p:cNvPr>
          <p:cNvPicPr>
            <a:picLocks noChangeAspect="1"/>
          </p:cNvPicPr>
          <p:nvPr/>
        </p:nvPicPr>
        <p:blipFill rotWithShape="1">
          <a:blip r:embed="rId5"/>
          <a:srcRect r="2977"/>
          <a:stretch/>
        </p:blipFill>
        <p:spPr>
          <a:xfrm>
            <a:off x="6669519" y="3710154"/>
            <a:ext cx="2082943" cy="3019620"/>
          </a:xfrm>
          <a:prstGeom prst="rect">
            <a:avLst/>
          </a:prstGeom>
          <a:ln w="12700">
            <a:solidFill>
              <a:srgbClr val="7030A0"/>
            </a:solidFill>
          </a:ln>
        </p:spPr>
      </p:pic>
      <p:sp>
        <p:nvSpPr>
          <p:cNvPr id="18" name="Arrow: Right 17">
            <a:extLst>
              <a:ext uri="{FF2B5EF4-FFF2-40B4-BE49-F238E27FC236}">
                <a16:creationId xmlns:a16="http://schemas.microsoft.com/office/drawing/2014/main" id="{5692955B-8DEF-B719-4ECD-BBB55FE1C001}"/>
              </a:ext>
            </a:extLst>
          </p:cNvPr>
          <p:cNvSpPr/>
          <p:nvPr/>
        </p:nvSpPr>
        <p:spPr>
          <a:xfrm>
            <a:off x="4098586" y="2184031"/>
            <a:ext cx="570820"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Arrow: Right 18">
            <a:extLst>
              <a:ext uri="{FF2B5EF4-FFF2-40B4-BE49-F238E27FC236}">
                <a16:creationId xmlns:a16="http://schemas.microsoft.com/office/drawing/2014/main" id="{E832EDF6-AD39-6770-707F-5FE0A3192C9D}"/>
              </a:ext>
            </a:extLst>
          </p:cNvPr>
          <p:cNvSpPr/>
          <p:nvPr/>
        </p:nvSpPr>
        <p:spPr>
          <a:xfrm rot="2259791">
            <a:off x="4010001" y="3186684"/>
            <a:ext cx="570820"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TextBox 5">
            <a:extLst>
              <a:ext uri="{FF2B5EF4-FFF2-40B4-BE49-F238E27FC236}">
                <a16:creationId xmlns:a16="http://schemas.microsoft.com/office/drawing/2014/main" id="{B5C9BC2F-F733-1FF4-E5BE-93153C750A55}"/>
              </a:ext>
            </a:extLst>
          </p:cNvPr>
          <p:cNvSpPr txBox="1"/>
          <p:nvPr/>
        </p:nvSpPr>
        <p:spPr>
          <a:xfrm>
            <a:off x="3174842" y="5626729"/>
            <a:ext cx="2241138" cy="369332"/>
          </a:xfrm>
          <a:prstGeom prst="rect">
            <a:avLst/>
          </a:prstGeom>
          <a:solidFill>
            <a:schemeClr val="tx1">
              <a:lumMod val="20000"/>
              <a:lumOff val="80000"/>
            </a:schemeClr>
          </a:solidFill>
        </p:spPr>
        <p:txBody>
          <a:bodyPr wrap="square" rtlCol="0">
            <a:spAutoFit/>
          </a:bodyPr>
          <a:lstStyle/>
          <a:p>
            <a:pPr algn="ctr"/>
            <a:r>
              <a:rPr lang="en-GB" b="1" dirty="0"/>
              <a:t>Click </a:t>
            </a:r>
            <a:r>
              <a:rPr lang="en-GB" b="1" dirty="0">
                <a:solidFill>
                  <a:srgbClr val="7030A0"/>
                </a:solidFill>
                <a:hlinkClick r:id="rId6">
                  <a:extLst>
                    <a:ext uri="{A12FA001-AC4F-418D-AE19-62706E023703}">
                      <ahyp:hlinkClr xmlns:ahyp="http://schemas.microsoft.com/office/drawing/2018/hyperlinkcolor" val="tx"/>
                    </a:ext>
                  </a:extLst>
                </a:hlinkClick>
              </a:rPr>
              <a:t>here</a:t>
            </a:r>
            <a:r>
              <a:rPr lang="en-GB" b="1" dirty="0">
                <a:solidFill>
                  <a:srgbClr val="7030A0"/>
                </a:solidFill>
              </a:rPr>
              <a:t> </a:t>
            </a:r>
            <a:r>
              <a:rPr lang="en-GB" b="1" dirty="0"/>
              <a:t>to view</a:t>
            </a:r>
          </a:p>
        </p:txBody>
      </p:sp>
      <p:sp>
        <p:nvSpPr>
          <p:cNvPr id="15" name="TextBox 14">
            <a:extLst>
              <a:ext uri="{FF2B5EF4-FFF2-40B4-BE49-F238E27FC236}">
                <a16:creationId xmlns:a16="http://schemas.microsoft.com/office/drawing/2014/main" id="{9CF0D5C2-5852-04DD-0C52-E9760A5629BE}"/>
              </a:ext>
            </a:extLst>
          </p:cNvPr>
          <p:cNvSpPr txBox="1"/>
          <p:nvPr/>
        </p:nvSpPr>
        <p:spPr>
          <a:xfrm>
            <a:off x="210056" y="1628159"/>
            <a:ext cx="8723887" cy="3693319"/>
          </a:xfrm>
          <a:prstGeom prst="rect">
            <a:avLst/>
          </a:prstGeom>
          <a:solidFill>
            <a:srgbClr val="FFFFFF"/>
          </a:solidFill>
          <a:ln w="79375">
            <a:solidFill>
              <a:schemeClr val="tx1"/>
            </a:solidFill>
          </a:ln>
        </p:spPr>
        <p:txBody>
          <a:bodyPr wrap="square" rtlCol="0">
            <a:spAutoFit/>
          </a:bodyPr>
          <a:lstStyle/>
          <a:p>
            <a:pPr>
              <a:spcAft>
                <a:spcPts val="1200"/>
              </a:spcAft>
            </a:pPr>
            <a:endParaRPr lang="en-GB" sz="2800" b="1" dirty="0"/>
          </a:p>
          <a:p>
            <a:pPr>
              <a:spcAft>
                <a:spcPts val="1200"/>
              </a:spcAft>
            </a:pPr>
            <a:r>
              <a:rPr lang="en-GB" sz="3200" b="1" dirty="0"/>
              <a:t> Highland-wide Local Development Plan:</a:t>
            </a:r>
          </a:p>
          <a:p>
            <a:r>
              <a:rPr lang="en-GB" sz="2800" b="1" dirty="0">
                <a:solidFill>
                  <a:schemeClr val="bg1">
                    <a:lumMod val="25000"/>
                  </a:schemeClr>
                </a:solidFill>
              </a:rPr>
              <a:t>        focuses on topic-based planning policies</a:t>
            </a:r>
            <a:r>
              <a:rPr lang="en-GB" sz="2800" b="1" dirty="0"/>
              <a:t>	</a:t>
            </a:r>
          </a:p>
          <a:p>
            <a:endParaRPr lang="en-GB" sz="2800" b="1" dirty="0"/>
          </a:p>
          <a:p>
            <a:pPr>
              <a:spcAft>
                <a:spcPts val="1200"/>
              </a:spcAft>
            </a:pPr>
            <a:r>
              <a:rPr lang="en-GB" sz="3200" b="1" dirty="0"/>
              <a:t> Area Local Development Plans:</a:t>
            </a:r>
          </a:p>
          <a:p>
            <a:r>
              <a:rPr lang="en-GB" sz="2800" b="1" dirty="0"/>
              <a:t>        </a:t>
            </a:r>
            <a:r>
              <a:rPr lang="en-GB" sz="2800" b="1" dirty="0">
                <a:solidFill>
                  <a:schemeClr val="bg1">
                    <a:lumMod val="25000"/>
                  </a:schemeClr>
                </a:solidFill>
              </a:rPr>
              <a:t>focus on place-based matters</a:t>
            </a:r>
          </a:p>
          <a:p>
            <a:endParaRPr lang="en-GB" sz="2800" b="1" dirty="0">
              <a:solidFill>
                <a:schemeClr val="bg1">
                  <a:lumMod val="25000"/>
                </a:schemeClr>
              </a:solidFill>
            </a:endParaRPr>
          </a:p>
        </p:txBody>
      </p:sp>
      <p:sp>
        <p:nvSpPr>
          <p:cNvPr id="16" name="Arrow: Right 15">
            <a:extLst>
              <a:ext uri="{FF2B5EF4-FFF2-40B4-BE49-F238E27FC236}">
                <a16:creationId xmlns:a16="http://schemas.microsoft.com/office/drawing/2014/main" id="{20328391-179D-22B3-53F7-834981DEB7FF}"/>
              </a:ext>
            </a:extLst>
          </p:cNvPr>
          <p:cNvSpPr/>
          <p:nvPr/>
        </p:nvSpPr>
        <p:spPr>
          <a:xfrm>
            <a:off x="495806" y="2905504"/>
            <a:ext cx="505610"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rrow: Right 16">
            <a:extLst>
              <a:ext uri="{FF2B5EF4-FFF2-40B4-BE49-F238E27FC236}">
                <a16:creationId xmlns:a16="http://schemas.microsoft.com/office/drawing/2014/main" id="{0ABD6970-7AE1-A61B-8287-B95C232DEEA3}"/>
              </a:ext>
            </a:extLst>
          </p:cNvPr>
          <p:cNvSpPr/>
          <p:nvPr/>
        </p:nvSpPr>
        <p:spPr>
          <a:xfrm>
            <a:off x="495806" y="4382133"/>
            <a:ext cx="505610"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68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F183-82A4-6D2D-CCC5-02537A9FE650}"/>
              </a:ext>
            </a:extLst>
          </p:cNvPr>
          <p:cNvSpPr>
            <a:spLocks noGrp="1"/>
          </p:cNvSpPr>
          <p:nvPr>
            <p:ph type="title"/>
          </p:nvPr>
        </p:nvSpPr>
        <p:spPr>
          <a:xfrm>
            <a:off x="368388" y="928504"/>
            <a:ext cx="8775612" cy="689233"/>
          </a:xfrm>
        </p:spPr>
        <p:txBody>
          <a:bodyPr>
            <a:normAutofit fontScale="90000"/>
          </a:bodyPr>
          <a:lstStyle/>
          <a:p>
            <a:r>
              <a:rPr lang="en-GB" spc="-40" dirty="0"/>
              <a:t>Highland-wide Local Development </a:t>
            </a:r>
            <a:r>
              <a:rPr lang="en-GB" dirty="0"/>
              <a:t>Plan: Polices</a:t>
            </a:r>
            <a:endParaRPr lang="en-GB" strike="sngStrike" dirty="0"/>
          </a:p>
        </p:txBody>
      </p:sp>
      <p:sp>
        <p:nvSpPr>
          <p:cNvPr id="3" name="TextBox 2">
            <a:extLst>
              <a:ext uri="{FF2B5EF4-FFF2-40B4-BE49-F238E27FC236}">
                <a16:creationId xmlns:a16="http://schemas.microsoft.com/office/drawing/2014/main" id="{76F09900-EFEA-4261-CB5B-CA0641277478}"/>
              </a:ext>
            </a:extLst>
          </p:cNvPr>
          <p:cNvSpPr txBox="1"/>
          <p:nvPr/>
        </p:nvSpPr>
        <p:spPr>
          <a:xfrm>
            <a:off x="545717" y="2831564"/>
            <a:ext cx="8052566" cy="3785652"/>
          </a:xfrm>
          <a:prstGeom prst="rect">
            <a:avLst/>
          </a:prstGeom>
          <a:noFill/>
        </p:spPr>
        <p:txBody>
          <a:bodyPr wrap="square" rtlCol="0">
            <a:spAutoFit/>
          </a:bodyPr>
          <a:lstStyle/>
          <a:p>
            <a:r>
              <a:rPr lang="en-GB" sz="3200" b="1" dirty="0">
                <a:solidFill>
                  <a:schemeClr val="bg1">
                    <a:lumMod val="25000"/>
                  </a:schemeClr>
                </a:solidFill>
              </a:rPr>
              <a:t>The Highland-wide Local Development Plan contains:</a:t>
            </a:r>
          </a:p>
          <a:p>
            <a:endParaRPr lang="en-GB" sz="2400" b="1" dirty="0"/>
          </a:p>
          <a:p>
            <a:r>
              <a:rPr lang="en-GB" sz="3200" b="1" dirty="0"/>
              <a:t>49 policies on specific planning topics</a:t>
            </a:r>
          </a:p>
          <a:p>
            <a:endParaRPr lang="en-GB" sz="3200" b="1" dirty="0"/>
          </a:p>
          <a:p>
            <a:r>
              <a:rPr lang="en-GB" sz="3200" b="1" dirty="0"/>
              <a:t>These are your key reference point planning decision-making</a:t>
            </a:r>
            <a:br>
              <a:rPr lang="en-GB" sz="2400" b="1" dirty="0"/>
            </a:br>
            <a:endParaRPr lang="en-GB" sz="2400" b="1" dirty="0"/>
          </a:p>
        </p:txBody>
      </p:sp>
      <p:pic>
        <p:nvPicPr>
          <p:cNvPr id="5" name="Graphic 4" descr="Document with solid fill">
            <a:extLst>
              <a:ext uri="{FF2B5EF4-FFF2-40B4-BE49-F238E27FC236}">
                <a16:creationId xmlns:a16="http://schemas.microsoft.com/office/drawing/2014/main" id="{0A6FF903-3575-1D88-C1A9-89D04944F0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9226" y="1373867"/>
            <a:ext cx="1351728" cy="1351728"/>
          </a:xfrm>
          <a:prstGeom prst="rect">
            <a:avLst/>
          </a:prstGeom>
        </p:spPr>
      </p:pic>
    </p:spTree>
    <p:extLst>
      <p:ext uri="{BB962C8B-B14F-4D97-AF65-F5344CB8AC3E}">
        <p14:creationId xmlns:p14="http://schemas.microsoft.com/office/powerpoint/2010/main" val="437826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408792" y="457101"/>
            <a:ext cx="7886700" cy="974064"/>
          </a:xfrm>
        </p:spPr>
        <p:txBody>
          <a:bodyPr>
            <a:normAutofit fontScale="90000"/>
          </a:bodyPr>
          <a:lstStyle/>
          <a:p>
            <a:r>
              <a:rPr lang="en-GB" dirty="0"/>
              <a:t>Policy 28: Sustainable Design</a:t>
            </a:r>
          </a:p>
        </p:txBody>
      </p:sp>
      <p:pic>
        <p:nvPicPr>
          <p:cNvPr id="8" name="Picture 7">
            <a:extLst>
              <a:ext uri="{FF2B5EF4-FFF2-40B4-BE49-F238E27FC236}">
                <a16:creationId xmlns:a16="http://schemas.microsoft.com/office/drawing/2014/main" id="{A1276D05-DA9A-B3CE-F822-CDA60B2C7ADA}"/>
              </a:ext>
            </a:extLst>
          </p:cNvPr>
          <p:cNvPicPr>
            <a:picLocks noChangeAspect="1"/>
          </p:cNvPicPr>
          <p:nvPr/>
        </p:nvPicPr>
        <p:blipFill rotWithShape="1">
          <a:blip r:embed="rId3"/>
          <a:srcRect l="1612" r="1008"/>
          <a:stretch/>
        </p:blipFill>
        <p:spPr>
          <a:xfrm>
            <a:off x="408792" y="1674740"/>
            <a:ext cx="8423238" cy="4374288"/>
          </a:xfrm>
          <a:prstGeom prst="rect">
            <a:avLst/>
          </a:prstGeom>
        </p:spPr>
      </p:pic>
      <p:sp>
        <p:nvSpPr>
          <p:cNvPr id="9" name="TextBox 8">
            <a:extLst>
              <a:ext uri="{FF2B5EF4-FFF2-40B4-BE49-F238E27FC236}">
                <a16:creationId xmlns:a16="http://schemas.microsoft.com/office/drawing/2014/main" id="{315D40C5-E7CC-9DA2-0B74-32898DC5C13C}"/>
              </a:ext>
            </a:extLst>
          </p:cNvPr>
          <p:cNvSpPr txBox="1"/>
          <p:nvPr/>
        </p:nvSpPr>
        <p:spPr>
          <a:xfrm rot="1164796">
            <a:off x="7373040" y="1413130"/>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6" name="TextBox 5">
            <a:extLst>
              <a:ext uri="{FF2B5EF4-FFF2-40B4-BE49-F238E27FC236}">
                <a16:creationId xmlns:a16="http://schemas.microsoft.com/office/drawing/2014/main" id="{1581D8D7-995D-9A7D-BB77-B31AB2749668}"/>
              </a:ext>
            </a:extLst>
          </p:cNvPr>
          <p:cNvSpPr txBox="1"/>
          <p:nvPr/>
        </p:nvSpPr>
        <p:spPr>
          <a:xfrm>
            <a:off x="408792" y="6199911"/>
            <a:ext cx="4572000" cy="369332"/>
          </a:xfrm>
          <a:prstGeom prst="rect">
            <a:avLst/>
          </a:prstGeom>
          <a:no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6396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A2C74F-0641-7AD5-6314-0C555B2372E5}"/>
              </a:ext>
            </a:extLst>
          </p:cNvPr>
          <p:cNvSpPr txBox="1"/>
          <p:nvPr/>
        </p:nvSpPr>
        <p:spPr>
          <a:xfrm>
            <a:off x="7640326" y="6186337"/>
            <a:ext cx="1441525" cy="646331"/>
          </a:xfrm>
          <a:prstGeom prst="rect">
            <a:avLst/>
          </a:prstGeom>
          <a:solidFill>
            <a:srgbClr val="FFFFFF"/>
          </a:solidFill>
        </p:spPr>
        <p:txBody>
          <a:bodyPr wrap="square" rtlCol="0">
            <a:spAutoFit/>
          </a:bodyPr>
          <a:lstStyle/>
          <a:p>
            <a:endParaRPr lang="en-GB" dirty="0"/>
          </a:p>
          <a:p>
            <a:endParaRPr lang="en-GB" dirty="0"/>
          </a:p>
        </p:txBody>
      </p:sp>
      <p:pic>
        <p:nvPicPr>
          <p:cNvPr id="4" name="Picture 3">
            <a:extLst>
              <a:ext uri="{FF2B5EF4-FFF2-40B4-BE49-F238E27FC236}">
                <a16:creationId xmlns:a16="http://schemas.microsoft.com/office/drawing/2014/main" id="{7556A557-ED6D-7182-68DC-329875A68A4A}"/>
              </a:ext>
            </a:extLst>
          </p:cNvPr>
          <p:cNvPicPr>
            <a:picLocks noChangeAspect="1"/>
          </p:cNvPicPr>
          <p:nvPr/>
        </p:nvPicPr>
        <p:blipFill>
          <a:blip r:embed="rId3"/>
          <a:stretch>
            <a:fillRect/>
          </a:stretch>
        </p:blipFill>
        <p:spPr>
          <a:xfrm>
            <a:off x="382457" y="1392989"/>
            <a:ext cx="8370808" cy="5132584"/>
          </a:xfrm>
          <a:prstGeom prst="rect">
            <a:avLst/>
          </a:prstGeom>
        </p:spPr>
      </p:pic>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382457" y="348497"/>
            <a:ext cx="7886700" cy="974064"/>
          </a:xfrm>
        </p:spPr>
        <p:txBody>
          <a:bodyPr>
            <a:normAutofit fontScale="90000"/>
          </a:bodyPr>
          <a:lstStyle/>
          <a:p>
            <a:r>
              <a:rPr lang="en-GB" dirty="0"/>
              <a:t>Policy 29: Design Quality and Place Making</a:t>
            </a:r>
          </a:p>
        </p:txBody>
      </p:sp>
      <p:sp>
        <p:nvSpPr>
          <p:cNvPr id="9" name="TextBox 8">
            <a:extLst>
              <a:ext uri="{FF2B5EF4-FFF2-40B4-BE49-F238E27FC236}">
                <a16:creationId xmlns:a16="http://schemas.microsoft.com/office/drawing/2014/main" id="{315D40C5-E7CC-9DA2-0B74-32898DC5C13C}"/>
              </a:ext>
            </a:extLst>
          </p:cNvPr>
          <p:cNvSpPr txBox="1"/>
          <p:nvPr/>
        </p:nvSpPr>
        <p:spPr>
          <a:xfrm rot="1164796">
            <a:off x="7320452" y="1228810"/>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7" name="TextBox 6">
            <a:extLst>
              <a:ext uri="{FF2B5EF4-FFF2-40B4-BE49-F238E27FC236}">
                <a16:creationId xmlns:a16="http://schemas.microsoft.com/office/drawing/2014/main" id="{2215957F-A7C5-0005-25E5-A6CDD118E636}"/>
              </a:ext>
            </a:extLst>
          </p:cNvPr>
          <p:cNvSpPr txBox="1"/>
          <p:nvPr/>
        </p:nvSpPr>
        <p:spPr>
          <a:xfrm>
            <a:off x="529055" y="3526019"/>
            <a:ext cx="8147099" cy="1938992"/>
          </a:xfrm>
          <a:prstGeom prst="rect">
            <a:avLst/>
          </a:prstGeom>
          <a:solidFill>
            <a:srgbClr val="FFFFFF"/>
          </a:solidFill>
          <a:ln>
            <a:solidFill>
              <a:srgbClr val="7030A0"/>
            </a:solidFill>
          </a:ln>
        </p:spPr>
        <p:txBody>
          <a:bodyPr wrap="square" rtlCol="0">
            <a:spAutoFit/>
          </a:bodyPr>
          <a:lstStyle/>
          <a:p>
            <a:r>
              <a:rPr lang="en-US" sz="2400" b="1" dirty="0"/>
              <a:t>The design and layout of new residential development proposals should focus on the quality of places and living environments for pedestrians rather than movement of vehicles, and should incorporate all of the six qualities of successful places</a:t>
            </a:r>
            <a:endParaRPr lang="en-GB" sz="2400" b="1" dirty="0"/>
          </a:p>
        </p:txBody>
      </p:sp>
      <p:sp>
        <p:nvSpPr>
          <p:cNvPr id="10" name="Arrow: Right 9">
            <a:extLst>
              <a:ext uri="{FF2B5EF4-FFF2-40B4-BE49-F238E27FC236}">
                <a16:creationId xmlns:a16="http://schemas.microsoft.com/office/drawing/2014/main" id="{B522AEC3-B754-5CFB-EBFF-044ADBA4127B}"/>
              </a:ext>
            </a:extLst>
          </p:cNvPr>
          <p:cNvSpPr/>
          <p:nvPr/>
        </p:nvSpPr>
        <p:spPr>
          <a:xfrm>
            <a:off x="0" y="4233855"/>
            <a:ext cx="451944"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2F58D72A-1568-3B0B-5898-D1C575012054}"/>
              </a:ext>
            </a:extLst>
          </p:cNvPr>
          <p:cNvSpPr txBox="1"/>
          <p:nvPr/>
        </p:nvSpPr>
        <p:spPr>
          <a:xfrm>
            <a:off x="4617427" y="6463336"/>
            <a:ext cx="4479247" cy="369332"/>
          </a:xfrm>
          <a:prstGeom prst="rect">
            <a:avLst/>
          </a:prstGeom>
          <a:solidFill>
            <a:srgbClr val="FFFFFF"/>
          </a:solid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222643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83AC18-5137-EC02-46DC-EFCFEE4BB1D6}"/>
              </a:ext>
            </a:extLst>
          </p:cNvPr>
          <p:cNvSpPr txBox="1"/>
          <p:nvPr/>
        </p:nvSpPr>
        <p:spPr>
          <a:xfrm>
            <a:off x="7616414" y="6202408"/>
            <a:ext cx="1441525" cy="646331"/>
          </a:xfrm>
          <a:prstGeom prst="rect">
            <a:avLst/>
          </a:prstGeom>
          <a:solidFill>
            <a:srgbClr val="FFFFFF"/>
          </a:solidFill>
        </p:spPr>
        <p:txBody>
          <a:bodyPr wrap="square" rtlCol="0">
            <a:spAutoFit/>
          </a:bodyPr>
          <a:lstStyle/>
          <a:p>
            <a:endParaRPr lang="en-GB" dirty="0"/>
          </a:p>
          <a:p>
            <a:endParaRPr lang="en-GB" dirty="0"/>
          </a:p>
        </p:txBody>
      </p:sp>
      <p:pic>
        <p:nvPicPr>
          <p:cNvPr id="5" name="Picture 4">
            <a:extLst>
              <a:ext uri="{FF2B5EF4-FFF2-40B4-BE49-F238E27FC236}">
                <a16:creationId xmlns:a16="http://schemas.microsoft.com/office/drawing/2014/main" id="{75B8A1EB-8612-929B-9847-19F174BA10CB}"/>
              </a:ext>
            </a:extLst>
          </p:cNvPr>
          <p:cNvPicPr>
            <a:picLocks noChangeAspect="1"/>
          </p:cNvPicPr>
          <p:nvPr/>
        </p:nvPicPr>
        <p:blipFill rotWithShape="1">
          <a:blip r:embed="rId3"/>
          <a:srcRect b="27628"/>
          <a:stretch/>
        </p:blipFill>
        <p:spPr>
          <a:xfrm>
            <a:off x="462293" y="1242368"/>
            <a:ext cx="8681707" cy="5141796"/>
          </a:xfrm>
          <a:prstGeom prst="rect">
            <a:avLst/>
          </a:prstGeom>
        </p:spPr>
      </p:pic>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344026" y="365126"/>
            <a:ext cx="8934898" cy="974064"/>
          </a:xfrm>
        </p:spPr>
        <p:txBody>
          <a:bodyPr>
            <a:noAutofit/>
          </a:bodyPr>
          <a:lstStyle/>
          <a:p>
            <a:r>
              <a:rPr lang="en-GB" sz="3600" dirty="0"/>
              <a:t>Policy 35: Housing in the Countryside</a:t>
            </a:r>
          </a:p>
        </p:txBody>
      </p:sp>
      <p:sp>
        <p:nvSpPr>
          <p:cNvPr id="9" name="TextBox 8">
            <a:extLst>
              <a:ext uri="{FF2B5EF4-FFF2-40B4-BE49-F238E27FC236}">
                <a16:creationId xmlns:a16="http://schemas.microsoft.com/office/drawing/2014/main" id="{315D40C5-E7CC-9DA2-0B74-32898DC5C13C}"/>
              </a:ext>
            </a:extLst>
          </p:cNvPr>
          <p:cNvSpPr txBox="1"/>
          <p:nvPr/>
        </p:nvSpPr>
        <p:spPr>
          <a:xfrm rot="1164796">
            <a:off x="373199" y="5940798"/>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8" name="TextBox 7">
            <a:extLst>
              <a:ext uri="{FF2B5EF4-FFF2-40B4-BE49-F238E27FC236}">
                <a16:creationId xmlns:a16="http://schemas.microsoft.com/office/drawing/2014/main" id="{555AA5DA-59FA-47F2-E83B-A12BFF8B7766}"/>
              </a:ext>
            </a:extLst>
          </p:cNvPr>
          <p:cNvSpPr txBox="1"/>
          <p:nvPr/>
        </p:nvSpPr>
        <p:spPr>
          <a:xfrm>
            <a:off x="4706924" y="6352196"/>
            <a:ext cx="4572000" cy="369332"/>
          </a:xfrm>
          <a:prstGeom prst="rect">
            <a:avLst/>
          </a:prstGeom>
          <a:no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38036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05EB-BB27-860C-7AA8-902CCFC5B11F}"/>
              </a:ext>
            </a:extLst>
          </p:cNvPr>
          <p:cNvSpPr>
            <a:spLocks noGrp="1"/>
          </p:cNvSpPr>
          <p:nvPr>
            <p:ph type="title"/>
          </p:nvPr>
        </p:nvSpPr>
        <p:spPr>
          <a:xfrm>
            <a:off x="435012" y="460715"/>
            <a:ext cx="7886700" cy="995404"/>
          </a:xfrm>
        </p:spPr>
        <p:txBody>
          <a:bodyPr/>
          <a:lstStyle/>
          <a:p>
            <a:r>
              <a:rPr lang="en-GB" dirty="0"/>
              <a:t>Planning Guidance</a:t>
            </a:r>
          </a:p>
        </p:txBody>
      </p:sp>
      <p:sp>
        <p:nvSpPr>
          <p:cNvPr id="13" name="TextBox 12">
            <a:extLst>
              <a:ext uri="{FF2B5EF4-FFF2-40B4-BE49-F238E27FC236}">
                <a16:creationId xmlns:a16="http://schemas.microsoft.com/office/drawing/2014/main" id="{EF55AEC4-0A4B-E736-B615-0798941593BE}"/>
              </a:ext>
            </a:extLst>
          </p:cNvPr>
          <p:cNvSpPr txBox="1"/>
          <p:nvPr/>
        </p:nvSpPr>
        <p:spPr>
          <a:xfrm>
            <a:off x="6259896" y="801118"/>
            <a:ext cx="2174100" cy="369332"/>
          </a:xfrm>
          <a:prstGeom prst="rect">
            <a:avLst/>
          </a:prstGeom>
          <a:solidFill>
            <a:schemeClr val="tx1">
              <a:lumMod val="20000"/>
              <a:lumOff val="80000"/>
            </a:schemeClr>
          </a:solidFill>
        </p:spPr>
        <p:txBody>
          <a:bodyPr wrap="square">
            <a:spAutoFit/>
          </a:bodyPr>
          <a:lstStyle/>
          <a:p>
            <a:r>
              <a:rPr lang="en-GB" b="1" dirty="0"/>
              <a:t>Click </a:t>
            </a:r>
            <a:r>
              <a:rPr lang="en-GB" b="1" dirty="0">
                <a:hlinkClick r:id="rId3">
                  <a:extLst>
                    <a:ext uri="{A12FA001-AC4F-418D-AE19-62706E023703}">
                      <ahyp:hlinkClr xmlns:ahyp="http://schemas.microsoft.com/office/drawing/2018/hyperlinkcolor" val="tx"/>
                    </a:ext>
                  </a:extLst>
                </a:hlinkClick>
              </a:rPr>
              <a:t>here</a:t>
            </a:r>
            <a:r>
              <a:rPr lang="en-GB" b="1" dirty="0"/>
              <a:t> to view</a:t>
            </a:r>
          </a:p>
        </p:txBody>
      </p:sp>
      <p:sp>
        <p:nvSpPr>
          <p:cNvPr id="10" name="TextBox 9">
            <a:extLst>
              <a:ext uri="{FF2B5EF4-FFF2-40B4-BE49-F238E27FC236}">
                <a16:creationId xmlns:a16="http://schemas.microsoft.com/office/drawing/2014/main" id="{7AF0DE97-B6A0-26CB-0172-5BA049D52559}"/>
              </a:ext>
            </a:extLst>
          </p:cNvPr>
          <p:cNvSpPr txBox="1"/>
          <p:nvPr/>
        </p:nvSpPr>
        <p:spPr>
          <a:xfrm>
            <a:off x="542587" y="1596916"/>
            <a:ext cx="8515351" cy="78483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sz="2000" b="1" dirty="0">
                <a:solidFill>
                  <a:schemeClr val="bg1">
                    <a:lumMod val="25000"/>
                  </a:schemeClr>
                </a:solidFill>
              </a:rPr>
              <a:t>E</a:t>
            </a:r>
            <a:r>
              <a:rPr lang="en-US" sz="2000" b="1" i="0" dirty="0">
                <a:solidFill>
                  <a:schemeClr val="bg1">
                    <a:lumMod val="25000"/>
                  </a:schemeClr>
                </a:solidFill>
                <a:effectLst/>
              </a:rPr>
              <a:t>xplains in detail</a:t>
            </a:r>
            <a:r>
              <a:rPr lang="en-US" sz="2000" b="1" dirty="0">
                <a:solidFill>
                  <a:schemeClr val="bg1">
                    <a:lumMod val="25000"/>
                  </a:schemeClr>
                </a:solidFill>
              </a:rPr>
              <a:t> </a:t>
            </a:r>
            <a:r>
              <a:rPr lang="en-US" sz="2000" b="1" i="0" dirty="0">
                <a:solidFill>
                  <a:schemeClr val="bg1">
                    <a:lumMod val="25000"/>
                  </a:schemeClr>
                </a:solidFill>
                <a:effectLst/>
              </a:rPr>
              <a:t>how planning policies are to be implemented</a:t>
            </a:r>
          </a:p>
          <a:p>
            <a:pPr marL="285750" indent="-285750">
              <a:buFont typeface="Wingdings" panose="05000000000000000000" pitchFamily="2" charset="2"/>
              <a:buChar char="Ø"/>
            </a:pPr>
            <a:r>
              <a:rPr lang="en-US" sz="2000" b="1" i="0" dirty="0">
                <a:solidFill>
                  <a:schemeClr val="bg1">
                    <a:lumMod val="25000"/>
                  </a:schemeClr>
                </a:solidFill>
                <a:effectLst/>
              </a:rPr>
              <a:t>Taken into account in determining planning applications</a:t>
            </a:r>
          </a:p>
        </p:txBody>
      </p:sp>
      <p:pic>
        <p:nvPicPr>
          <p:cNvPr id="4" name="Picture 3">
            <a:extLst>
              <a:ext uri="{FF2B5EF4-FFF2-40B4-BE49-F238E27FC236}">
                <a16:creationId xmlns:a16="http://schemas.microsoft.com/office/drawing/2014/main" id="{EE2ECC96-9189-FBC0-C5EE-FF438D5915A7}"/>
              </a:ext>
            </a:extLst>
          </p:cNvPr>
          <p:cNvPicPr>
            <a:picLocks noChangeAspect="1"/>
          </p:cNvPicPr>
          <p:nvPr/>
        </p:nvPicPr>
        <p:blipFill>
          <a:blip r:embed="rId4"/>
          <a:stretch>
            <a:fillRect/>
          </a:stretch>
        </p:blipFill>
        <p:spPr>
          <a:xfrm>
            <a:off x="3242494" y="2663341"/>
            <a:ext cx="2815390" cy="3952469"/>
          </a:xfrm>
          <a:prstGeom prst="rect">
            <a:avLst/>
          </a:prstGeom>
          <a:ln>
            <a:solidFill>
              <a:srgbClr val="7030A0"/>
            </a:solidFill>
          </a:ln>
        </p:spPr>
      </p:pic>
      <p:pic>
        <p:nvPicPr>
          <p:cNvPr id="6" name="Picture 5">
            <a:extLst>
              <a:ext uri="{FF2B5EF4-FFF2-40B4-BE49-F238E27FC236}">
                <a16:creationId xmlns:a16="http://schemas.microsoft.com/office/drawing/2014/main" id="{CC296746-7693-2870-D363-5F112E404151}"/>
              </a:ext>
            </a:extLst>
          </p:cNvPr>
          <p:cNvPicPr>
            <a:picLocks noChangeAspect="1"/>
          </p:cNvPicPr>
          <p:nvPr/>
        </p:nvPicPr>
        <p:blipFill>
          <a:blip r:embed="rId5"/>
          <a:stretch>
            <a:fillRect/>
          </a:stretch>
        </p:blipFill>
        <p:spPr>
          <a:xfrm>
            <a:off x="161731" y="2646426"/>
            <a:ext cx="2855517" cy="3986301"/>
          </a:xfrm>
          <a:prstGeom prst="rect">
            <a:avLst/>
          </a:prstGeom>
          <a:ln>
            <a:solidFill>
              <a:srgbClr val="7030A0"/>
            </a:solidFill>
          </a:ln>
        </p:spPr>
      </p:pic>
      <p:sp>
        <p:nvSpPr>
          <p:cNvPr id="8" name="TextBox 7">
            <a:extLst>
              <a:ext uri="{FF2B5EF4-FFF2-40B4-BE49-F238E27FC236}">
                <a16:creationId xmlns:a16="http://schemas.microsoft.com/office/drawing/2014/main" id="{74EDE84B-A627-7C6C-03B3-036C5238EA10}"/>
              </a:ext>
            </a:extLst>
          </p:cNvPr>
          <p:cNvSpPr txBox="1"/>
          <p:nvPr/>
        </p:nvSpPr>
        <p:spPr>
          <a:xfrm>
            <a:off x="7272338" y="6211669"/>
            <a:ext cx="1871662" cy="646331"/>
          </a:xfrm>
          <a:prstGeom prst="rect">
            <a:avLst/>
          </a:prstGeom>
          <a:solidFill>
            <a:srgbClr val="FFFFFF"/>
          </a:solidFill>
          <a:ln>
            <a:solidFill>
              <a:srgbClr val="FFFFFF"/>
            </a:solidFill>
          </a:ln>
        </p:spPr>
        <p:txBody>
          <a:bodyPr wrap="square" rtlCol="0">
            <a:spAutoFit/>
          </a:bodyPr>
          <a:lstStyle/>
          <a:p>
            <a:endParaRPr lang="en-GB" dirty="0"/>
          </a:p>
          <a:p>
            <a:endParaRPr lang="en-GB" dirty="0"/>
          </a:p>
        </p:txBody>
      </p:sp>
      <p:pic>
        <p:nvPicPr>
          <p:cNvPr id="9" name="Picture 8">
            <a:extLst>
              <a:ext uri="{FF2B5EF4-FFF2-40B4-BE49-F238E27FC236}">
                <a16:creationId xmlns:a16="http://schemas.microsoft.com/office/drawing/2014/main" id="{CE830DEF-3A58-9055-6A1F-61E1404A934B}"/>
              </a:ext>
            </a:extLst>
          </p:cNvPr>
          <p:cNvPicPr>
            <a:picLocks noChangeAspect="1"/>
          </p:cNvPicPr>
          <p:nvPr/>
        </p:nvPicPr>
        <p:blipFill>
          <a:blip r:embed="rId6"/>
          <a:stretch>
            <a:fillRect/>
          </a:stretch>
        </p:blipFill>
        <p:spPr>
          <a:xfrm>
            <a:off x="6259895" y="2663341"/>
            <a:ext cx="2698888" cy="3952469"/>
          </a:xfrm>
          <a:prstGeom prst="rect">
            <a:avLst/>
          </a:prstGeom>
          <a:ln>
            <a:solidFill>
              <a:srgbClr val="7030A0"/>
            </a:solidFill>
          </a:ln>
        </p:spPr>
      </p:pic>
    </p:spTree>
    <p:extLst>
      <p:ext uri="{BB962C8B-B14F-4D97-AF65-F5344CB8AC3E}">
        <p14:creationId xmlns:p14="http://schemas.microsoft.com/office/powerpoint/2010/main" val="2585778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AE3D-2712-D3C3-66AA-D610B50E665E}"/>
              </a:ext>
            </a:extLst>
          </p:cNvPr>
          <p:cNvSpPr>
            <a:spLocks noGrp="1"/>
          </p:cNvSpPr>
          <p:nvPr>
            <p:ph type="title"/>
          </p:nvPr>
        </p:nvSpPr>
        <p:spPr>
          <a:xfrm>
            <a:off x="314325" y="396658"/>
            <a:ext cx="8515350" cy="769990"/>
          </a:xfrm>
        </p:spPr>
        <p:txBody>
          <a:bodyPr/>
          <a:lstStyle/>
          <a:p>
            <a:r>
              <a:rPr lang="en-GB" dirty="0"/>
              <a:t>Area Local Development Plans</a:t>
            </a:r>
          </a:p>
        </p:txBody>
      </p:sp>
      <p:sp>
        <p:nvSpPr>
          <p:cNvPr id="3" name="Content Placeholder 2">
            <a:extLst>
              <a:ext uri="{FF2B5EF4-FFF2-40B4-BE49-F238E27FC236}">
                <a16:creationId xmlns:a16="http://schemas.microsoft.com/office/drawing/2014/main" id="{160433D2-3632-3256-4B27-3B5ABA45D83E}"/>
              </a:ext>
            </a:extLst>
          </p:cNvPr>
          <p:cNvSpPr>
            <a:spLocks noGrp="1"/>
          </p:cNvSpPr>
          <p:nvPr>
            <p:ph sz="half" idx="1"/>
          </p:nvPr>
        </p:nvSpPr>
        <p:spPr>
          <a:xfrm>
            <a:off x="482492" y="1307341"/>
            <a:ext cx="8347183" cy="1324305"/>
          </a:xfrm>
        </p:spPr>
        <p:txBody>
          <a:bodyPr>
            <a:noAutofit/>
          </a:bodyPr>
          <a:lstStyle/>
          <a:p>
            <a:pPr marL="273050" indent="-273050">
              <a:lnSpc>
                <a:spcPct val="110000"/>
              </a:lnSpc>
              <a:spcBef>
                <a:spcPts val="0"/>
              </a:spcBef>
              <a:buFont typeface="Wingdings" panose="05000000000000000000" pitchFamily="2" charset="2"/>
              <a:buChar char="Ø"/>
            </a:pPr>
            <a:r>
              <a:rPr lang="en-US" dirty="0">
                <a:solidFill>
                  <a:schemeClr val="bg1">
                    <a:lumMod val="25000"/>
                  </a:schemeClr>
                </a:solidFill>
              </a:rPr>
              <a:t>Purpose: to set out plans &amp; proposals for delivering development reflecting on the unique characteristics &amp; attributes of these areas</a:t>
            </a:r>
          </a:p>
        </p:txBody>
      </p:sp>
      <p:pic>
        <p:nvPicPr>
          <p:cNvPr id="7" name="Picture 6">
            <a:extLst>
              <a:ext uri="{FF2B5EF4-FFF2-40B4-BE49-F238E27FC236}">
                <a16:creationId xmlns:a16="http://schemas.microsoft.com/office/drawing/2014/main" id="{C18162A8-98D5-696E-4050-71F5E2DBF6E0}"/>
              </a:ext>
            </a:extLst>
          </p:cNvPr>
          <p:cNvPicPr>
            <a:picLocks noChangeAspect="1"/>
          </p:cNvPicPr>
          <p:nvPr/>
        </p:nvPicPr>
        <p:blipFill rotWithShape="1">
          <a:blip r:embed="rId2"/>
          <a:srcRect l="6805" t="2720" b="5312"/>
          <a:stretch/>
        </p:blipFill>
        <p:spPr>
          <a:xfrm rot="5400000">
            <a:off x="1106000" y="2128881"/>
            <a:ext cx="3492619" cy="5075969"/>
          </a:xfrm>
          <a:prstGeom prst="rect">
            <a:avLst/>
          </a:prstGeom>
        </p:spPr>
      </p:pic>
      <p:pic>
        <p:nvPicPr>
          <p:cNvPr id="11" name="Picture 10">
            <a:extLst>
              <a:ext uri="{FF2B5EF4-FFF2-40B4-BE49-F238E27FC236}">
                <a16:creationId xmlns:a16="http://schemas.microsoft.com/office/drawing/2014/main" id="{23E724AE-7C8A-EEBB-36BF-38D61014761C}"/>
              </a:ext>
            </a:extLst>
          </p:cNvPr>
          <p:cNvPicPr>
            <a:picLocks noChangeAspect="1"/>
          </p:cNvPicPr>
          <p:nvPr/>
        </p:nvPicPr>
        <p:blipFill rotWithShape="1">
          <a:blip r:embed="rId3"/>
          <a:srcRect l="1461" r="35312"/>
          <a:stretch/>
        </p:blipFill>
        <p:spPr>
          <a:xfrm>
            <a:off x="4066390" y="4385554"/>
            <a:ext cx="4961227" cy="1531455"/>
          </a:xfrm>
          <a:prstGeom prst="rect">
            <a:avLst/>
          </a:prstGeom>
          <a:ln>
            <a:solidFill>
              <a:srgbClr val="7030A0"/>
            </a:solidFill>
          </a:ln>
        </p:spPr>
      </p:pic>
      <p:sp>
        <p:nvSpPr>
          <p:cNvPr id="4" name="TextBox 3">
            <a:extLst>
              <a:ext uri="{FF2B5EF4-FFF2-40B4-BE49-F238E27FC236}">
                <a16:creationId xmlns:a16="http://schemas.microsoft.com/office/drawing/2014/main" id="{A232190C-5323-FDAB-E2AC-3E7835D77E55}"/>
              </a:ext>
            </a:extLst>
          </p:cNvPr>
          <p:cNvSpPr txBox="1"/>
          <p:nvPr/>
        </p:nvSpPr>
        <p:spPr>
          <a:xfrm>
            <a:off x="5566345" y="2920556"/>
            <a:ext cx="2910681" cy="646331"/>
          </a:xfrm>
          <a:prstGeom prst="rect">
            <a:avLst/>
          </a:prstGeom>
          <a:solidFill>
            <a:schemeClr val="bg2"/>
          </a:solidFill>
        </p:spPr>
        <p:txBody>
          <a:bodyPr wrap="square" rtlCol="0">
            <a:spAutoFit/>
          </a:bodyPr>
          <a:lstStyle/>
          <a:p>
            <a:r>
              <a:rPr lang="en-GB" b="1" dirty="0">
                <a:solidFill>
                  <a:schemeClr val="bg1">
                    <a:lumMod val="25000"/>
                  </a:schemeClr>
                </a:solidFill>
              </a:rPr>
              <a:t>Inner Moray Firth </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3350563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297627" y="273619"/>
            <a:ext cx="8641977" cy="974064"/>
          </a:xfrm>
        </p:spPr>
        <p:txBody>
          <a:bodyPr>
            <a:normAutofit fontScale="90000"/>
          </a:bodyPr>
          <a:lstStyle/>
          <a:p>
            <a:r>
              <a:rPr lang="en-GB" sz="4900" dirty="0"/>
              <a:t>Area Local Development Plans</a:t>
            </a:r>
            <a:br>
              <a:rPr lang="en-GB" dirty="0"/>
            </a:br>
            <a:r>
              <a:rPr lang="en-GB" sz="2000" dirty="0"/>
              <a:t>Strontian Settlement Map</a:t>
            </a:r>
            <a:endParaRPr lang="en-GB" dirty="0"/>
          </a:p>
        </p:txBody>
      </p:sp>
      <p:pic>
        <p:nvPicPr>
          <p:cNvPr id="8" name="Picture 7">
            <a:extLst>
              <a:ext uri="{FF2B5EF4-FFF2-40B4-BE49-F238E27FC236}">
                <a16:creationId xmlns:a16="http://schemas.microsoft.com/office/drawing/2014/main" id="{A37088BE-E016-1C6D-1C21-100CB74DF130}"/>
              </a:ext>
            </a:extLst>
          </p:cNvPr>
          <p:cNvPicPr>
            <a:picLocks noChangeAspect="1"/>
          </p:cNvPicPr>
          <p:nvPr/>
        </p:nvPicPr>
        <p:blipFill>
          <a:blip r:embed="rId3"/>
          <a:stretch>
            <a:fillRect/>
          </a:stretch>
        </p:blipFill>
        <p:spPr>
          <a:xfrm>
            <a:off x="297628" y="1393115"/>
            <a:ext cx="4095658" cy="5308899"/>
          </a:xfrm>
          <a:prstGeom prst="rect">
            <a:avLst/>
          </a:prstGeom>
          <a:ln>
            <a:solidFill>
              <a:schemeClr val="tx1"/>
            </a:solidFill>
          </a:ln>
        </p:spPr>
      </p:pic>
      <p:pic>
        <p:nvPicPr>
          <p:cNvPr id="10" name="Picture 9">
            <a:extLst>
              <a:ext uri="{FF2B5EF4-FFF2-40B4-BE49-F238E27FC236}">
                <a16:creationId xmlns:a16="http://schemas.microsoft.com/office/drawing/2014/main" id="{AF86795D-9F75-5BFE-6784-C6FFD457B452}"/>
              </a:ext>
            </a:extLst>
          </p:cNvPr>
          <p:cNvPicPr>
            <a:picLocks noChangeAspect="1"/>
          </p:cNvPicPr>
          <p:nvPr/>
        </p:nvPicPr>
        <p:blipFill>
          <a:blip r:embed="rId4"/>
          <a:stretch>
            <a:fillRect/>
          </a:stretch>
        </p:blipFill>
        <p:spPr>
          <a:xfrm>
            <a:off x="3216536" y="1393115"/>
            <a:ext cx="5830645" cy="3985425"/>
          </a:xfrm>
          <a:prstGeom prst="rect">
            <a:avLst/>
          </a:prstGeom>
          <a:ln>
            <a:solidFill>
              <a:schemeClr val="tx1"/>
            </a:solidFill>
          </a:ln>
        </p:spPr>
      </p:pic>
      <p:pic>
        <p:nvPicPr>
          <p:cNvPr id="12" name="Picture 11">
            <a:extLst>
              <a:ext uri="{FF2B5EF4-FFF2-40B4-BE49-F238E27FC236}">
                <a16:creationId xmlns:a16="http://schemas.microsoft.com/office/drawing/2014/main" id="{E6523197-031A-A6D8-9B8A-A164CEE87814}"/>
              </a:ext>
            </a:extLst>
          </p:cNvPr>
          <p:cNvPicPr>
            <a:picLocks noChangeAspect="1"/>
          </p:cNvPicPr>
          <p:nvPr/>
        </p:nvPicPr>
        <p:blipFill rotWithShape="1">
          <a:blip r:embed="rId5"/>
          <a:srcRect l="3657" t="7787" r="2641" b="13015"/>
          <a:stretch/>
        </p:blipFill>
        <p:spPr>
          <a:xfrm>
            <a:off x="3861996" y="5325037"/>
            <a:ext cx="5185185" cy="1441525"/>
          </a:xfrm>
          <a:prstGeom prst="rect">
            <a:avLst/>
          </a:prstGeom>
          <a:ln>
            <a:solidFill>
              <a:schemeClr val="tx1"/>
            </a:solidFill>
          </a:ln>
        </p:spPr>
      </p:pic>
      <p:sp>
        <p:nvSpPr>
          <p:cNvPr id="13" name="TextBox 12">
            <a:extLst>
              <a:ext uri="{FF2B5EF4-FFF2-40B4-BE49-F238E27FC236}">
                <a16:creationId xmlns:a16="http://schemas.microsoft.com/office/drawing/2014/main" id="{85539CC1-9BFF-3E4C-0227-1C3F26CDFC6B}"/>
              </a:ext>
            </a:extLst>
          </p:cNvPr>
          <p:cNvSpPr txBox="1"/>
          <p:nvPr/>
        </p:nvSpPr>
        <p:spPr>
          <a:xfrm>
            <a:off x="297627" y="6087957"/>
            <a:ext cx="3480837" cy="646331"/>
          </a:xfrm>
          <a:prstGeom prst="rect">
            <a:avLst/>
          </a:prstGeom>
          <a:solidFill>
            <a:schemeClr val="bg2"/>
          </a:solidFill>
        </p:spPr>
        <p:txBody>
          <a:bodyPr wrap="square" rtlCol="0">
            <a:spAutoFit/>
          </a:bodyPr>
          <a:lstStyle/>
          <a:p>
            <a:r>
              <a:rPr lang="en-GB" b="1" dirty="0">
                <a:solidFill>
                  <a:schemeClr val="bg1">
                    <a:lumMod val="25000"/>
                  </a:schemeClr>
                </a:solidFill>
              </a:rPr>
              <a:t>West Highlands and Islands</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3234962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A2B8DF-DBF0-AAC4-AC26-D2B799E3D3D4}"/>
              </a:ext>
            </a:extLst>
          </p:cNvPr>
          <p:cNvPicPr>
            <a:picLocks noChangeAspect="1"/>
          </p:cNvPicPr>
          <p:nvPr/>
        </p:nvPicPr>
        <p:blipFill>
          <a:blip r:embed="rId3"/>
          <a:stretch>
            <a:fillRect/>
          </a:stretch>
        </p:blipFill>
        <p:spPr>
          <a:xfrm rot="5400000">
            <a:off x="-388844" y="2238671"/>
            <a:ext cx="4926168" cy="3559889"/>
          </a:xfrm>
          <a:prstGeom prst="rect">
            <a:avLst/>
          </a:prstGeom>
        </p:spPr>
      </p:pic>
      <p:sp>
        <p:nvSpPr>
          <p:cNvPr id="13" name="TextBox 12">
            <a:extLst>
              <a:ext uri="{FF2B5EF4-FFF2-40B4-BE49-F238E27FC236}">
                <a16:creationId xmlns:a16="http://schemas.microsoft.com/office/drawing/2014/main" id="{DA81ABC1-AFF3-9F7A-A307-98DD5E1D75D1}"/>
              </a:ext>
            </a:extLst>
          </p:cNvPr>
          <p:cNvSpPr txBox="1"/>
          <p:nvPr/>
        </p:nvSpPr>
        <p:spPr>
          <a:xfrm>
            <a:off x="336337" y="1597576"/>
            <a:ext cx="998483" cy="400110"/>
          </a:xfrm>
          <a:prstGeom prst="rect">
            <a:avLst/>
          </a:prstGeom>
          <a:solidFill>
            <a:schemeClr val="bg2">
              <a:lumMod val="90000"/>
            </a:schemeClr>
          </a:solidFill>
        </p:spPr>
        <p:txBody>
          <a:bodyPr wrap="square" rtlCol="0">
            <a:spAutoFit/>
          </a:bodyPr>
          <a:lstStyle/>
          <a:p>
            <a:r>
              <a:rPr lang="en-GB" sz="2000" b="1" dirty="0">
                <a:solidFill>
                  <a:schemeClr val="bg1">
                    <a:lumMod val="10000"/>
                  </a:schemeClr>
                </a:solidFill>
              </a:rPr>
              <a:t>Wick</a:t>
            </a:r>
          </a:p>
        </p:txBody>
      </p:sp>
      <p:pic>
        <p:nvPicPr>
          <p:cNvPr id="11" name="Picture 10">
            <a:extLst>
              <a:ext uri="{FF2B5EF4-FFF2-40B4-BE49-F238E27FC236}">
                <a16:creationId xmlns:a16="http://schemas.microsoft.com/office/drawing/2014/main" id="{B981F9A2-3287-E8DE-4CAB-09E5C3D74D8E}"/>
              </a:ext>
            </a:extLst>
          </p:cNvPr>
          <p:cNvPicPr>
            <a:picLocks noChangeAspect="1"/>
          </p:cNvPicPr>
          <p:nvPr/>
        </p:nvPicPr>
        <p:blipFill rotWithShape="1">
          <a:blip r:embed="rId4"/>
          <a:srcRect l="11398" t="10755" r="4078" b="1809"/>
          <a:stretch/>
        </p:blipFill>
        <p:spPr>
          <a:xfrm>
            <a:off x="2559340" y="2013931"/>
            <a:ext cx="6568763" cy="3775062"/>
          </a:xfrm>
          <a:prstGeom prst="rect">
            <a:avLst/>
          </a:prstGeom>
          <a:ln>
            <a:solidFill>
              <a:srgbClr val="7030A0"/>
            </a:solidFill>
          </a:ln>
        </p:spPr>
      </p:pic>
      <p:sp>
        <p:nvSpPr>
          <p:cNvPr id="14" name="TextBox 13">
            <a:extLst>
              <a:ext uri="{FF2B5EF4-FFF2-40B4-BE49-F238E27FC236}">
                <a16:creationId xmlns:a16="http://schemas.microsoft.com/office/drawing/2014/main" id="{F141FBB7-B649-1059-E80E-21C931DA4851}"/>
              </a:ext>
            </a:extLst>
          </p:cNvPr>
          <p:cNvSpPr txBox="1"/>
          <p:nvPr/>
        </p:nvSpPr>
        <p:spPr>
          <a:xfrm>
            <a:off x="2548582" y="1633840"/>
            <a:ext cx="2690648" cy="369332"/>
          </a:xfrm>
          <a:prstGeom prst="rect">
            <a:avLst/>
          </a:prstGeom>
          <a:solidFill>
            <a:srgbClr val="FFFFFF"/>
          </a:solidFill>
          <a:ln>
            <a:solidFill>
              <a:srgbClr val="7030A0"/>
            </a:solidFill>
          </a:ln>
        </p:spPr>
        <p:txBody>
          <a:bodyPr wrap="square" rtlCol="0">
            <a:spAutoFit/>
          </a:bodyPr>
          <a:lstStyle/>
          <a:p>
            <a:r>
              <a:rPr lang="en-GB" b="1" dirty="0">
                <a:solidFill>
                  <a:schemeClr val="bg1">
                    <a:lumMod val="10000"/>
                  </a:schemeClr>
                </a:solidFill>
              </a:rPr>
              <a:t>Placemaking Priorities</a:t>
            </a:r>
          </a:p>
        </p:txBody>
      </p:sp>
      <p:sp>
        <p:nvSpPr>
          <p:cNvPr id="10" name="Title 1">
            <a:extLst>
              <a:ext uri="{FF2B5EF4-FFF2-40B4-BE49-F238E27FC236}">
                <a16:creationId xmlns:a16="http://schemas.microsoft.com/office/drawing/2014/main" id="{8C3CDD1D-962A-CD8C-9E61-EF4D7CB768B1}"/>
              </a:ext>
            </a:extLst>
          </p:cNvPr>
          <p:cNvSpPr>
            <a:spLocks noGrp="1"/>
          </p:cNvSpPr>
          <p:nvPr>
            <p:ph type="title"/>
          </p:nvPr>
        </p:nvSpPr>
        <p:spPr>
          <a:xfrm>
            <a:off x="336337" y="376300"/>
            <a:ext cx="8641977" cy="974064"/>
          </a:xfrm>
        </p:spPr>
        <p:txBody>
          <a:bodyPr>
            <a:normAutofit fontScale="90000"/>
          </a:bodyPr>
          <a:lstStyle/>
          <a:p>
            <a:r>
              <a:rPr lang="en-GB" sz="4900" dirty="0"/>
              <a:t>Area Local Development Plans</a:t>
            </a:r>
            <a:br>
              <a:rPr lang="en-GB" dirty="0"/>
            </a:br>
            <a:r>
              <a:rPr lang="en-GB" sz="2000" dirty="0"/>
              <a:t>Wick Settlement Map</a:t>
            </a:r>
            <a:endParaRPr lang="en-GB" dirty="0"/>
          </a:p>
        </p:txBody>
      </p:sp>
      <p:sp>
        <p:nvSpPr>
          <p:cNvPr id="15" name="TextBox 14">
            <a:extLst>
              <a:ext uri="{FF2B5EF4-FFF2-40B4-BE49-F238E27FC236}">
                <a16:creationId xmlns:a16="http://schemas.microsoft.com/office/drawing/2014/main" id="{B81B24CF-A4A8-C4D0-E4FE-14E27D237799}"/>
              </a:ext>
            </a:extLst>
          </p:cNvPr>
          <p:cNvSpPr txBox="1"/>
          <p:nvPr/>
        </p:nvSpPr>
        <p:spPr>
          <a:xfrm>
            <a:off x="4081789" y="5892293"/>
            <a:ext cx="3480837" cy="646331"/>
          </a:xfrm>
          <a:prstGeom prst="rect">
            <a:avLst/>
          </a:prstGeom>
          <a:solidFill>
            <a:schemeClr val="bg2"/>
          </a:solidFill>
        </p:spPr>
        <p:txBody>
          <a:bodyPr wrap="square" rtlCol="0">
            <a:spAutoFit/>
          </a:bodyPr>
          <a:lstStyle/>
          <a:p>
            <a:r>
              <a:rPr lang="en-GB" b="1" dirty="0">
                <a:solidFill>
                  <a:schemeClr val="bg1">
                    <a:lumMod val="25000"/>
                  </a:schemeClr>
                </a:solidFill>
              </a:rPr>
              <a:t>Caithness and Sutherland</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165989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59FE-6823-F523-5E09-C5E6AE8A77A5}"/>
              </a:ext>
            </a:extLst>
          </p:cNvPr>
          <p:cNvSpPr>
            <a:spLocks noGrp="1"/>
          </p:cNvSpPr>
          <p:nvPr>
            <p:ph type="title"/>
          </p:nvPr>
        </p:nvSpPr>
        <p:spPr/>
        <p:txBody>
          <a:bodyPr/>
          <a:lstStyle/>
          <a:p>
            <a:r>
              <a:rPr lang="en-GB" dirty="0"/>
              <a:t>Planning Guidance to Area Local Development Plans</a:t>
            </a:r>
          </a:p>
        </p:txBody>
      </p:sp>
      <p:pic>
        <p:nvPicPr>
          <p:cNvPr id="4" name="Content Placeholder 3">
            <a:extLst>
              <a:ext uri="{FF2B5EF4-FFF2-40B4-BE49-F238E27FC236}">
                <a16:creationId xmlns:a16="http://schemas.microsoft.com/office/drawing/2014/main" id="{462431D1-2DE8-C706-8278-B734008C4D58}"/>
              </a:ext>
            </a:extLst>
          </p:cNvPr>
          <p:cNvPicPr>
            <a:picLocks noGrp="1" noChangeAspect="1"/>
          </p:cNvPicPr>
          <p:nvPr>
            <p:ph sz="half" idx="1"/>
          </p:nvPr>
        </p:nvPicPr>
        <p:blipFill>
          <a:blip r:embed="rId2"/>
          <a:stretch>
            <a:fillRect/>
          </a:stretch>
        </p:blipFill>
        <p:spPr>
          <a:xfrm>
            <a:off x="810177" y="2565633"/>
            <a:ext cx="2723037" cy="3933825"/>
          </a:xfrm>
          <a:prstGeom prst="rect">
            <a:avLst/>
          </a:prstGeom>
          <a:ln>
            <a:solidFill>
              <a:srgbClr val="7030A0"/>
            </a:solidFill>
          </a:ln>
        </p:spPr>
      </p:pic>
      <p:sp>
        <p:nvSpPr>
          <p:cNvPr id="5" name="TextBox 4">
            <a:extLst>
              <a:ext uri="{FF2B5EF4-FFF2-40B4-BE49-F238E27FC236}">
                <a16:creationId xmlns:a16="http://schemas.microsoft.com/office/drawing/2014/main" id="{A8B5B80A-374E-06BC-1B6B-3D58ACE30631}"/>
              </a:ext>
            </a:extLst>
          </p:cNvPr>
          <p:cNvSpPr txBox="1"/>
          <p:nvPr/>
        </p:nvSpPr>
        <p:spPr>
          <a:xfrm>
            <a:off x="628650" y="1866551"/>
            <a:ext cx="6712771" cy="523220"/>
          </a:xfrm>
          <a:prstGeom prst="rect">
            <a:avLst/>
          </a:prstGeom>
          <a:noFill/>
        </p:spPr>
        <p:txBody>
          <a:bodyPr wrap="square" rtlCol="0">
            <a:spAutoFit/>
          </a:bodyPr>
          <a:lstStyle/>
          <a:p>
            <a:r>
              <a:rPr lang="en-GB" sz="2800" b="1" dirty="0">
                <a:solidFill>
                  <a:schemeClr val="bg1">
                    <a:lumMod val="25000"/>
                  </a:schemeClr>
                </a:solidFill>
              </a:rPr>
              <a:t>Place-based masterplans &amp; site briefs</a:t>
            </a:r>
          </a:p>
        </p:txBody>
      </p:sp>
      <p:pic>
        <p:nvPicPr>
          <p:cNvPr id="7" name="Picture 6">
            <a:extLst>
              <a:ext uri="{FF2B5EF4-FFF2-40B4-BE49-F238E27FC236}">
                <a16:creationId xmlns:a16="http://schemas.microsoft.com/office/drawing/2014/main" id="{A55B391C-902D-4F9A-255B-D8CD5D90AB4D}"/>
              </a:ext>
            </a:extLst>
          </p:cNvPr>
          <p:cNvPicPr>
            <a:picLocks noChangeAspect="1"/>
          </p:cNvPicPr>
          <p:nvPr/>
        </p:nvPicPr>
        <p:blipFill>
          <a:blip r:embed="rId3"/>
          <a:stretch>
            <a:fillRect/>
          </a:stretch>
        </p:blipFill>
        <p:spPr>
          <a:xfrm>
            <a:off x="3884404" y="2795762"/>
            <a:ext cx="4775501" cy="3344936"/>
          </a:xfrm>
          <a:prstGeom prst="rect">
            <a:avLst/>
          </a:prstGeom>
        </p:spPr>
      </p:pic>
    </p:spTree>
    <p:extLst>
      <p:ext uri="{BB962C8B-B14F-4D97-AF65-F5344CB8AC3E}">
        <p14:creationId xmlns:p14="http://schemas.microsoft.com/office/powerpoint/2010/main" val="117758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p:txBody>
          <a:bodyPr/>
          <a:lstStyle/>
          <a:p>
            <a:r>
              <a:rPr lang="en-US" b="1" dirty="0">
                <a:solidFill>
                  <a:srgbClr val="7030A0"/>
                </a:solidFill>
                <a:latin typeface="Century Gothic" panose="020B0502020202020204" pitchFamily="34" charset="0"/>
              </a:rPr>
              <a:t>Group Guidelines</a:t>
            </a:r>
            <a:endParaRPr lang="en-GB" b="1" dirty="0">
              <a:solidFill>
                <a:srgbClr val="7030A0"/>
              </a:solidFill>
              <a:latin typeface="Century Gothic" panose="020B0502020202020204" pitchFamily="34" charset="0"/>
            </a:endParaRPr>
          </a:p>
        </p:txBody>
      </p:sp>
      <p:pic>
        <p:nvPicPr>
          <p:cNvPr id="1028" name="Picture 4" descr="Alarm Clock | ID#: 12797 | Emoji.co.uk">
            <a:extLst>
              <a:ext uri="{FF2B5EF4-FFF2-40B4-BE49-F238E27FC236}">
                <a16:creationId xmlns:a16="http://schemas.microsoft.com/office/drawing/2014/main" id="{CA399EE8-7196-40ED-A490-FA34D59D72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3016" y="2069239"/>
            <a:ext cx="927236" cy="9272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Facebook Emoji List — Emojis and Reacts for Facebook [Updated: May 2020]  Emoji List">
            <a:extLst>
              <a:ext uri="{FF2B5EF4-FFF2-40B4-BE49-F238E27FC236}">
                <a16:creationId xmlns:a16="http://schemas.microsoft.com/office/drawing/2014/main" id="{875A7058-D925-4239-A945-7DBC38BB3F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24" r="26882"/>
          <a:stretch/>
        </p:blipFill>
        <p:spPr bwMode="auto">
          <a:xfrm>
            <a:off x="7516407" y="4083209"/>
            <a:ext cx="1048026" cy="14393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ised Hand Emoji (U+270B)">
            <a:extLst>
              <a:ext uri="{FF2B5EF4-FFF2-40B4-BE49-F238E27FC236}">
                <a16:creationId xmlns:a16="http://schemas.microsoft.com/office/drawing/2014/main" id="{DB443A6F-A153-452B-A90B-EA76C11DF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818" y="3181795"/>
            <a:ext cx="955204" cy="955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B2F97-A96C-BF6A-5BB2-8170F9CC657C}"/>
              </a:ext>
            </a:extLst>
          </p:cNvPr>
          <p:cNvSpPr txBox="1"/>
          <p:nvPr/>
        </p:nvSpPr>
        <p:spPr>
          <a:xfrm>
            <a:off x="733748" y="1670912"/>
            <a:ext cx="7044031" cy="4893647"/>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solidFill>
                  <a:srgbClr val="7030A0"/>
                </a:solidFill>
              </a:rPr>
              <a:t>Timeframe: 9.30 am – 4.00 pm</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t>Housekeeping</a:t>
            </a:r>
          </a:p>
          <a:p>
            <a:pPr marL="342900" indent="-342900">
              <a:buFont typeface="Wingdings" panose="05000000000000000000" pitchFamily="2" charset="2"/>
              <a:buChar char="Ø"/>
            </a:pP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3 x 15 minute breaks</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Lunch at 1.00 pm</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Slides will be circulated after event </a:t>
            </a:r>
          </a:p>
          <a:p>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We won’t have time for detailed discussion of specific local planning applications</a:t>
            </a:r>
          </a:p>
          <a:p>
            <a:endParaRPr lang="en-GB" sz="2400" b="1" dirty="0">
              <a:solidFill>
                <a:srgbClr val="7030A0"/>
              </a:solidFill>
            </a:endParaRPr>
          </a:p>
        </p:txBody>
      </p:sp>
    </p:spTree>
    <p:extLst>
      <p:ext uri="{BB962C8B-B14F-4D97-AF65-F5344CB8AC3E}">
        <p14:creationId xmlns:p14="http://schemas.microsoft.com/office/powerpoint/2010/main" val="2329976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5091-2553-7329-E25E-719C2FA7363A}"/>
              </a:ext>
            </a:extLst>
          </p:cNvPr>
          <p:cNvSpPr>
            <a:spLocks noGrp="1"/>
          </p:cNvSpPr>
          <p:nvPr>
            <p:ph type="title"/>
          </p:nvPr>
        </p:nvSpPr>
        <p:spPr/>
        <p:txBody>
          <a:bodyPr/>
          <a:lstStyle/>
          <a:p>
            <a:r>
              <a:rPr lang="en-GB" dirty="0">
                <a:solidFill>
                  <a:schemeClr val="bg1">
                    <a:lumMod val="25000"/>
                  </a:schemeClr>
                </a:solidFill>
              </a:rPr>
              <a:t>Why the Local Development Plan is so important</a:t>
            </a:r>
          </a:p>
        </p:txBody>
      </p:sp>
      <p:sp>
        <p:nvSpPr>
          <p:cNvPr id="4" name="TextBox 3">
            <a:extLst>
              <a:ext uri="{FF2B5EF4-FFF2-40B4-BE49-F238E27FC236}">
                <a16:creationId xmlns:a16="http://schemas.microsoft.com/office/drawing/2014/main" id="{BD6F728F-4D09-FA69-E10C-DB73FFD744DA}"/>
              </a:ext>
            </a:extLst>
          </p:cNvPr>
          <p:cNvSpPr txBox="1"/>
          <p:nvPr/>
        </p:nvSpPr>
        <p:spPr>
          <a:xfrm>
            <a:off x="1275183" y="2120959"/>
            <a:ext cx="6167535" cy="4154984"/>
          </a:xfrm>
          <a:prstGeom prst="rect">
            <a:avLst/>
          </a:prstGeom>
          <a:solidFill>
            <a:schemeClr val="tx1">
              <a:lumMod val="20000"/>
              <a:lumOff val="80000"/>
            </a:schemeClr>
          </a:solidFill>
        </p:spPr>
        <p:txBody>
          <a:bodyPr wrap="square" rtlCol="0">
            <a:spAutoFit/>
          </a:bodyPr>
          <a:lstStyle/>
          <a:p>
            <a:pPr marL="269875" indent="-269875">
              <a:buFont typeface="Arial" panose="020B0604020202020204" pitchFamily="34" charset="0"/>
              <a:buChar char="•"/>
            </a:pPr>
            <a:r>
              <a:rPr lang="en-GB" sz="2400" b="1" dirty="0"/>
              <a:t>Owned by Elected Members</a:t>
            </a:r>
          </a:p>
          <a:p>
            <a:endParaRPr lang="en-GB" sz="2400" b="1" dirty="0"/>
          </a:p>
          <a:p>
            <a:pPr marL="269875" indent="-269875">
              <a:buFont typeface="Arial" panose="020B0604020202020204" pitchFamily="34" charset="0"/>
              <a:buChar char="•"/>
            </a:pPr>
            <a:r>
              <a:rPr lang="en-GB" sz="2400" b="1" dirty="0"/>
              <a:t>Sets context for future development of local areas</a:t>
            </a:r>
          </a:p>
          <a:p>
            <a:endParaRPr lang="en-GB" sz="2400" b="1" dirty="0"/>
          </a:p>
          <a:p>
            <a:pPr marL="269875" indent="-269875">
              <a:buFont typeface="Arial" panose="020B0604020202020204" pitchFamily="34" charset="0"/>
              <a:buChar char="•"/>
            </a:pPr>
            <a:r>
              <a:rPr lang="en-GB" sz="2400" b="1" dirty="0"/>
              <a:t>Primacy of the LDP: the statutory plan for deciding planning applications </a:t>
            </a:r>
            <a:br>
              <a:rPr lang="en-GB" sz="2400" b="1" dirty="0"/>
            </a:br>
            <a:r>
              <a:rPr lang="en-GB" sz="2400" b="1" dirty="0"/>
              <a:t>(as required by planning legislation)</a:t>
            </a:r>
            <a:br>
              <a:rPr lang="en-GB" sz="2400" b="1" dirty="0"/>
            </a:br>
            <a:endParaRPr lang="en-GB" sz="2400" b="1" dirty="0"/>
          </a:p>
          <a:p>
            <a:pPr marL="269875" indent="-269875">
              <a:buFont typeface="Arial" panose="020B0604020202020204" pitchFamily="34" charset="0"/>
              <a:buChar char="•"/>
            </a:pPr>
            <a:r>
              <a:rPr lang="en-GB" sz="2400" b="1" dirty="0"/>
              <a:t>Opportunity for members of the public to be involved in future of their places</a:t>
            </a:r>
          </a:p>
        </p:txBody>
      </p:sp>
      <p:pic>
        <p:nvPicPr>
          <p:cNvPr id="5" name="Graphic 4" descr="Comment Important with solid fill">
            <a:extLst>
              <a:ext uri="{FF2B5EF4-FFF2-40B4-BE49-F238E27FC236}">
                <a16:creationId xmlns:a16="http://schemas.microsoft.com/office/drawing/2014/main" id="{331C829B-6589-05F4-6246-73EC00D639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6882" y="1027907"/>
            <a:ext cx="1268468" cy="1268468"/>
          </a:xfrm>
          <a:prstGeom prst="rect">
            <a:avLst/>
          </a:prstGeom>
        </p:spPr>
      </p:pic>
    </p:spTree>
    <p:extLst>
      <p:ext uri="{BB962C8B-B14F-4D97-AF65-F5344CB8AC3E}">
        <p14:creationId xmlns:p14="http://schemas.microsoft.com/office/powerpoint/2010/main" val="307464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209080"/>
            <a:ext cx="9144000" cy="2492990"/>
          </a:xfrm>
          <a:prstGeom prst="rect">
            <a:avLst/>
          </a:prstGeom>
          <a:noFill/>
        </p:spPr>
        <p:txBody>
          <a:bodyPr wrap="square" rtlCol="0">
            <a:spAutoFit/>
          </a:bodyPr>
          <a:lstStyle/>
          <a:p>
            <a:pPr algn="ctr"/>
            <a:r>
              <a:rPr lang="en-GB" sz="5400" b="1" dirty="0">
                <a:solidFill>
                  <a:srgbClr val="7030A0"/>
                </a:solidFill>
                <a:latin typeface="Century Gothic" panose="020B0502020202020204" pitchFamily="34" charset="0"/>
              </a:rPr>
              <a:t>The Development Plan -</a:t>
            </a:r>
          </a:p>
          <a:p>
            <a:pPr algn="ctr"/>
            <a:r>
              <a:rPr lang="en-GB" sz="5400" b="1" dirty="0">
                <a:solidFill>
                  <a:srgbClr val="7030A0"/>
                </a:solidFill>
                <a:latin typeface="Century Gothic" panose="020B0502020202020204" pitchFamily="34" charset="0"/>
              </a:rPr>
              <a:t>What’s Changing?</a:t>
            </a:r>
          </a:p>
          <a:p>
            <a:pPr algn="ctr"/>
            <a:endParaRPr lang="en-GB" sz="2400" b="1" dirty="0">
              <a:solidFill>
                <a:srgbClr val="7030A0"/>
              </a:solidFill>
              <a:latin typeface="Century Gothic" panose="020B0502020202020204" pitchFamily="34" charset="0"/>
            </a:endParaRPr>
          </a:p>
          <a:p>
            <a:pPr algn="ctr"/>
            <a:r>
              <a:rPr lang="en-GB" sz="2400" b="1" dirty="0">
                <a:solidFill>
                  <a:srgbClr val="7030A0"/>
                </a:solidFill>
                <a:latin typeface="Century Gothic" panose="020B0502020202020204" pitchFamily="34" charset="0"/>
              </a:rPr>
              <a:t>The Planning (Scotland) Act 2019</a:t>
            </a:r>
          </a:p>
        </p:txBody>
      </p:sp>
    </p:spTree>
    <p:extLst>
      <p:ext uri="{BB962C8B-B14F-4D97-AF65-F5344CB8AC3E}">
        <p14:creationId xmlns:p14="http://schemas.microsoft.com/office/powerpoint/2010/main" val="82020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9B1E-405B-B41D-99AB-D0F8728C2EFB}"/>
              </a:ext>
            </a:extLst>
          </p:cNvPr>
          <p:cNvSpPr>
            <a:spLocks noGrp="1"/>
          </p:cNvSpPr>
          <p:nvPr>
            <p:ph type="title"/>
          </p:nvPr>
        </p:nvSpPr>
        <p:spPr>
          <a:xfrm>
            <a:off x="386920" y="365126"/>
            <a:ext cx="8630964" cy="1069299"/>
          </a:xfrm>
        </p:spPr>
        <p:txBody>
          <a:bodyPr/>
          <a:lstStyle/>
          <a:p>
            <a:r>
              <a:rPr lang="en-GB" dirty="0"/>
              <a:t>National Planning Framework 4</a:t>
            </a:r>
          </a:p>
        </p:txBody>
      </p:sp>
      <p:sp>
        <p:nvSpPr>
          <p:cNvPr id="8" name="Google Shape;251;p29">
            <a:extLst>
              <a:ext uri="{FF2B5EF4-FFF2-40B4-BE49-F238E27FC236}">
                <a16:creationId xmlns:a16="http://schemas.microsoft.com/office/drawing/2014/main" id="{0FEB0E09-5F7A-6893-C9AB-D184BFEC441E}"/>
              </a:ext>
            </a:extLst>
          </p:cNvPr>
          <p:cNvSpPr/>
          <p:nvPr/>
        </p:nvSpPr>
        <p:spPr>
          <a:xfrm>
            <a:off x="3706491" y="2275657"/>
            <a:ext cx="5437509" cy="3350592"/>
          </a:xfrm>
          <a:prstGeom prst="rect">
            <a:avLst/>
          </a:prstGeom>
          <a:noFill/>
          <a:ln>
            <a:noFill/>
          </a:ln>
        </p:spPr>
        <p:txBody>
          <a:bodyPr spcFirstLastPara="1" wrap="square" lIns="90000" tIns="45000" rIns="90000" bIns="45000" anchor="t" anchorCtr="0">
            <a:noAutofit/>
          </a:bodyPr>
          <a:lstStyle/>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Will be </a:t>
            </a:r>
            <a:r>
              <a:rPr lang="en-GB" sz="2000" b="1" kern="1100" spc="-100" dirty="0">
                <a:solidFill>
                  <a:schemeClr val="bg1">
                    <a:lumMod val="25000"/>
                  </a:schemeClr>
                </a:solidFill>
              </a:rPr>
              <a:t>part</a:t>
            </a:r>
            <a:r>
              <a:rPr lang="en-GB" sz="2000" b="1" kern="1100" spc="-100" dirty="0">
                <a:solidFill>
                  <a:srgbClr val="7030A0"/>
                </a:solidFill>
              </a:rPr>
              <a:t> of the Development Plan</a:t>
            </a:r>
          </a:p>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Contains </a:t>
            </a:r>
            <a:r>
              <a:rPr lang="en-GB" sz="2000" b="1" kern="1100" spc="-100" dirty="0">
                <a:solidFill>
                  <a:schemeClr val="bg1">
                    <a:lumMod val="25000"/>
                  </a:schemeClr>
                </a:solidFill>
              </a:rPr>
              <a:t>national</a:t>
            </a:r>
            <a:r>
              <a:rPr lang="en-GB" sz="2000" b="1" kern="1100" spc="-100" dirty="0">
                <a:solidFill>
                  <a:srgbClr val="7030A0"/>
                </a:solidFill>
              </a:rPr>
              <a:t> planning policies </a:t>
            </a:r>
          </a:p>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Key factor in deciding planning applications</a:t>
            </a:r>
          </a:p>
          <a:p>
            <a:pPr marL="263525" indent="-263525">
              <a:lnSpc>
                <a:spcPct val="115000"/>
              </a:lnSpc>
              <a:spcAft>
                <a:spcPts val="1200"/>
              </a:spcAft>
              <a:buFont typeface="Arial" panose="020B0604020202020204" pitchFamily="34" charset="0"/>
              <a:buChar char="•"/>
            </a:pPr>
            <a:r>
              <a:rPr lang="en-US" sz="2000" b="1" kern="1100" spc="-100" dirty="0">
                <a:solidFill>
                  <a:srgbClr val="7030A0"/>
                </a:solidFill>
                <a:latin typeface="arial" panose="020B0604020202020204" pitchFamily="34" charset="0"/>
              </a:rPr>
              <a:t>Sets National Developments</a:t>
            </a:r>
          </a:p>
          <a:p>
            <a:pPr marL="263525" indent="-263525">
              <a:lnSpc>
                <a:spcPct val="115000"/>
              </a:lnSpc>
              <a:spcAft>
                <a:spcPts val="1200"/>
              </a:spcAft>
              <a:buFont typeface="Arial" panose="020B0604020202020204" pitchFamily="34" charset="0"/>
              <a:buChar char="•"/>
            </a:pPr>
            <a:r>
              <a:rPr lang="en-US" sz="2000" b="1" i="0" kern="1100" spc="-100" dirty="0">
                <a:solidFill>
                  <a:srgbClr val="7030A0"/>
                </a:solidFill>
                <a:effectLst/>
                <a:latin typeface="arial" panose="020B0604020202020204" pitchFamily="34" charset="0"/>
              </a:rPr>
              <a:t>Sets targets for the use of land for housing</a:t>
            </a:r>
            <a:endParaRPr lang="en-US" sz="2000" b="1" kern="1100" spc="-100" dirty="0">
              <a:solidFill>
                <a:srgbClr val="7030A0"/>
              </a:solidFill>
              <a:latin typeface="arial" panose="020B0604020202020204" pitchFamily="34" charset="0"/>
            </a:endParaRPr>
          </a:p>
          <a:p>
            <a:pPr marL="263525" indent="-263525">
              <a:lnSpc>
                <a:spcPct val="115000"/>
              </a:lnSpc>
              <a:spcAft>
                <a:spcPts val="1200"/>
              </a:spcAft>
              <a:buFont typeface="Arial" panose="020B0604020202020204" pitchFamily="34" charset="0"/>
              <a:buChar char="•"/>
            </a:pPr>
            <a:r>
              <a:rPr lang="en-US" sz="2000" b="1" kern="1100" spc="-100" dirty="0">
                <a:solidFill>
                  <a:srgbClr val="7030A0"/>
                </a:solidFill>
                <a:latin typeface="arial" panose="020B0604020202020204" pitchFamily="34" charset="0"/>
              </a:rPr>
              <a:t>Introducing new policy themes, eg Climate Emergency; 20 Minute Neighbourhoods</a:t>
            </a:r>
            <a:endParaRPr lang="en-GB" sz="2000" b="1" kern="1100" spc="-100" dirty="0">
              <a:solidFill>
                <a:srgbClr val="7030A0"/>
              </a:solidFill>
            </a:endParaRPr>
          </a:p>
        </p:txBody>
      </p:sp>
      <p:pic>
        <p:nvPicPr>
          <p:cNvPr id="10" name="Picture 9">
            <a:extLst>
              <a:ext uri="{FF2B5EF4-FFF2-40B4-BE49-F238E27FC236}">
                <a16:creationId xmlns:a16="http://schemas.microsoft.com/office/drawing/2014/main" id="{73A057DD-5863-1E2B-1E81-0F404639141E}"/>
              </a:ext>
            </a:extLst>
          </p:cNvPr>
          <p:cNvPicPr>
            <a:picLocks noChangeAspect="1"/>
          </p:cNvPicPr>
          <p:nvPr/>
        </p:nvPicPr>
        <p:blipFill>
          <a:blip r:embed="rId2"/>
          <a:stretch>
            <a:fillRect/>
          </a:stretch>
        </p:blipFill>
        <p:spPr>
          <a:xfrm>
            <a:off x="480860" y="2089416"/>
            <a:ext cx="3044660" cy="4370731"/>
          </a:xfrm>
          <a:prstGeom prst="rect">
            <a:avLst/>
          </a:prstGeom>
          <a:ln>
            <a:solidFill>
              <a:schemeClr val="accent1"/>
            </a:solidFill>
          </a:ln>
        </p:spPr>
      </p:pic>
      <p:sp>
        <p:nvSpPr>
          <p:cNvPr id="12" name="TextBox 11">
            <a:extLst>
              <a:ext uri="{FF2B5EF4-FFF2-40B4-BE49-F238E27FC236}">
                <a16:creationId xmlns:a16="http://schemas.microsoft.com/office/drawing/2014/main" id="{B3056596-73D3-EB6E-E368-2BA6846AE5A1}"/>
              </a:ext>
            </a:extLst>
          </p:cNvPr>
          <p:cNvSpPr txBox="1"/>
          <p:nvPr/>
        </p:nvSpPr>
        <p:spPr>
          <a:xfrm rot="20331897">
            <a:off x="1131803" y="4369628"/>
            <a:ext cx="1905348" cy="584775"/>
          </a:xfrm>
          <a:prstGeom prst="rect">
            <a:avLst/>
          </a:prstGeom>
          <a:noFill/>
        </p:spPr>
        <p:txBody>
          <a:bodyPr wrap="square" rtlCol="0">
            <a:spAutoFit/>
          </a:bodyPr>
          <a:lstStyle/>
          <a:p>
            <a:r>
              <a:rPr lang="en-GB" sz="3200" b="1" spc="200" dirty="0">
                <a:solidFill>
                  <a:schemeClr val="bg1">
                    <a:lumMod val="25000"/>
                  </a:schemeClr>
                </a:solidFill>
              </a:rPr>
              <a:t>DRAFT</a:t>
            </a:r>
          </a:p>
        </p:txBody>
      </p:sp>
      <p:sp>
        <p:nvSpPr>
          <p:cNvPr id="3" name="TextBox 2">
            <a:extLst>
              <a:ext uri="{FF2B5EF4-FFF2-40B4-BE49-F238E27FC236}">
                <a16:creationId xmlns:a16="http://schemas.microsoft.com/office/drawing/2014/main" id="{00A4D4CC-2EB7-58B1-B2A4-9CD3E1C49A7A}"/>
              </a:ext>
            </a:extLst>
          </p:cNvPr>
          <p:cNvSpPr txBox="1"/>
          <p:nvPr/>
        </p:nvSpPr>
        <p:spPr>
          <a:xfrm>
            <a:off x="386920" y="1341750"/>
            <a:ext cx="7563683" cy="523220"/>
          </a:xfrm>
          <a:prstGeom prst="rect">
            <a:avLst/>
          </a:prstGeom>
          <a:noFill/>
        </p:spPr>
        <p:txBody>
          <a:bodyPr wrap="square" rtlCol="0">
            <a:spAutoFit/>
          </a:bodyPr>
          <a:lstStyle/>
          <a:p>
            <a:r>
              <a:rPr lang="en-GB" sz="2800" b="1" dirty="0">
                <a:solidFill>
                  <a:schemeClr val="bg1">
                    <a:lumMod val="25000"/>
                  </a:schemeClr>
                </a:solidFill>
              </a:rPr>
              <a:t>Why is it going to be so important?</a:t>
            </a:r>
          </a:p>
        </p:txBody>
      </p:sp>
      <p:sp>
        <p:nvSpPr>
          <p:cNvPr id="4" name="TextBox 3">
            <a:extLst>
              <a:ext uri="{FF2B5EF4-FFF2-40B4-BE49-F238E27FC236}">
                <a16:creationId xmlns:a16="http://schemas.microsoft.com/office/drawing/2014/main" id="{204F74B0-15FB-D633-6100-94275C9816E6}"/>
              </a:ext>
            </a:extLst>
          </p:cNvPr>
          <p:cNvSpPr txBox="1"/>
          <p:nvPr/>
        </p:nvSpPr>
        <p:spPr>
          <a:xfrm>
            <a:off x="480860" y="5876876"/>
            <a:ext cx="1337054" cy="646331"/>
          </a:xfrm>
          <a:prstGeom prst="rect">
            <a:avLst/>
          </a:prstGeom>
          <a:solidFill>
            <a:schemeClr val="tx1">
              <a:lumMod val="20000"/>
              <a:lumOff val="80000"/>
            </a:schemeClr>
          </a:solidFill>
        </p:spPr>
        <p:txBody>
          <a:bodyPr wrap="square" rtlCol="0">
            <a:spAutoFit/>
          </a:bodyPr>
          <a:lstStyle/>
          <a:p>
            <a:pPr algn="ctr"/>
            <a:r>
              <a:rPr lang="en-GB" b="1" dirty="0"/>
              <a:t>Click </a:t>
            </a:r>
            <a:r>
              <a:rPr lang="en-GB" b="1" dirty="0">
                <a:hlinkClick r:id="rId3">
                  <a:extLst>
                    <a:ext uri="{A12FA001-AC4F-418D-AE19-62706E023703}">
                      <ahyp:hlinkClr xmlns:ahyp="http://schemas.microsoft.com/office/drawing/2018/hyperlinkcolor" val="tx"/>
                    </a:ext>
                  </a:extLst>
                </a:hlinkClick>
              </a:rPr>
              <a:t>here</a:t>
            </a:r>
            <a:r>
              <a:rPr lang="en-GB" b="1" dirty="0"/>
              <a:t> to view</a:t>
            </a:r>
          </a:p>
        </p:txBody>
      </p:sp>
      <p:sp>
        <p:nvSpPr>
          <p:cNvPr id="5" name="TextBox 4">
            <a:extLst>
              <a:ext uri="{FF2B5EF4-FFF2-40B4-BE49-F238E27FC236}">
                <a16:creationId xmlns:a16="http://schemas.microsoft.com/office/drawing/2014/main" id="{1988B0E7-A498-4ACC-164D-3F06431AD8C6}"/>
              </a:ext>
            </a:extLst>
          </p:cNvPr>
          <p:cNvSpPr txBox="1"/>
          <p:nvPr/>
        </p:nvSpPr>
        <p:spPr>
          <a:xfrm>
            <a:off x="7535917" y="6043448"/>
            <a:ext cx="1608083" cy="814552"/>
          </a:xfrm>
          <a:prstGeom prst="rect">
            <a:avLst/>
          </a:prstGeom>
          <a:solidFill>
            <a:srgbClr val="FFFFFF"/>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73E05B35-B0AF-CDAA-D8EB-0C36CD5A4A41}"/>
              </a:ext>
            </a:extLst>
          </p:cNvPr>
          <p:cNvSpPr txBox="1"/>
          <p:nvPr/>
        </p:nvSpPr>
        <p:spPr>
          <a:xfrm>
            <a:off x="4025579" y="5813816"/>
            <a:ext cx="4594530" cy="646331"/>
          </a:xfrm>
          <a:prstGeom prst="rect">
            <a:avLst/>
          </a:prstGeom>
          <a:solidFill>
            <a:schemeClr val="tx1">
              <a:lumMod val="20000"/>
              <a:lumOff val="80000"/>
              <a:alpha val="75000"/>
            </a:schemeClr>
          </a:solidFill>
        </p:spPr>
        <p:txBody>
          <a:bodyPr wrap="square" rtlCol="0">
            <a:spAutoFit/>
          </a:bodyPr>
          <a:lstStyle/>
          <a:p>
            <a:r>
              <a:rPr lang="en-GB" b="1" dirty="0">
                <a:solidFill>
                  <a:srgbClr val="7030A0"/>
                </a:solidFill>
              </a:rPr>
              <a:t>Public Consultation ended March 2022 – NPF4 may be approved later this year</a:t>
            </a:r>
          </a:p>
        </p:txBody>
      </p:sp>
    </p:spTree>
    <p:extLst>
      <p:ext uri="{BB962C8B-B14F-4D97-AF65-F5344CB8AC3E}">
        <p14:creationId xmlns:p14="http://schemas.microsoft.com/office/powerpoint/2010/main" val="989359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41A2ECF-E63B-1E57-D1C2-B653E8728042}"/>
              </a:ext>
            </a:extLst>
          </p:cNvPr>
          <p:cNvSpPr txBox="1"/>
          <p:nvPr/>
        </p:nvSpPr>
        <p:spPr>
          <a:xfrm>
            <a:off x="8283388" y="5895191"/>
            <a:ext cx="860612" cy="951202"/>
          </a:xfrm>
          <a:prstGeom prst="rect">
            <a:avLst/>
          </a:prstGeom>
          <a:solidFill>
            <a:srgbClr val="FFFFFF"/>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A2D4311C-1145-2AFC-62C7-340998A4AA7B}"/>
              </a:ext>
            </a:extLst>
          </p:cNvPr>
          <p:cNvSpPr>
            <a:spLocks noGrp="1"/>
          </p:cNvSpPr>
          <p:nvPr>
            <p:ph type="title"/>
          </p:nvPr>
        </p:nvSpPr>
        <p:spPr>
          <a:xfrm>
            <a:off x="572533" y="214889"/>
            <a:ext cx="7886700" cy="850488"/>
          </a:xfrm>
        </p:spPr>
        <p:txBody>
          <a:bodyPr/>
          <a:lstStyle/>
          <a:p>
            <a:r>
              <a:rPr lang="en-GB" dirty="0"/>
              <a:t>Draft NPF4 Policy examples</a:t>
            </a:r>
          </a:p>
        </p:txBody>
      </p:sp>
      <p:pic>
        <p:nvPicPr>
          <p:cNvPr id="5" name="Picture 4">
            <a:extLst>
              <a:ext uri="{FF2B5EF4-FFF2-40B4-BE49-F238E27FC236}">
                <a16:creationId xmlns:a16="http://schemas.microsoft.com/office/drawing/2014/main" id="{0A2B1F78-2B6F-4B85-2CE7-B708CD6D1D72}"/>
              </a:ext>
            </a:extLst>
          </p:cNvPr>
          <p:cNvPicPr>
            <a:picLocks noChangeAspect="1"/>
          </p:cNvPicPr>
          <p:nvPr/>
        </p:nvPicPr>
        <p:blipFill rotWithShape="1">
          <a:blip r:embed="rId3"/>
          <a:srcRect t="2671"/>
          <a:stretch/>
        </p:blipFill>
        <p:spPr>
          <a:xfrm>
            <a:off x="779261" y="1065377"/>
            <a:ext cx="3805585" cy="5705710"/>
          </a:xfrm>
          <a:prstGeom prst="rect">
            <a:avLst/>
          </a:prstGeom>
          <a:ln>
            <a:solidFill>
              <a:srgbClr val="7030A0"/>
            </a:solidFill>
          </a:ln>
        </p:spPr>
      </p:pic>
      <p:pic>
        <p:nvPicPr>
          <p:cNvPr id="9" name="Picture 8">
            <a:extLst>
              <a:ext uri="{FF2B5EF4-FFF2-40B4-BE49-F238E27FC236}">
                <a16:creationId xmlns:a16="http://schemas.microsoft.com/office/drawing/2014/main" id="{C01DF801-03C5-5AD1-A6C3-EF83020B744D}"/>
              </a:ext>
            </a:extLst>
          </p:cNvPr>
          <p:cNvPicPr>
            <a:picLocks noChangeAspect="1"/>
          </p:cNvPicPr>
          <p:nvPr/>
        </p:nvPicPr>
        <p:blipFill>
          <a:blip r:embed="rId4"/>
          <a:stretch>
            <a:fillRect/>
          </a:stretch>
        </p:blipFill>
        <p:spPr>
          <a:xfrm>
            <a:off x="4780586" y="1065377"/>
            <a:ext cx="3829722" cy="3621585"/>
          </a:xfrm>
          <a:prstGeom prst="rect">
            <a:avLst/>
          </a:prstGeom>
          <a:ln>
            <a:solidFill>
              <a:srgbClr val="7030A0"/>
            </a:solidFill>
          </a:ln>
        </p:spPr>
      </p:pic>
      <p:pic>
        <p:nvPicPr>
          <p:cNvPr id="7" name="Picture 6">
            <a:extLst>
              <a:ext uri="{FF2B5EF4-FFF2-40B4-BE49-F238E27FC236}">
                <a16:creationId xmlns:a16="http://schemas.microsoft.com/office/drawing/2014/main" id="{135F28AB-5EF6-DB4F-D0E2-A33D7F70F995}"/>
              </a:ext>
            </a:extLst>
          </p:cNvPr>
          <p:cNvPicPr>
            <a:picLocks noChangeAspect="1"/>
          </p:cNvPicPr>
          <p:nvPr/>
        </p:nvPicPr>
        <p:blipFill rotWithShape="1">
          <a:blip r:embed="rId5"/>
          <a:srcRect t="6337" b="6480"/>
          <a:stretch/>
        </p:blipFill>
        <p:spPr>
          <a:xfrm>
            <a:off x="4780586" y="4335334"/>
            <a:ext cx="3837768" cy="2388198"/>
          </a:xfrm>
          <a:prstGeom prst="rect">
            <a:avLst/>
          </a:prstGeom>
          <a:ln>
            <a:solidFill>
              <a:srgbClr val="7030A0"/>
            </a:solidFill>
          </a:ln>
        </p:spPr>
      </p:pic>
    </p:spTree>
    <p:extLst>
      <p:ext uri="{BB962C8B-B14F-4D97-AF65-F5344CB8AC3E}">
        <p14:creationId xmlns:p14="http://schemas.microsoft.com/office/powerpoint/2010/main" val="957547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3DE0-83A6-03A7-C791-0C452454393F}"/>
              </a:ext>
            </a:extLst>
          </p:cNvPr>
          <p:cNvSpPr>
            <a:spLocks noGrp="1"/>
          </p:cNvSpPr>
          <p:nvPr>
            <p:ph type="title"/>
          </p:nvPr>
        </p:nvSpPr>
        <p:spPr>
          <a:xfrm>
            <a:off x="414006" y="244376"/>
            <a:ext cx="8313037" cy="1603931"/>
          </a:xfrm>
        </p:spPr>
        <p:txBody>
          <a:bodyPr>
            <a:normAutofit/>
          </a:bodyPr>
          <a:lstStyle/>
          <a:p>
            <a:r>
              <a:rPr lang="en-GB" dirty="0"/>
              <a:t>The Development Plan as it will be …</a:t>
            </a:r>
          </a:p>
        </p:txBody>
      </p:sp>
      <p:sp>
        <p:nvSpPr>
          <p:cNvPr id="4" name="Rectangle: Rounded Corners 3">
            <a:extLst>
              <a:ext uri="{FF2B5EF4-FFF2-40B4-BE49-F238E27FC236}">
                <a16:creationId xmlns:a16="http://schemas.microsoft.com/office/drawing/2014/main" id="{D7782E8C-2EEC-FE37-7E8D-4EF1350186B3}"/>
              </a:ext>
            </a:extLst>
          </p:cNvPr>
          <p:cNvSpPr/>
          <p:nvPr/>
        </p:nvSpPr>
        <p:spPr>
          <a:xfrm>
            <a:off x="199853" y="4936980"/>
            <a:ext cx="2190669" cy="121619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Local </a:t>
            </a:r>
          </a:p>
          <a:p>
            <a:pPr algn="ctr"/>
            <a:r>
              <a:rPr lang="en-GB" sz="2400" b="1" dirty="0">
                <a:solidFill>
                  <a:schemeClr val="tx1"/>
                </a:solidFill>
              </a:rPr>
              <a:t>Place Plans</a:t>
            </a:r>
          </a:p>
        </p:txBody>
      </p:sp>
      <p:sp>
        <p:nvSpPr>
          <p:cNvPr id="5" name="Rectangle: Rounded Corners 4">
            <a:extLst>
              <a:ext uri="{FF2B5EF4-FFF2-40B4-BE49-F238E27FC236}">
                <a16:creationId xmlns:a16="http://schemas.microsoft.com/office/drawing/2014/main" id="{7372B58F-8648-16E5-F534-97E3153D9148}"/>
              </a:ext>
            </a:extLst>
          </p:cNvPr>
          <p:cNvSpPr/>
          <p:nvPr/>
        </p:nvSpPr>
        <p:spPr>
          <a:xfrm>
            <a:off x="2535617" y="2189048"/>
            <a:ext cx="2242457" cy="118060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National Planning Framework</a:t>
            </a:r>
          </a:p>
        </p:txBody>
      </p:sp>
      <p:sp>
        <p:nvSpPr>
          <p:cNvPr id="6" name="Rectangle: Rounded Corners 5">
            <a:extLst>
              <a:ext uri="{FF2B5EF4-FFF2-40B4-BE49-F238E27FC236}">
                <a16:creationId xmlns:a16="http://schemas.microsoft.com/office/drawing/2014/main" id="{F3D3CB47-7A9D-ACE7-C2F3-5D22E6C55BC5}"/>
              </a:ext>
            </a:extLst>
          </p:cNvPr>
          <p:cNvSpPr/>
          <p:nvPr/>
        </p:nvSpPr>
        <p:spPr>
          <a:xfrm>
            <a:off x="4229836" y="4687122"/>
            <a:ext cx="2242457" cy="12933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Local Development Plan</a:t>
            </a:r>
          </a:p>
        </p:txBody>
      </p:sp>
      <p:sp>
        <p:nvSpPr>
          <p:cNvPr id="7" name="Rectangle: Rounded Corners 6">
            <a:extLst>
              <a:ext uri="{FF2B5EF4-FFF2-40B4-BE49-F238E27FC236}">
                <a16:creationId xmlns:a16="http://schemas.microsoft.com/office/drawing/2014/main" id="{294034F7-0974-70B9-F22E-BCEE112E82E6}"/>
              </a:ext>
            </a:extLst>
          </p:cNvPr>
          <p:cNvSpPr/>
          <p:nvPr/>
        </p:nvSpPr>
        <p:spPr>
          <a:xfrm>
            <a:off x="6484587" y="2004885"/>
            <a:ext cx="2242457"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Regional Spatial Strategies</a:t>
            </a:r>
          </a:p>
        </p:txBody>
      </p:sp>
      <p:sp>
        <p:nvSpPr>
          <p:cNvPr id="9" name="Oval 8">
            <a:extLst>
              <a:ext uri="{FF2B5EF4-FFF2-40B4-BE49-F238E27FC236}">
                <a16:creationId xmlns:a16="http://schemas.microsoft.com/office/drawing/2014/main" id="{1D8CC7F7-AFD1-91B6-1089-CB4B46742B39}"/>
              </a:ext>
            </a:extLst>
          </p:cNvPr>
          <p:cNvSpPr/>
          <p:nvPr/>
        </p:nvSpPr>
        <p:spPr>
          <a:xfrm rot="2372216">
            <a:off x="1557973" y="2139494"/>
            <a:ext cx="5598769" cy="3948928"/>
          </a:xfrm>
          <a:prstGeom prst="ellipse">
            <a:avLst/>
          </a:prstGeom>
          <a:noFill/>
          <a:ln w="825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Arrow Connector 12">
            <a:extLst>
              <a:ext uri="{FF2B5EF4-FFF2-40B4-BE49-F238E27FC236}">
                <a16:creationId xmlns:a16="http://schemas.microsoft.com/office/drawing/2014/main" id="{44D00F01-052F-D44C-ABC8-A412CBB306C4}"/>
              </a:ext>
            </a:extLst>
          </p:cNvPr>
          <p:cNvCxnSpPr>
            <a:cxnSpLocks/>
          </p:cNvCxnSpPr>
          <p:nvPr/>
        </p:nvCxnSpPr>
        <p:spPr>
          <a:xfrm flipH="1">
            <a:off x="6369183" y="3527552"/>
            <a:ext cx="739188" cy="10086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8087851E-58F5-3B93-8008-094B54BFE0D1}"/>
              </a:ext>
            </a:extLst>
          </p:cNvPr>
          <p:cNvCxnSpPr>
            <a:cxnSpLocks/>
          </p:cNvCxnSpPr>
          <p:nvPr/>
        </p:nvCxnSpPr>
        <p:spPr>
          <a:xfrm flipV="1">
            <a:off x="2507211" y="5107962"/>
            <a:ext cx="1605936" cy="56658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74AEE0F-9100-5DFD-7BF8-8357BC844DC4}"/>
              </a:ext>
            </a:extLst>
          </p:cNvPr>
          <p:cNvCxnSpPr>
            <a:cxnSpLocks/>
          </p:cNvCxnSpPr>
          <p:nvPr/>
        </p:nvCxnSpPr>
        <p:spPr>
          <a:xfrm>
            <a:off x="3843409" y="3488350"/>
            <a:ext cx="1212068" cy="10478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313DB269-5E4A-9854-9764-E9137E331FBB}"/>
              </a:ext>
            </a:extLst>
          </p:cNvPr>
          <p:cNvCxnSpPr>
            <a:cxnSpLocks/>
          </p:cNvCxnSpPr>
          <p:nvPr/>
        </p:nvCxnSpPr>
        <p:spPr>
          <a:xfrm flipH="1">
            <a:off x="1549324" y="3429000"/>
            <a:ext cx="946041" cy="12933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B44493F6-552D-D5FA-6C78-F2465E6A0D38}"/>
              </a:ext>
            </a:extLst>
          </p:cNvPr>
          <p:cNvSpPr txBox="1"/>
          <p:nvPr/>
        </p:nvSpPr>
        <p:spPr>
          <a:xfrm>
            <a:off x="0" y="6573336"/>
            <a:ext cx="7823199" cy="276999"/>
          </a:xfrm>
          <a:prstGeom prst="rect">
            <a:avLst/>
          </a:prstGeom>
          <a:noFill/>
        </p:spPr>
        <p:txBody>
          <a:bodyPr wrap="square" rtlCol="0">
            <a:spAutoFit/>
          </a:bodyPr>
          <a:lstStyle/>
          <a:p>
            <a:pPr algn="l"/>
            <a:r>
              <a:rPr lang="en-US" sz="1200" b="1" i="0" dirty="0">
                <a:solidFill>
                  <a:srgbClr val="7030A0"/>
                </a:solidFill>
                <a:effectLst/>
                <a:cs typeface="Arial" panose="020B0604020202020204" pitchFamily="34" charset="0"/>
                <a:hlinkClick r:id="rId3">
                  <a:extLst>
                    <a:ext uri="{A12FA001-AC4F-418D-AE19-62706E023703}">
                      <ahyp:hlinkClr xmlns:ahyp="http://schemas.microsoft.com/office/drawing/2018/hyperlinkcolor" val="tx"/>
                    </a:ext>
                  </a:extLst>
                </a:hlinkClick>
              </a:rPr>
              <a:t>Based on:</a:t>
            </a:r>
            <a:r>
              <a:rPr lang="en-US" sz="1200" b="1" dirty="0">
                <a:solidFill>
                  <a:srgbClr val="7030A0"/>
                </a:solidFill>
                <a:cs typeface="Arial" panose="020B0604020202020204" pitchFamily="34" charset="0"/>
              </a:rPr>
              <a:t> </a:t>
            </a:r>
            <a:r>
              <a:rPr lang="en-US" sz="1200" b="1" i="0" dirty="0">
                <a:solidFill>
                  <a:srgbClr val="7030A0"/>
                </a:solidFill>
                <a:effectLst/>
                <a:cs typeface="Arial" panose="020B0604020202020204" pitchFamily="34" charset="0"/>
              </a:rPr>
              <a:t>Scottish Government Local development planning - regulations and guidance: consultation</a:t>
            </a:r>
          </a:p>
        </p:txBody>
      </p:sp>
      <p:sp>
        <p:nvSpPr>
          <p:cNvPr id="19" name="TextBox 18">
            <a:extLst>
              <a:ext uri="{FF2B5EF4-FFF2-40B4-BE49-F238E27FC236}">
                <a16:creationId xmlns:a16="http://schemas.microsoft.com/office/drawing/2014/main" id="{CD90959F-8090-1BE7-5EBA-55BADACD2128}"/>
              </a:ext>
            </a:extLst>
          </p:cNvPr>
          <p:cNvSpPr txBox="1"/>
          <p:nvPr/>
        </p:nvSpPr>
        <p:spPr>
          <a:xfrm>
            <a:off x="2266753" y="3769741"/>
            <a:ext cx="4102430" cy="523220"/>
          </a:xfrm>
          <a:prstGeom prst="rect">
            <a:avLst/>
          </a:prstGeom>
          <a:solidFill>
            <a:srgbClr val="FFFFFF"/>
          </a:solidFill>
        </p:spPr>
        <p:txBody>
          <a:bodyPr wrap="square" rtlCol="0">
            <a:spAutoFit/>
          </a:bodyPr>
          <a:lstStyle/>
          <a:p>
            <a:pPr algn="ctr"/>
            <a:r>
              <a:rPr lang="en-GB" sz="2800" b="1" dirty="0">
                <a:solidFill>
                  <a:srgbClr val="FF0000"/>
                </a:solidFill>
              </a:rPr>
              <a:t>The Development Plan</a:t>
            </a:r>
          </a:p>
        </p:txBody>
      </p:sp>
    </p:spTree>
    <p:extLst>
      <p:ext uri="{BB962C8B-B14F-4D97-AF65-F5344CB8AC3E}">
        <p14:creationId xmlns:p14="http://schemas.microsoft.com/office/powerpoint/2010/main" val="2734142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53F8-7D8C-C417-4A31-C7444AA22A0F}"/>
              </a:ext>
            </a:extLst>
          </p:cNvPr>
          <p:cNvSpPr>
            <a:spLocks noGrp="1"/>
          </p:cNvSpPr>
          <p:nvPr>
            <p:ph type="title"/>
          </p:nvPr>
        </p:nvSpPr>
        <p:spPr>
          <a:xfrm>
            <a:off x="628650" y="365127"/>
            <a:ext cx="7886700" cy="753465"/>
          </a:xfrm>
        </p:spPr>
        <p:txBody>
          <a:bodyPr/>
          <a:lstStyle/>
          <a:p>
            <a:r>
              <a:rPr lang="en-GB" dirty="0"/>
              <a:t>Regional Spatial Strategy</a:t>
            </a:r>
          </a:p>
        </p:txBody>
      </p:sp>
      <p:pic>
        <p:nvPicPr>
          <p:cNvPr id="5" name="Content Placeholder 4">
            <a:extLst>
              <a:ext uri="{FF2B5EF4-FFF2-40B4-BE49-F238E27FC236}">
                <a16:creationId xmlns:a16="http://schemas.microsoft.com/office/drawing/2014/main" id="{5884FFC0-E60C-C390-DE55-9D84E1FBD938}"/>
              </a:ext>
            </a:extLst>
          </p:cNvPr>
          <p:cNvPicPr>
            <a:picLocks noGrp="1" noChangeAspect="1"/>
          </p:cNvPicPr>
          <p:nvPr>
            <p:ph sz="half" idx="1"/>
          </p:nvPr>
        </p:nvPicPr>
        <p:blipFill>
          <a:blip r:embed="rId2"/>
          <a:stretch>
            <a:fillRect/>
          </a:stretch>
        </p:blipFill>
        <p:spPr>
          <a:xfrm>
            <a:off x="972979" y="1250073"/>
            <a:ext cx="6699409" cy="5042566"/>
          </a:xfrm>
        </p:spPr>
      </p:pic>
    </p:spTree>
    <p:extLst>
      <p:ext uri="{BB962C8B-B14F-4D97-AF65-F5344CB8AC3E}">
        <p14:creationId xmlns:p14="http://schemas.microsoft.com/office/powerpoint/2010/main" val="4226169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4C3A88-9C79-D339-9E59-D01BD193BE48}"/>
              </a:ext>
            </a:extLst>
          </p:cNvPr>
          <p:cNvPicPr>
            <a:picLocks noChangeAspect="1"/>
          </p:cNvPicPr>
          <p:nvPr/>
        </p:nvPicPr>
        <p:blipFill rotWithShape="1">
          <a:blip r:embed="rId3"/>
          <a:srcRect l="3637"/>
          <a:stretch/>
        </p:blipFill>
        <p:spPr>
          <a:xfrm>
            <a:off x="914399" y="1854005"/>
            <a:ext cx="7462229" cy="3894407"/>
          </a:xfrm>
          <a:prstGeom prst="rect">
            <a:avLst/>
          </a:prstGeom>
          <a:ln w="41275">
            <a:solidFill>
              <a:schemeClr val="tx1"/>
            </a:solidFill>
          </a:ln>
        </p:spPr>
      </p:pic>
      <p:sp>
        <p:nvSpPr>
          <p:cNvPr id="2" name="Title 1">
            <a:extLst>
              <a:ext uri="{FF2B5EF4-FFF2-40B4-BE49-F238E27FC236}">
                <a16:creationId xmlns:a16="http://schemas.microsoft.com/office/drawing/2014/main" id="{12C95895-D020-AFA7-B094-4120A234E498}"/>
              </a:ext>
            </a:extLst>
          </p:cNvPr>
          <p:cNvSpPr>
            <a:spLocks noGrp="1"/>
          </p:cNvSpPr>
          <p:nvPr>
            <p:ph type="title"/>
          </p:nvPr>
        </p:nvSpPr>
        <p:spPr>
          <a:ln>
            <a:noFill/>
          </a:ln>
        </p:spPr>
        <p:txBody>
          <a:bodyPr/>
          <a:lstStyle/>
          <a:p>
            <a:r>
              <a:rPr lang="en-GB" dirty="0"/>
              <a:t>Local Development Plan –Preparation Process</a:t>
            </a:r>
          </a:p>
        </p:txBody>
      </p:sp>
      <p:sp>
        <p:nvSpPr>
          <p:cNvPr id="5" name="TextBox 4">
            <a:extLst>
              <a:ext uri="{FF2B5EF4-FFF2-40B4-BE49-F238E27FC236}">
                <a16:creationId xmlns:a16="http://schemas.microsoft.com/office/drawing/2014/main" id="{ED8471AD-B06C-9FF1-CAAF-11129CD8FEEB}"/>
              </a:ext>
            </a:extLst>
          </p:cNvPr>
          <p:cNvSpPr txBox="1"/>
          <p:nvPr/>
        </p:nvSpPr>
        <p:spPr>
          <a:xfrm>
            <a:off x="805543" y="5974454"/>
            <a:ext cx="6595718" cy="584775"/>
          </a:xfrm>
          <a:prstGeom prst="rect">
            <a:avLst/>
          </a:prstGeom>
          <a:noFill/>
        </p:spPr>
        <p:txBody>
          <a:bodyPr wrap="square" rtlCol="0">
            <a:spAutoFit/>
          </a:bodyPr>
          <a:lstStyle/>
          <a:p>
            <a:r>
              <a:rPr lang="en-GB" sz="1600" b="1" dirty="0">
                <a:solidFill>
                  <a:schemeClr val="bg1">
                    <a:lumMod val="25000"/>
                  </a:schemeClr>
                </a:solidFill>
                <a:highlight>
                  <a:srgbClr val="FFFFFF"/>
                </a:highlight>
              </a:rPr>
              <a:t>Note: </a:t>
            </a:r>
            <a:r>
              <a:rPr lang="en-GB" sz="1600" b="1" dirty="0">
                <a:solidFill>
                  <a:schemeClr val="bg1">
                    <a:lumMod val="25000"/>
                  </a:schemeClr>
                </a:solidFill>
              </a:rPr>
              <a:t>this process is currently under consultation as part of the 2019 Act. This reflects how we expect the new process to be.</a:t>
            </a:r>
          </a:p>
        </p:txBody>
      </p:sp>
      <p:sp>
        <p:nvSpPr>
          <p:cNvPr id="3" name="TextBox 2">
            <a:extLst>
              <a:ext uri="{FF2B5EF4-FFF2-40B4-BE49-F238E27FC236}">
                <a16:creationId xmlns:a16="http://schemas.microsoft.com/office/drawing/2014/main" id="{75C46B1B-DA1B-9EE5-ED9A-E6280852F3CC}"/>
              </a:ext>
            </a:extLst>
          </p:cNvPr>
          <p:cNvSpPr txBox="1"/>
          <p:nvPr/>
        </p:nvSpPr>
        <p:spPr>
          <a:xfrm>
            <a:off x="1589315" y="3148652"/>
            <a:ext cx="2488696" cy="400110"/>
          </a:xfrm>
          <a:prstGeom prst="rect">
            <a:avLst/>
          </a:prstGeom>
          <a:solidFill>
            <a:srgbClr val="FFFFFF"/>
          </a:solidFill>
        </p:spPr>
        <p:txBody>
          <a:bodyPr wrap="square" rtlCol="0">
            <a:spAutoFit/>
          </a:bodyPr>
          <a:lstStyle/>
          <a:p>
            <a:pPr algn="ctr"/>
            <a:r>
              <a:rPr lang="en-GB" sz="2000" b="1" dirty="0">
                <a:solidFill>
                  <a:schemeClr val="bg1">
                    <a:lumMod val="25000"/>
                  </a:schemeClr>
                </a:solidFill>
              </a:rPr>
              <a:t>Evidence Report</a:t>
            </a:r>
          </a:p>
        </p:txBody>
      </p:sp>
      <p:sp>
        <p:nvSpPr>
          <p:cNvPr id="6" name="TextBox 5">
            <a:extLst>
              <a:ext uri="{FF2B5EF4-FFF2-40B4-BE49-F238E27FC236}">
                <a16:creationId xmlns:a16="http://schemas.microsoft.com/office/drawing/2014/main" id="{3CD8E249-ADFC-7B08-AE72-CA4D6E68DC93}"/>
              </a:ext>
            </a:extLst>
          </p:cNvPr>
          <p:cNvSpPr txBox="1"/>
          <p:nvPr/>
        </p:nvSpPr>
        <p:spPr>
          <a:xfrm>
            <a:off x="1251857" y="4920343"/>
            <a:ext cx="184731" cy="369332"/>
          </a:xfrm>
          <a:prstGeom prst="rect">
            <a:avLst/>
          </a:prstGeom>
          <a:noFill/>
        </p:spPr>
        <p:txBody>
          <a:bodyPr wrap="none" rtlCol="0">
            <a:spAutoFit/>
          </a:bodyPr>
          <a:lstStyle/>
          <a:p>
            <a:endParaRPr lang="en-GB" dirty="0"/>
          </a:p>
        </p:txBody>
      </p:sp>
      <p:sp>
        <p:nvSpPr>
          <p:cNvPr id="7" name="TextBox 6">
            <a:extLst>
              <a:ext uri="{FF2B5EF4-FFF2-40B4-BE49-F238E27FC236}">
                <a16:creationId xmlns:a16="http://schemas.microsoft.com/office/drawing/2014/main" id="{E7DC49A0-E2DF-43E6-8EDF-771D673F85B5}"/>
              </a:ext>
            </a:extLst>
          </p:cNvPr>
          <p:cNvSpPr txBox="1"/>
          <p:nvPr/>
        </p:nvSpPr>
        <p:spPr>
          <a:xfrm>
            <a:off x="974858" y="2771078"/>
            <a:ext cx="553998" cy="1464486"/>
          </a:xfrm>
          <a:prstGeom prst="rect">
            <a:avLst/>
          </a:prstGeom>
          <a:noFill/>
        </p:spPr>
        <p:txBody>
          <a:bodyPr vert="vert270" wrap="square" rtlCol="0">
            <a:spAutoFit/>
          </a:bodyPr>
          <a:lstStyle/>
          <a:p>
            <a:r>
              <a:rPr lang="en-GB" sz="2400" b="1" dirty="0">
                <a:solidFill>
                  <a:schemeClr val="bg1">
                    <a:lumMod val="25000"/>
                  </a:schemeClr>
                </a:solidFill>
              </a:rPr>
              <a:t>Delivery</a:t>
            </a:r>
          </a:p>
        </p:txBody>
      </p:sp>
      <p:sp>
        <p:nvSpPr>
          <p:cNvPr id="8" name="TextBox 7">
            <a:extLst>
              <a:ext uri="{FF2B5EF4-FFF2-40B4-BE49-F238E27FC236}">
                <a16:creationId xmlns:a16="http://schemas.microsoft.com/office/drawing/2014/main" id="{53A7326A-763A-B89A-AA4F-8F02824748A2}"/>
              </a:ext>
            </a:extLst>
          </p:cNvPr>
          <p:cNvSpPr txBox="1"/>
          <p:nvPr/>
        </p:nvSpPr>
        <p:spPr>
          <a:xfrm>
            <a:off x="2974920" y="2503818"/>
            <a:ext cx="822530" cy="384721"/>
          </a:xfrm>
          <a:prstGeom prst="rect">
            <a:avLst/>
          </a:prstGeom>
          <a:solidFill>
            <a:srgbClr val="FFFFFF"/>
          </a:solidFill>
        </p:spPr>
        <p:txBody>
          <a:bodyPr wrap="square" rtlCol="0">
            <a:spAutoFit/>
          </a:bodyPr>
          <a:lstStyle/>
          <a:p>
            <a:r>
              <a:rPr lang="en-GB" sz="1900" b="1" spc="-40" dirty="0">
                <a:solidFill>
                  <a:schemeClr val="bg1">
                    <a:lumMod val="25000"/>
                  </a:schemeClr>
                </a:solidFill>
              </a:rPr>
              <a:t>Ideas</a:t>
            </a:r>
          </a:p>
        </p:txBody>
      </p:sp>
    </p:spTree>
    <p:extLst>
      <p:ext uri="{BB962C8B-B14F-4D97-AF65-F5344CB8AC3E}">
        <p14:creationId xmlns:p14="http://schemas.microsoft.com/office/powerpoint/2010/main" val="1464588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F4F0-97BA-D312-785E-669E652B8922}"/>
              </a:ext>
            </a:extLst>
          </p:cNvPr>
          <p:cNvSpPr>
            <a:spLocks noGrp="1"/>
          </p:cNvSpPr>
          <p:nvPr>
            <p:ph type="title"/>
          </p:nvPr>
        </p:nvSpPr>
        <p:spPr>
          <a:xfrm>
            <a:off x="628650" y="365127"/>
            <a:ext cx="4965905" cy="1033368"/>
          </a:xfrm>
        </p:spPr>
        <p:txBody>
          <a:bodyPr/>
          <a:lstStyle/>
          <a:p>
            <a:r>
              <a:rPr lang="en-GB" dirty="0"/>
              <a:t>Local Place Plans</a:t>
            </a:r>
          </a:p>
        </p:txBody>
      </p:sp>
      <p:sp>
        <p:nvSpPr>
          <p:cNvPr id="3" name="Content Placeholder 2">
            <a:extLst>
              <a:ext uri="{FF2B5EF4-FFF2-40B4-BE49-F238E27FC236}">
                <a16:creationId xmlns:a16="http://schemas.microsoft.com/office/drawing/2014/main" id="{09E89798-157A-45B5-7FCB-122B6631EA03}"/>
              </a:ext>
            </a:extLst>
          </p:cNvPr>
          <p:cNvSpPr>
            <a:spLocks noGrp="1"/>
          </p:cNvSpPr>
          <p:nvPr>
            <p:ph sz="half" idx="1"/>
          </p:nvPr>
        </p:nvSpPr>
        <p:spPr>
          <a:xfrm>
            <a:off x="844225" y="1485503"/>
            <a:ext cx="7886700" cy="3548553"/>
          </a:xfrm>
        </p:spPr>
        <p:txBody>
          <a:bodyPr/>
          <a:lstStyle/>
          <a:p>
            <a:r>
              <a:rPr lang="en-GB" dirty="0">
                <a:solidFill>
                  <a:schemeClr val="bg1">
                    <a:lumMod val="25000"/>
                  </a:schemeClr>
                </a:solidFill>
              </a:rPr>
              <a:t>N</a:t>
            </a:r>
            <a:r>
              <a:rPr lang="en-GB" sz="2400" b="1" dirty="0">
                <a:solidFill>
                  <a:schemeClr val="bg1">
                    <a:lumMod val="25000"/>
                  </a:schemeClr>
                </a:solidFill>
              </a:rPr>
              <a:t>ew statutory right for communities to prepare</a:t>
            </a:r>
            <a:br>
              <a:rPr lang="en-GB" sz="2400" b="1" dirty="0">
                <a:solidFill>
                  <a:schemeClr val="bg1">
                    <a:lumMod val="25000"/>
                  </a:schemeClr>
                </a:solidFill>
              </a:rPr>
            </a:br>
            <a:r>
              <a:rPr lang="en-GB" sz="2400" b="1" dirty="0">
                <a:solidFill>
                  <a:schemeClr val="bg1">
                    <a:lumMod val="25000"/>
                  </a:schemeClr>
                </a:solidFill>
              </a:rPr>
              <a:t>a plan for their place – an opportunity</a:t>
            </a:r>
          </a:p>
          <a:p>
            <a:endParaRPr lang="en-GB" sz="900" dirty="0"/>
          </a:p>
          <a:p>
            <a:pPr marL="342900" indent="-342900">
              <a:buFont typeface="Arial" panose="020B0604020202020204" pitchFamily="34" charset="0"/>
              <a:buChar char="•"/>
            </a:pPr>
            <a:r>
              <a:rPr lang="en-GB" sz="2000" dirty="0"/>
              <a:t>Must be about “use &amp; development of land”</a:t>
            </a:r>
            <a:endParaRPr lang="en-GB" sz="2000" b="1" dirty="0"/>
          </a:p>
          <a:p>
            <a:pPr marL="342900" indent="-342900">
              <a:buFont typeface="Arial" panose="020B0604020202020204" pitchFamily="34" charset="0"/>
              <a:buChar char="•"/>
            </a:pPr>
            <a:r>
              <a:rPr lang="en-GB" sz="2000" b="1" dirty="0"/>
              <a:t>Must be prepared by a “Community </a:t>
            </a:r>
            <a:r>
              <a:rPr lang="en-GB" sz="2000" dirty="0"/>
              <a:t>B</a:t>
            </a:r>
            <a:r>
              <a:rPr lang="en-GB" sz="2000" b="1" dirty="0"/>
              <a:t>ody”</a:t>
            </a:r>
          </a:p>
          <a:p>
            <a:pPr marL="342900" indent="-342900">
              <a:buFont typeface="Arial" panose="020B0604020202020204" pitchFamily="34" charset="0"/>
              <a:buChar char="•"/>
            </a:pPr>
            <a:r>
              <a:rPr lang="en-GB" sz="2000" dirty="0"/>
              <a:t>Must have regard to NPF4 &amp; Local Development Plan</a:t>
            </a:r>
          </a:p>
          <a:p>
            <a:pPr marL="342900" indent="-342900">
              <a:buFont typeface="Arial" panose="020B0604020202020204" pitchFamily="34" charset="0"/>
              <a:buChar char="•"/>
            </a:pPr>
            <a:r>
              <a:rPr lang="en-GB" sz="2000" b="1" dirty="0"/>
              <a:t>Can suggest c</a:t>
            </a:r>
            <a:r>
              <a:rPr lang="en-GB" sz="2000" dirty="0"/>
              <a:t>hanges to the Local Development Plan</a:t>
            </a:r>
          </a:p>
          <a:p>
            <a:pPr marL="342900" indent="-342900">
              <a:buFont typeface="Arial" panose="020B0604020202020204" pitchFamily="34" charset="0"/>
              <a:buChar char="•"/>
            </a:pPr>
            <a:r>
              <a:rPr lang="en-GB" sz="2000" dirty="0">
                <a:solidFill>
                  <a:srgbClr val="7030A0"/>
                </a:solidFill>
              </a:rPr>
              <a:t>Elected Members could  be involved</a:t>
            </a:r>
          </a:p>
          <a:p>
            <a:pPr marL="342900" indent="-342900">
              <a:buFont typeface="Arial" panose="020B0604020202020204" pitchFamily="34" charset="0"/>
              <a:buChar char="•"/>
            </a:pPr>
            <a:r>
              <a:rPr lang="en-GB" sz="2000" dirty="0">
                <a:solidFill>
                  <a:schemeClr val="bg1">
                    <a:lumMod val="25000"/>
                  </a:schemeClr>
                </a:solidFill>
              </a:rPr>
              <a:t>Process &amp; outcomes to be reviewed after 7 years</a:t>
            </a:r>
            <a:endParaRPr lang="en-GB" sz="2000" b="1" dirty="0">
              <a:solidFill>
                <a:schemeClr val="bg1">
                  <a:lumMod val="25000"/>
                </a:schemeClr>
              </a:solidFill>
            </a:endParaRPr>
          </a:p>
        </p:txBody>
      </p:sp>
      <p:pic>
        <p:nvPicPr>
          <p:cNvPr id="7" name="Graphic 6" descr="Neighborhood with solid fill">
            <a:extLst>
              <a:ext uri="{FF2B5EF4-FFF2-40B4-BE49-F238E27FC236}">
                <a16:creationId xmlns:a16="http://schemas.microsoft.com/office/drawing/2014/main" id="{A2E2AEAC-6405-7618-EEE2-F352F0246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4741" y="5078943"/>
            <a:ext cx="1180428" cy="1180428"/>
          </a:xfrm>
          <a:prstGeom prst="rect">
            <a:avLst/>
          </a:prstGeom>
        </p:spPr>
      </p:pic>
      <p:pic>
        <p:nvPicPr>
          <p:cNvPr id="9" name="Graphic 8" descr="Group with solid fill">
            <a:extLst>
              <a:ext uri="{FF2B5EF4-FFF2-40B4-BE49-F238E27FC236}">
                <a16:creationId xmlns:a16="http://schemas.microsoft.com/office/drawing/2014/main" id="{5D9FBA73-861F-CE07-203C-7947EB8B7C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9414" y="5078943"/>
            <a:ext cx="1180428" cy="1180428"/>
          </a:xfrm>
          <a:prstGeom prst="rect">
            <a:avLst/>
          </a:prstGeom>
        </p:spPr>
      </p:pic>
      <p:pic>
        <p:nvPicPr>
          <p:cNvPr id="13" name="Graphic 12" descr="Storytelling with solid fill">
            <a:extLst>
              <a:ext uri="{FF2B5EF4-FFF2-40B4-BE49-F238E27FC236}">
                <a16:creationId xmlns:a16="http://schemas.microsoft.com/office/drawing/2014/main" id="{FA8F2BE8-C2D3-1FDA-F7A0-FB5F1CE197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8135" y="5188422"/>
            <a:ext cx="1088579" cy="1088579"/>
          </a:xfrm>
          <a:prstGeom prst="rect">
            <a:avLst/>
          </a:prstGeom>
        </p:spPr>
      </p:pic>
    </p:spTree>
    <p:extLst>
      <p:ext uri="{BB962C8B-B14F-4D97-AF65-F5344CB8AC3E}">
        <p14:creationId xmlns:p14="http://schemas.microsoft.com/office/powerpoint/2010/main" val="745406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015663"/>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Break</a:t>
            </a:r>
          </a:p>
        </p:txBody>
      </p:sp>
      <p:pic>
        <p:nvPicPr>
          <p:cNvPr id="3" name="Graphic 2" descr="Watch outline">
            <a:extLst>
              <a:ext uri="{FF2B5EF4-FFF2-40B4-BE49-F238E27FC236}">
                <a16:creationId xmlns:a16="http://schemas.microsoft.com/office/drawing/2014/main" id="{7E0F5C53-14E9-73AF-CD22-196ACF3F5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52" y="4748183"/>
            <a:ext cx="914400" cy="914400"/>
          </a:xfrm>
          <a:prstGeom prst="rect">
            <a:avLst/>
          </a:prstGeom>
        </p:spPr>
      </p:pic>
      <p:sp>
        <p:nvSpPr>
          <p:cNvPr id="2" name="TextBox 1">
            <a:extLst>
              <a:ext uri="{FF2B5EF4-FFF2-40B4-BE49-F238E27FC236}">
                <a16:creationId xmlns:a16="http://schemas.microsoft.com/office/drawing/2014/main" id="{3EEE7761-AB4D-3DE2-411D-3AD5731D58E6}"/>
              </a:ext>
            </a:extLst>
          </p:cNvPr>
          <p:cNvSpPr txBox="1"/>
          <p:nvPr/>
        </p:nvSpPr>
        <p:spPr>
          <a:xfrm>
            <a:off x="1674352" y="4943773"/>
            <a:ext cx="2026279" cy="523220"/>
          </a:xfrm>
          <a:prstGeom prst="rect">
            <a:avLst/>
          </a:prstGeom>
          <a:noFill/>
          <a:ln>
            <a:solidFill>
              <a:srgbClr val="7030A0"/>
            </a:solidFill>
          </a:ln>
        </p:spPr>
        <p:txBody>
          <a:bodyPr wrap="square" rtlCol="0">
            <a:spAutoFit/>
          </a:bodyPr>
          <a:lstStyle/>
          <a:p>
            <a:r>
              <a:rPr lang="en-GB" sz="2800" b="1" dirty="0"/>
              <a:t>15 minutes</a:t>
            </a:r>
          </a:p>
        </p:txBody>
      </p:sp>
    </p:spTree>
    <p:extLst>
      <p:ext uri="{BB962C8B-B14F-4D97-AF65-F5344CB8AC3E}">
        <p14:creationId xmlns:p14="http://schemas.microsoft.com/office/powerpoint/2010/main" val="404201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2912" y="2896784"/>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064698" y="2537185"/>
            <a:ext cx="5979940" cy="2862322"/>
          </a:xfrm>
          <a:prstGeom prst="rect">
            <a:avLst/>
          </a:prstGeom>
          <a:noFill/>
        </p:spPr>
        <p:txBody>
          <a:bodyPr wrap="square" rtlCol="0">
            <a:spAutoFit/>
          </a:bodyPr>
          <a:lstStyle/>
          <a:p>
            <a:r>
              <a:rPr lang="en-GB" sz="6000" b="1" dirty="0"/>
              <a:t>Q&amp;A</a:t>
            </a:r>
          </a:p>
          <a:p>
            <a:r>
              <a:rPr lang="en-GB" sz="6000" b="1" dirty="0"/>
              <a:t>Discussion</a:t>
            </a:r>
          </a:p>
          <a:p>
            <a:r>
              <a:rPr lang="en-GB" sz="6000" b="1" dirty="0"/>
              <a:t>Reflections</a:t>
            </a:r>
          </a:p>
        </p:txBody>
      </p:sp>
      <p:sp>
        <p:nvSpPr>
          <p:cNvPr id="2" name="TextBox 1">
            <a:extLst>
              <a:ext uri="{FF2B5EF4-FFF2-40B4-BE49-F238E27FC236}">
                <a16:creationId xmlns:a16="http://schemas.microsoft.com/office/drawing/2014/main" id="{A36F4CBC-91E1-A64D-CDAE-F04CBF4783A4}"/>
              </a:ext>
            </a:extLst>
          </p:cNvPr>
          <p:cNvSpPr txBox="1"/>
          <p:nvPr/>
        </p:nvSpPr>
        <p:spPr>
          <a:xfrm>
            <a:off x="520143" y="794085"/>
            <a:ext cx="6241604" cy="1015663"/>
          </a:xfrm>
          <a:prstGeom prst="rect">
            <a:avLst/>
          </a:prstGeom>
          <a:solidFill>
            <a:srgbClr val="FFFFFF"/>
          </a:solidFill>
        </p:spPr>
        <p:txBody>
          <a:bodyPr wrap="square" rtlCol="0">
            <a:spAutoFit/>
          </a:bodyPr>
          <a:lstStyle/>
          <a:p>
            <a:r>
              <a:rPr lang="en-GB" sz="6000" b="1" dirty="0"/>
              <a:t>Welcome</a:t>
            </a:r>
            <a:r>
              <a:rPr lang="en-GB" sz="5400" b="1" dirty="0"/>
              <a:t> </a:t>
            </a:r>
            <a:r>
              <a:rPr lang="en-GB" sz="6000" b="1" dirty="0"/>
              <a:t>Back</a:t>
            </a:r>
            <a:endParaRPr lang="en-GB" sz="5400" b="1" dirty="0"/>
          </a:p>
        </p:txBody>
      </p:sp>
    </p:spTree>
    <p:extLst>
      <p:ext uri="{BB962C8B-B14F-4D97-AF65-F5344CB8AC3E}">
        <p14:creationId xmlns:p14="http://schemas.microsoft.com/office/powerpoint/2010/main" val="422157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200329"/>
          </a:xfrm>
          <a:prstGeom prst="rect">
            <a:avLst/>
          </a:prstGeom>
          <a:noFill/>
        </p:spPr>
        <p:txBody>
          <a:bodyPr wrap="square" rtlCol="0">
            <a:spAutoFit/>
          </a:bodyPr>
          <a:lstStyle/>
          <a:p>
            <a:pPr algn="ctr"/>
            <a:r>
              <a:rPr lang="en-GB" sz="7200" b="1" dirty="0">
                <a:solidFill>
                  <a:srgbClr val="7030A0"/>
                </a:solidFill>
                <a:latin typeface="Century Gothic" panose="020B0502020202020204" pitchFamily="34" charset="0"/>
              </a:rPr>
              <a:t>Introduction to PAS</a:t>
            </a:r>
          </a:p>
        </p:txBody>
      </p:sp>
    </p:spTree>
    <p:extLst>
      <p:ext uri="{BB962C8B-B14F-4D97-AF65-F5344CB8AC3E}">
        <p14:creationId xmlns:p14="http://schemas.microsoft.com/office/powerpoint/2010/main" val="3911855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277659"/>
            <a:ext cx="9144000" cy="3231654"/>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Discussion Theme:</a:t>
            </a:r>
          </a:p>
          <a:p>
            <a:pPr algn="ctr"/>
            <a:endParaRPr lang="en-GB" sz="2400" b="1" dirty="0">
              <a:solidFill>
                <a:srgbClr val="7030A0"/>
              </a:solidFill>
              <a:latin typeface="Century Gothic" panose="020B0502020202020204" pitchFamily="34" charset="0"/>
            </a:endParaRPr>
          </a:p>
          <a:p>
            <a:pPr algn="ctr"/>
            <a:endParaRPr lang="en-GB" sz="1600" b="1" dirty="0">
              <a:solidFill>
                <a:srgbClr val="7030A0"/>
              </a:solidFill>
              <a:latin typeface="Century Gothic" panose="020B0502020202020204" pitchFamily="34" charset="0"/>
            </a:endParaRPr>
          </a:p>
          <a:p>
            <a:pPr algn="ctr"/>
            <a:r>
              <a:rPr lang="en-US" sz="2800" b="1" dirty="0">
                <a:latin typeface="Century Gothic" panose="020B0502020202020204" pitchFamily="34" charset="0"/>
              </a:rPr>
              <a:t>How can planning contribute to addressing </a:t>
            </a:r>
            <a:br>
              <a:rPr lang="en-US" sz="2800" b="1" dirty="0">
                <a:latin typeface="Century Gothic" panose="020B0502020202020204" pitchFamily="34" charset="0"/>
              </a:rPr>
            </a:br>
            <a:r>
              <a:rPr lang="en-US" sz="2800" b="1" dirty="0">
                <a:latin typeface="Century Gothic" panose="020B0502020202020204" pitchFamily="34" charset="0"/>
              </a:rPr>
              <a:t>climate change &amp; the nature crisis?</a:t>
            </a:r>
          </a:p>
          <a:p>
            <a:pPr algn="ctr">
              <a:buFont typeface="Wingdings" panose="05000000000000000000" pitchFamily="2" charset="2"/>
              <a:buChar char="Ø"/>
            </a:pPr>
            <a:endParaRPr lang="en-US" sz="2400" b="1" dirty="0">
              <a:latin typeface="Century Gothic" panose="020B0502020202020204" pitchFamily="34" charset="0"/>
            </a:endParaRPr>
          </a:p>
          <a:p>
            <a:pPr algn="ctr"/>
            <a:endParaRPr lang="en-US" sz="2400" b="1" dirty="0">
              <a:solidFill>
                <a:srgbClr val="7030A0"/>
              </a:solidFill>
              <a:latin typeface="Century Gothic" panose="020B0502020202020204" pitchFamily="34" charset="0"/>
            </a:endParaRPr>
          </a:p>
        </p:txBody>
      </p:sp>
      <p:pic>
        <p:nvPicPr>
          <p:cNvPr id="5" name="Graphic 4" descr="Snow outline">
            <a:extLst>
              <a:ext uri="{FF2B5EF4-FFF2-40B4-BE49-F238E27FC236}">
                <a16:creationId xmlns:a16="http://schemas.microsoft.com/office/drawing/2014/main" id="{DE6849C4-236E-5E9D-433D-C70BF35B90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1409" y="745361"/>
            <a:ext cx="1206651" cy="1206651"/>
          </a:xfrm>
          <a:prstGeom prst="rect">
            <a:avLst/>
          </a:prstGeom>
        </p:spPr>
      </p:pic>
      <p:pic>
        <p:nvPicPr>
          <p:cNvPr id="8" name="Graphic 7" descr="Partial sun with solid fill">
            <a:extLst>
              <a:ext uri="{FF2B5EF4-FFF2-40B4-BE49-F238E27FC236}">
                <a16:creationId xmlns:a16="http://schemas.microsoft.com/office/drawing/2014/main" id="{C8BD7E71-9BD9-133A-8188-7EC5221E77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2497" y="682294"/>
            <a:ext cx="1206651" cy="1206651"/>
          </a:xfrm>
          <a:prstGeom prst="rect">
            <a:avLst/>
          </a:prstGeom>
        </p:spPr>
      </p:pic>
    </p:spTree>
    <p:extLst>
      <p:ext uri="{BB962C8B-B14F-4D97-AF65-F5344CB8AC3E}">
        <p14:creationId xmlns:p14="http://schemas.microsoft.com/office/powerpoint/2010/main" val="1485795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2123658"/>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3: </a:t>
            </a:r>
          </a:p>
          <a:p>
            <a:pPr algn="ctr"/>
            <a:r>
              <a:rPr lang="en-GB" sz="4800" b="1" dirty="0">
                <a:solidFill>
                  <a:srgbClr val="7030A0"/>
                </a:solidFill>
                <a:latin typeface="Century Gothic" panose="020B0502020202020204" pitchFamily="34" charset="0"/>
              </a:rPr>
              <a:t>Development Management</a:t>
            </a:r>
          </a:p>
          <a:p>
            <a:pPr algn="ctr"/>
            <a:r>
              <a:rPr lang="en-GB" sz="2400" b="1" dirty="0">
                <a:solidFill>
                  <a:srgbClr val="7030A0"/>
                </a:solidFill>
                <a:latin typeface="Century Gothic" panose="020B0502020202020204" pitchFamily="34" charset="0"/>
              </a:rPr>
              <a:t>(Planning Applications &amp; more) </a:t>
            </a:r>
          </a:p>
        </p:txBody>
      </p:sp>
    </p:spTree>
    <p:extLst>
      <p:ext uri="{BB962C8B-B14F-4D97-AF65-F5344CB8AC3E}">
        <p14:creationId xmlns:p14="http://schemas.microsoft.com/office/powerpoint/2010/main" val="2457799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F8DA-67AD-6D76-A832-4A7B2B99B6EA}"/>
              </a:ext>
            </a:extLst>
          </p:cNvPr>
          <p:cNvSpPr>
            <a:spLocks noGrp="1"/>
          </p:cNvSpPr>
          <p:nvPr>
            <p:ph type="title"/>
          </p:nvPr>
        </p:nvSpPr>
        <p:spPr>
          <a:xfrm>
            <a:off x="628650" y="418488"/>
            <a:ext cx="7886700" cy="1325563"/>
          </a:xfrm>
        </p:spPr>
        <p:txBody>
          <a:bodyPr/>
          <a:lstStyle/>
          <a:p>
            <a:r>
              <a:rPr lang="en-GB" dirty="0"/>
              <a:t>Role of Development Management</a:t>
            </a:r>
          </a:p>
        </p:txBody>
      </p:sp>
      <p:sp>
        <p:nvSpPr>
          <p:cNvPr id="6" name="TextBox 5">
            <a:extLst>
              <a:ext uri="{FF2B5EF4-FFF2-40B4-BE49-F238E27FC236}">
                <a16:creationId xmlns:a16="http://schemas.microsoft.com/office/drawing/2014/main" id="{E053EBE5-38B5-BAF9-487C-E1D20E98F03A}"/>
              </a:ext>
            </a:extLst>
          </p:cNvPr>
          <p:cNvSpPr txBox="1"/>
          <p:nvPr/>
        </p:nvSpPr>
        <p:spPr>
          <a:xfrm>
            <a:off x="705359" y="4940114"/>
            <a:ext cx="3692979" cy="1323439"/>
          </a:xfrm>
          <a:prstGeom prst="rect">
            <a:avLst/>
          </a:prstGeom>
          <a:solidFill>
            <a:schemeClr val="tx1">
              <a:lumMod val="20000"/>
              <a:lumOff val="80000"/>
              <a:alpha val="75000"/>
            </a:schemeClr>
          </a:solidFill>
        </p:spPr>
        <p:txBody>
          <a:bodyPr wrap="square" rtlCol="0">
            <a:spAutoFit/>
          </a:bodyPr>
          <a:lstStyle/>
          <a:p>
            <a:r>
              <a:rPr lang="en-GB" sz="2000" b="1" dirty="0">
                <a:solidFill>
                  <a:srgbClr val="7030A0"/>
                </a:solidFill>
              </a:rPr>
              <a:t>Decisions must be based on Local Development Plan policies in the first instance</a:t>
            </a:r>
          </a:p>
          <a:p>
            <a:r>
              <a:rPr lang="en-GB" sz="2000" b="1" dirty="0">
                <a:solidFill>
                  <a:srgbClr val="7030A0"/>
                </a:solidFill>
              </a:rPr>
              <a:t>… more on this later</a:t>
            </a:r>
          </a:p>
        </p:txBody>
      </p:sp>
      <p:sp>
        <p:nvSpPr>
          <p:cNvPr id="3" name="TextBox 2">
            <a:extLst>
              <a:ext uri="{FF2B5EF4-FFF2-40B4-BE49-F238E27FC236}">
                <a16:creationId xmlns:a16="http://schemas.microsoft.com/office/drawing/2014/main" id="{BECE6312-BC5F-3253-8EE6-048771ED19E7}"/>
              </a:ext>
            </a:extLst>
          </p:cNvPr>
          <p:cNvSpPr txBox="1"/>
          <p:nvPr/>
        </p:nvSpPr>
        <p:spPr>
          <a:xfrm>
            <a:off x="718456" y="2045700"/>
            <a:ext cx="8120743" cy="2541465"/>
          </a:xfrm>
          <a:prstGeom prst="rect">
            <a:avLst/>
          </a:prstGeom>
          <a:noFill/>
        </p:spPr>
        <p:txBody>
          <a:bodyPr wrap="square" rtlCol="0">
            <a:spAutoFit/>
          </a:bodyPr>
          <a:lstStyle/>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Granting/refusing planning &amp; other applications</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Managing inappropriate development</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Creating great places</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Protecting &amp; enhancing the environment </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Protecting amenity</a:t>
            </a:r>
          </a:p>
        </p:txBody>
      </p:sp>
      <p:pic>
        <p:nvPicPr>
          <p:cNvPr id="7" name="Picture 6">
            <a:extLst>
              <a:ext uri="{FF2B5EF4-FFF2-40B4-BE49-F238E27FC236}">
                <a16:creationId xmlns:a16="http://schemas.microsoft.com/office/drawing/2014/main" id="{C61F6280-1E94-DB71-976D-15A25CA5EA73}"/>
              </a:ext>
            </a:extLst>
          </p:cNvPr>
          <p:cNvPicPr>
            <a:picLocks noChangeAspect="1"/>
          </p:cNvPicPr>
          <p:nvPr/>
        </p:nvPicPr>
        <p:blipFill>
          <a:blip r:embed="rId2"/>
          <a:stretch>
            <a:fillRect/>
          </a:stretch>
        </p:blipFill>
        <p:spPr>
          <a:xfrm>
            <a:off x="6935249" y="5190462"/>
            <a:ext cx="1903950" cy="701036"/>
          </a:xfrm>
          <a:prstGeom prst="rect">
            <a:avLst/>
          </a:prstGeom>
        </p:spPr>
      </p:pic>
      <p:pic>
        <p:nvPicPr>
          <p:cNvPr id="9" name="Picture 8">
            <a:extLst>
              <a:ext uri="{FF2B5EF4-FFF2-40B4-BE49-F238E27FC236}">
                <a16:creationId xmlns:a16="http://schemas.microsoft.com/office/drawing/2014/main" id="{5EF2A2BB-8EF1-A668-1635-6C3FCECA0DFE}"/>
              </a:ext>
            </a:extLst>
          </p:cNvPr>
          <p:cNvPicPr>
            <a:picLocks noChangeAspect="1"/>
          </p:cNvPicPr>
          <p:nvPr/>
        </p:nvPicPr>
        <p:blipFill>
          <a:blip r:embed="rId3"/>
          <a:stretch>
            <a:fillRect/>
          </a:stretch>
        </p:blipFill>
        <p:spPr>
          <a:xfrm>
            <a:off x="4572000" y="4715800"/>
            <a:ext cx="2189587" cy="1650360"/>
          </a:xfrm>
          <a:prstGeom prst="rect">
            <a:avLst/>
          </a:prstGeom>
        </p:spPr>
      </p:pic>
    </p:spTree>
    <p:extLst>
      <p:ext uri="{BB962C8B-B14F-4D97-AF65-F5344CB8AC3E}">
        <p14:creationId xmlns:p14="http://schemas.microsoft.com/office/powerpoint/2010/main" val="2701745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08C9-2705-FA99-16B7-21240DCDD266}"/>
              </a:ext>
            </a:extLst>
          </p:cNvPr>
          <p:cNvSpPr>
            <a:spLocks noGrp="1"/>
          </p:cNvSpPr>
          <p:nvPr>
            <p:ph type="title"/>
          </p:nvPr>
        </p:nvSpPr>
        <p:spPr>
          <a:xfrm>
            <a:off x="628650" y="365126"/>
            <a:ext cx="7886700" cy="1220371"/>
          </a:xfrm>
        </p:spPr>
        <p:txBody>
          <a:bodyPr/>
          <a:lstStyle/>
          <a:p>
            <a:r>
              <a:rPr lang="en-GB" dirty="0"/>
              <a:t>Types of Application</a:t>
            </a:r>
          </a:p>
        </p:txBody>
      </p:sp>
      <p:sp>
        <p:nvSpPr>
          <p:cNvPr id="3" name="Content Placeholder 2">
            <a:extLst>
              <a:ext uri="{FF2B5EF4-FFF2-40B4-BE49-F238E27FC236}">
                <a16:creationId xmlns:a16="http://schemas.microsoft.com/office/drawing/2014/main" id="{9A392022-A702-2D32-9EA6-7FF88C3B7A3B}"/>
              </a:ext>
            </a:extLst>
          </p:cNvPr>
          <p:cNvSpPr>
            <a:spLocks noGrp="1"/>
          </p:cNvSpPr>
          <p:nvPr>
            <p:ph sz="half" idx="1"/>
          </p:nvPr>
        </p:nvSpPr>
        <p:spPr>
          <a:xfrm>
            <a:off x="673658" y="1664706"/>
            <a:ext cx="4822371" cy="2770807"/>
          </a:xfrm>
        </p:spPr>
        <p:txBody>
          <a:bodyPr>
            <a:normAutofit fontScale="92500"/>
          </a:bodyPr>
          <a:lstStyle/>
          <a:p>
            <a:pPr marL="268288" indent="-268288">
              <a:buFont typeface="Arial" panose="020B0604020202020204" pitchFamily="34" charset="0"/>
              <a:buChar char="•"/>
            </a:pPr>
            <a:r>
              <a:rPr lang="en-GB" dirty="0">
                <a:solidFill>
                  <a:schemeClr val="bg1">
                    <a:lumMod val="25000"/>
                  </a:schemeClr>
                </a:solidFill>
              </a:rPr>
              <a:t>Detailed Planning Permission </a:t>
            </a:r>
          </a:p>
          <a:p>
            <a:pPr marL="268288" indent="-268288">
              <a:buFont typeface="Arial" panose="020B0604020202020204" pitchFamily="34" charset="0"/>
              <a:buChar char="•"/>
            </a:pPr>
            <a:r>
              <a:rPr lang="en-GB" dirty="0">
                <a:solidFill>
                  <a:schemeClr val="bg1">
                    <a:lumMod val="25000"/>
                  </a:schemeClr>
                </a:solidFill>
              </a:rPr>
              <a:t>Planning Permission in Principle</a:t>
            </a:r>
          </a:p>
          <a:p>
            <a:pPr marL="268288" indent="-268288">
              <a:buFont typeface="Arial" panose="020B0604020202020204" pitchFamily="34" charset="0"/>
              <a:buChar char="•"/>
            </a:pPr>
            <a:r>
              <a:rPr lang="en-GB" dirty="0">
                <a:solidFill>
                  <a:schemeClr val="bg1">
                    <a:lumMod val="25000"/>
                  </a:schemeClr>
                </a:solidFill>
              </a:rPr>
              <a:t>Listed Building Consent</a:t>
            </a:r>
          </a:p>
          <a:p>
            <a:pPr marL="268288" indent="-268288">
              <a:buFont typeface="Arial" panose="020B0604020202020204" pitchFamily="34" charset="0"/>
              <a:buChar char="•"/>
            </a:pPr>
            <a:r>
              <a:rPr lang="en-GB" dirty="0">
                <a:solidFill>
                  <a:schemeClr val="bg1">
                    <a:lumMod val="25000"/>
                  </a:schemeClr>
                </a:solidFill>
              </a:rPr>
              <a:t>Conservation Area Consent</a:t>
            </a:r>
          </a:p>
          <a:p>
            <a:pPr marL="268288" indent="-268288">
              <a:buFont typeface="Arial" panose="020B0604020202020204" pitchFamily="34" charset="0"/>
              <a:buChar char="•"/>
            </a:pPr>
            <a:r>
              <a:rPr lang="en-GB" dirty="0">
                <a:solidFill>
                  <a:schemeClr val="bg1">
                    <a:lumMod val="25000"/>
                  </a:schemeClr>
                </a:solidFill>
              </a:rPr>
              <a:t>Advertising Consent</a:t>
            </a:r>
          </a:p>
          <a:p>
            <a:pPr marL="268288" indent="-268288">
              <a:buFont typeface="Arial" panose="020B0604020202020204" pitchFamily="34" charset="0"/>
              <a:buChar char="•"/>
            </a:pPr>
            <a:r>
              <a:rPr lang="en-GB" dirty="0">
                <a:solidFill>
                  <a:schemeClr val="bg1">
                    <a:lumMod val="25000"/>
                  </a:schemeClr>
                </a:solidFill>
              </a:rPr>
              <a:t>Retrospective Applications </a:t>
            </a:r>
          </a:p>
        </p:txBody>
      </p:sp>
      <p:sp>
        <p:nvSpPr>
          <p:cNvPr id="6" name="TextBox 5">
            <a:extLst>
              <a:ext uri="{FF2B5EF4-FFF2-40B4-BE49-F238E27FC236}">
                <a16:creationId xmlns:a16="http://schemas.microsoft.com/office/drawing/2014/main" id="{330AA1EB-D2E7-677E-0665-138A2238C644}"/>
              </a:ext>
            </a:extLst>
          </p:cNvPr>
          <p:cNvSpPr txBox="1"/>
          <p:nvPr/>
        </p:nvSpPr>
        <p:spPr>
          <a:xfrm>
            <a:off x="435031" y="4657084"/>
            <a:ext cx="4654412" cy="646331"/>
          </a:xfrm>
          <a:prstGeom prst="rect">
            <a:avLst/>
          </a:prstGeom>
          <a:solidFill>
            <a:schemeClr val="tx1">
              <a:lumMod val="20000"/>
              <a:lumOff val="80000"/>
            </a:schemeClr>
          </a:solidFill>
        </p:spPr>
        <p:txBody>
          <a:bodyPr wrap="square" rtlCol="0">
            <a:spAutoFit/>
          </a:bodyPr>
          <a:lstStyle/>
          <a:p>
            <a:r>
              <a:rPr lang="en-GB" b="1" dirty="0"/>
              <a:t>Pre-Application Consultation: </a:t>
            </a:r>
          </a:p>
          <a:p>
            <a:r>
              <a:rPr lang="en-GB" b="1" dirty="0">
                <a:solidFill>
                  <a:schemeClr val="bg1">
                    <a:lumMod val="25000"/>
                  </a:schemeClr>
                </a:solidFill>
              </a:rPr>
              <a:t>Required for Major &amp; National Proposals </a:t>
            </a:r>
          </a:p>
        </p:txBody>
      </p:sp>
      <p:sp>
        <p:nvSpPr>
          <p:cNvPr id="9" name="TextBox 8">
            <a:extLst>
              <a:ext uri="{FF2B5EF4-FFF2-40B4-BE49-F238E27FC236}">
                <a16:creationId xmlns:a16="http://schemas.microsoft.com/office/drawing/2014/main" id="{159EF246-40F5-82CC-E9E6-05A61A261585}"/>
              </a:ext>
            </a:extLst>
          </p:cNvPr>
          <p:cNvSpPr txBox="1"/>
          <p:nvPr/>
        </p:nvSpPr>
        <p:spPr>
          <a:xfrm>
            <a:off x="5706416" y="1736476"/>
            <a:ext cx="2763926" cy="400110"/>
          </a:xfrm>
          <a:prstGeom prst="rect">
            <a:avLst/>
          </a:prstGeom>
          <a:noFill/>
        </p:spPr>
        <p:txBody>
          <a:bodyPr wrap="square" rtlCol="0">
            <a:spAutoFit/>
          </a:bodyPr>
          <a:lstStyle/>
          <a:p>
            <a:r>
              <a:rPr lang="en-GB" sz="2000" b="1" dirty="0"/>
              <a:t>From the Weekly List:</a:t>
            </a:r>
            <a:endParaRPr lang="en-GB" sz="2400" b="1" dirty="0"/>
          </a:p>
        </p:txBody>
      </p:sp>
      <p:pic>
        <p:nvPicPr>
          <p:cNvPr id="11" name="Picture 10">
            <a:extLst>
              <a:ext uri="{FF2B5EF4-FFF2-40B4-BE49-F238E27FC236}">
                <a16:creationId xmlns:a16="http://schemas.microsoft.com/office/drawing/2014/main" id="{57290B4A-12B8-D472-374C-A31D4D5885B0}"/>
              </a:ext>
            </a:extLst>
          </p:cNvPr>
          <p:cNvPicPr>
            <a:picLocks noChangeAspect="1"/>
          </p:cNvPicPr>
          <p:nvPr/>
        </p:nvPicPr>
        <p:blipFill>
          <a:blip r:embed="rId3"/>
          <a:stretch>
            <a:fillRect/>
          </a:stretch>
        </p:blipFill>
        <p:spPr>
          <a:xfrm>
            <a:off x="267072" y="5463527"/>
            <a:ext cx="4822371" cy="1285966"/>
          </a:xfrm>
          <a:prstGeom prst="rect">
            <a:avLst/>
          </a:prstGeom>
        </p:spPr>
      </p:pic>
      <p:sp>
        <p:nvSpPr>
          <p:cNvPr id="7" name="TextBox 6">
            <a:extLst>
              <a:ext uri="{FF2B5EF4-FFF2-40B4-BE49-F238E27FC236}">
                <a16:creationId xmlns:a16="http://schemas.microsoft.com/office/drawing/2014/main" id="{9FBD3B25-86CA-7883-2F73-F71FAE3E4FE8}"/>
              </a:ext>
            </a:extLst>
          </p:cNvPr>
          <p:cNvSpPr txBox="1"/>
          <p:nvPr/>
        </p:nvSpPr>
        <p:spPr>
          <a:xfrm>
            <a:off x="7659445" y="6106510"/>
            <a:ext cx="1389962" cy="730029"/>
          </a:xfrm>
          <a:prstGeom prst="rect">
            <a:avLst/>
          </a:prstGeom>
          <a:solidFill>
            <a:srgbClr val="FFFFFF"/>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F5DF3B4F-2BA2-87F1-D35C-762C15317026}"/>
              </a:ext>
            </a:extLst>
          </p:cNvPr>
          <p:cNvPicPr>
            <a:picLocks noChangeAspect="1"/>
          </p:cNvPicPr>
          <p:nvPr/>
        </p:nvPicPr>
        <p:blipFill rotWithShape="1">
          <a:blip r:embed="rId4"/>
          <a:srcRect t="1616" b="2756"/>
          <a:stretch/>
        </p:blipFill>
        <p:spPr>
          <a:xfrm>
            <a:off x="5708995" y="2279320"/>
            <a:ext cx="3167933" cy="4002494"/>
          </a:xfrm>
          <a:prstGeom prst="rect">
            <a:avLst/>
          </a:prstGeom>
        </p:spPr>
      </p:pic>
    </p:spTree>
    <p:extLst>
      <p:ext uri="{BB962C8B-B14F-4D97-AF65-F5344CB8AC3E}">
        <p14:creationId xmlns:p14="http://schemas.microsoft.com/office/powerpoint/2010/main" val="2339537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CBD0-9183-40B1-B1F3-B0D49DEE6E2F}"/>
              </a:ext>
            </a:extLst>
          </p:cNvPr>
          <p:cNvSpPr>
            <a:spLocks noGrp="1"/>
          </p:cNvSpPr>
          <p:nvPr>
            <p:ph type="title"/>
          </p:nvPr>
        </p:nvSpPr>
        <p:spPr>
          <a:xfrm>
            <a:off x="312963" y="383283"/>
            <a:ext cx="8288927" cy="977432"/>
          </a:xfrm>
        </p:spPr>
        <p:txBody>
          <a:bodyPr>
            <a:normAutofit/>
          </a:bodyPr>
          <a:lstStyle/>
          <a:p>
            <a:r>
              <a:rPr lang="en-GB" b="1" dirty="0"/>
              <a:t>Pre-Application Consultation</a:t>
            </a:r>
          </a:p>
        </p:txBody>
      </p:sp>
      <p:sp>
        <p:nvSpPr>
          <p:cNvPr id="3" name="TextBox 2">
            <a:extLst>
              <a:ext uri="{FF2B5EF4-FFF2-40B4-BE49-F238E27FC236}">
                <a16:creationId xmlns:a16="http://schemas.microsoft.com/office/drawing/2014/main" id="{9F667330-8690-4062-B66A-D4D99721A7A7}"/>
              </a:ext>
            </a:extLst>
          </p:cNvPr>
          <p:cNvSpPr txBox="1"/>
          <p:nvPr/>
        </p:nvSpPr>
        <p:spPr>
          <a:xfrm>
            <a:off x="485504" y="1323227"/>
            <a:ext cx="8116386" cy="707886"/>
          </a:xfrm>
          <a:prstGeom prst="rect">
            <a:avLst/>
          </a:prstGeom>
          <a:noFill/>
        </p:spPr>
        <p:txBody>
          <a:bodyPr wrap="square" rtlCol="0">
            <a:spAutoFit/>
          </a:bodyPr>
          <a:lstStyle/>
          <a:p>
            <a:r>
              <a:rPr lang="en-GB" sz="2000" b="1" dirty="0">
                <a:solidFill>
                  <a:schemeClr val="bg1">
                    <a:lumMod val="25000"/>
                  </a:schemeClr>
                </a:solidFill>
              </a:rPr>
              <a:t>Statutory requirement for Major or National Development Proposals (eg 50+ homes); sites of 2 hectares or more</a:t>
            </a:r>
          </a:p>
        </p:txBody>
      </p:sp>
      <p:sp>
        <p:nvSpPr>
          <p:cNvPr id="5" name="TextBox 4">
            <a:extLst>
              <a:ext uri="{FF2B5EF4-FFF2-40B4-BE49-F238E27FC236}">
                <a16:creationId xmlns:a16="http://schemas.microsoft.com/office/drawing/2014/main" id="{2956A4BE-FD08-4A0E-BD4B-D631A64C59F7}"/>
              </a:ext>
            </a:extLst>
          </p:cNvPr>
          <p:cNvSpPr txBox="1"/>
          <p:nvPr/>
        </p:nvSpPr>
        <p:spPr>
          <a:xfrm>
            <a:off x="5458199" y="4478641"/>
            <a:ext cx="3143689" cy="1200329"/>
          </a:xfrm>
          <a:prstGeom prst="rect">
            <a:avLst/>
          </a:prstGeom>
          <a:solidFill>
            <a:srgbClr val="FFFFFF"/>
          </a:solidFill>
          <a:ln>
            <a:solidFill>
              <a:srgbClr val="7030A0"/>
            </a:solidFill>
          </a:ln>
        </p:spPr>
        <p:txBody>
          <a:bodyPr wrap="square" rtlCol="0">
            <a:spAutoFit/>
          </a:bodyPr>
          <a:lstStyle/>
          <a:p>
            <a:pPr algn="ctr"/>
            <a:r>
              <a:rPr lang="en-GB" b="1" dirty="0">
                <a:solidFill>
                  <a:srgbClr val="7030A0"/>
                </a:solidFill>
              </a:rPr>
              <a:t>Representations must still be made to the planning application once it’s submitted </a:t>
            </a:r>
          </a:p>
        </p:txBody>
      </p:sp>
      <p:sp>
        <p:nvSpPr>
          <p:cNvPr id="8" name="TextBox 7">
            <a:extLst>
              <a:ext uri="{FF2B5EF4-FFF2-40B4-BE49-F238E27FC236}">
                <a16:creationId xmlns:a16="http://schemas.microsoft.com/office/drawing/2014/main" id="{13B8CA7C-9259-4AF0-8037-83C437363AA8}"/>
              </a:ext>
            </a:extLst>
          </p:cNvPr>
          <p:cNvSpPr txBox="1"/>
          <p:nvPr/>
        </p:nvSpPr>
        <p:spPr>
          <a:xfrm>
            <a:off x="1294673" y="2269825"/>
            <a:ext cx="3048725" cy="646331"/>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Proposal of Application Notice (PAN)</a:t>
            </a:r>
          </a:p>
        </p:txBody>
      </p:sp>
      <p:sp>
        <p:nvSpPr>
          <p:cNvPr id="11" name="TextBox 10">
            <a:extLst>
              <a:ext uri="{FF2B5EF4-FFF2-40B4-BE49-F238E27FC236}">
                <a16:creationId xmlns:a16="http://schemas.microsoft.com/office/drawing/2014/main" id="{D4C4FBE5-8D54-4310-9B0C-0FF2FE583209}"/>
              </a:ext>
            </a:extLst>
          </p:cNvPr>
          <p:cNvSpPr txBox="1"/>
          <p:nvPr/>
        </p:nvSpPr>
        <p:spPr>
          <a:xfrm>
            <a:off x="1294672" y="3466253"/>
            <a:ext cx="3048725" cy="646331"/>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12 week period to advertise and engage</a:t>
            </a:r>
          </a:p>
        </p:txBody>
      </p:sp>
      <p:sp>
        <p:nvSpPr>
          <p:cNvPr id="12" name="TextBox 11">
            <a:extLst>
              <a:ext uri="{FF2B5EF4-FFF2-40B4-BE49-F238E27FC236}">
                <a16:creationId xmlns:a16="http://schemas.microsoft.com/office/drawing/2014/main" id="{38537D1C-D73F-4579-BB0C-66CB7407CA04}"/>
              </a:ext>
            </a:extLst>
          </p:cNvPr>
          <p:cNvSpPr txBox="1"/>
          <p:nvPr/>
        </p:nvSpPr>
        <p:spPr>
          <a:xfrm>
            <a:off x="1408700" y="4598460"/>
            <a:ext cx="3048725" cy="923330"/>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Minimum 1 x Public Event </a:t>
            </a:r>
          </a:p>
          <a:p>
            <a:pPr algn="ctr"/>
            <a:r>
              <a:rPr lang="en-GB" b="1" dirty="0">
                <a:solidFill>
                  <a:schemeClr val="bg1">
                    <a:lumMod val="25000"/>
                  </a:schemeClr>
                </a:solidFill>
              </a:rPr>
              <a:t>Advertisement, Inform Community Council</a:t>
            </a:r>
          </a:p>
        </p:txBody>
      </p:sp>
      <p:sp>
        <p:nvSpPr>
          <p:cNvPr id="15" name="TextBox 14">
            <a:extLst>
              <a:ext uri="{FF2B5EF4-FFF2-40B4-BE49-F238E27FC236}">
                <a16:creationId xmlns:a16="http://schemas.microsoft.com/office/drawing/2014/main" id="{0CDBF0ED-38E8-4D96-B9DD-CB40E2ABF6B5}"/>
              </a:ext>
            </a:extLst>
          </p:cNvPr>
          <p:cNvSpPr txBox="1"/>
          <p:nvPr/>
        </p:nvSpPr>
        <p:spPr>
          <a:xfrm>
            <a:off x="443826" y="6045025"/>
            <a:ext cx="4978471" cy="646331"/>
          </a:xfrm>
          <a:prstGeom prst="rect">
            <a:avLst/>
          </a:prstGeom>
          <a:solidFill>
            <a:srgbClr val="92D050"/>
          </a:solidFill>
        </p:spPr>
        <p:txBody>
          <a:bodyPr wrap="square" lIns="91440" tIns="45720" rIns="91440" bIns="45720" rtlCol="0" anchor="t">
            <a:spAutoFit/>
          </a:bodyPr>
          <a:lstStyle/>
          <a:p>
            <a:pPr algn="ctr"/>
            <a:r>
              <a:rPr lang="en-GB" b="1" dirty="0">
                <a:solidFill>
                  <a:schemeClr val="bg1">
                    <a:lumMod val="10000"/>
                  </a:schemeClr>
                </a:solidFill>
              </a:rPr>
              <a:t>Submit planning application accompanied by Pre-Application Consultation Report</a:t>
            </a:r>
          </a:p>
        </p:txBody>
      </p:sp>
      <p:sp>
        <p:nvSpPr>
          <p:cNvPr id="18" name="Arrow: Down 17">
            <a:extLst>
              <a:ext uri="{FF2B5EF4-FFF2-40B4-BE49-F238E27FC236}">
                <a16:creationId xmlns:a16="http://schemas.microsoft.com/office/drawing/2014/main" id="{1394F193-8CA7-4D29-8464-0E0CC31F0E42}"/>
              </a:ext>
            </a:extLst>
          </p:cNvPr>
          <p:cNvSpPr/>
          <p:nvPr/>
        </p:nvSpPr>
        <p:spPr>
          <a:xfrm>
            <a:off x="2576720" y="3008488"/>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Arrow: Down 20">
            <a:extLst>
              <a:ext uri="{FF2B5EF4-FFF2-40B4-BE49-F238E27FC236}">
                <a16:creationId xmlns:a16="http://schemas.microsoft.com/office/drawing/2014/main" id="{548149E7-D1A3-475D-9118-8E317441DB04}"/>
              </a:ext>
            </a:extLst>
          </p:cNvPr>
          <p:cNvSpPr/>
          <p:nvPr/>
        </p:nvSpPr>
        <p:spPr>
          <a:xfrm>
            <a:off x="2596179" y="4155889"/>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Arrow: Down 21">
            <a:extLst>
              <a:ext uri="{FF2B5EF4-FFF2-40B4-BE49-F238E27FC236}">
                <a16:creationId xmlns:a16="http://schemas.microsoft.com/office/drawing/2014/main" id="{A19DA49A-E792-4BFE-95C7-A60B0133A674}"/>
              </a:ext>
            </a:extLst>
          </p:cNvPr>
          <p:cNvSpPr/>
          <p:nvPr/>
        </p:nvSpPr>
        <p:spPr>
          <a:xfrm>
            <a:off x="2613117" y="5546843"/>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6A50E761-2A60-E4A3-7D03-CF2070505711}"/>
              </a:ext>
            </a:extLst>
          </p:cNvPr>
          <p:cNvSpPr txBox="1"/>
          <p:nvPr/>
        </p:nvSpPr>
        <p:spPr>
          <a:xfrm>
            <a:off x="5458199" y="2628689"/>
            <a:ext cx="3143689" cy="1200329"/>
          </a:xfrm>
          <a:prstGeom prst="rect">
            <a:avLst/>
          </a:prstGeom>
          <a:solidFill>
            <a:srgbClr val="FFFFFF"/>
          </a:solidFill>
          <a:ln>
            <a:solidFill>
              <a:srgbClr val="7030A0"/>
            </a:solidFill>
          </a:ln>
        </p:spPr>
        <p:txBody>
          <a:bodyPr wrap="square" rtlCol="0">
            <a:spAutoFit/>
          </a:bodyPr>
          <a:lstStyle/>
          <a:p>
            <a:pPr algn="ctr"/>
            <a:r>
              <a:rPr lang="en-GB" b="1" dirty="0">
                <a:solidFill>
                  <a:schemeClr val="bg1">
                    <a:lumMod val="25000"/>
                  </a:schemeClr>
                </a:solidFill>
              </a:rPr>
              <a:t>Based on the Development Hierarchy legislation</a:t>
            </a:r>
            <a:br>
              <a:rPr lang="en-GB" b="1" dirty="0">
                <a:solidFill>
                  <a:schemeClr val="bg1">
                    <a:lumMod val="25000"/>
                  </a:schemeClr>
                </a:solidFill>
              </a:rPr>
            </a:br>
            <a:r>
              <a:rPr lang="en-GB" b="1" dirty="0">
                <a:solidFill>
                  <a:schemeClr val="bg1">
                    <a:lumMod val="25000"/>
                  </a:schemeClr>
                </a:solidFill>
              </a:rPr>
              <a:t> </a:t>
            </a:r>
            <a:r>
              <a:rPr lang="en-GB" b="1" dirty="0"/>
              <a:t>click </a:t>
            </a:r>
            <a:r>
              <a:rPr lang="en-US" b="1" dirty="0">
                <a:hlinkClick r:id="rId3">
                  <a:extLst>
                    <a:ext uri="{A12FA001-AC4F-418D-AE19-62706E023703}">
                      <ahyp:hlinkClr xmlns:ahyp="http://schemas.microsoft.com/office/drawing/2018/hyperlinkcolor" val="tx"/>
                    </a:ext>
                  </a:extLst>
                </a:hlinkClick>
              </a:rPr>
              <a:t>here</a:t>
            </a:r>
            <a:r>
              <a:rPr lang="en-US" b="1" dirty="0"/>
              <a:t> for more info</a:t>
            </a:r>
            <a:endParaRPr lang="en-GB" b="1" dirty="0"/>
          </a:p>
        </p:txBody>
      </p:sp>
      <p:cxnSp>
        <p:nvCxnSpPr>
          <p:cNvPr id="7" name="Straight Arrow Connector 6">
            <a:extLst>
              <a:ext uri="{FF2B5EF4-FFF2-40B4-BE49-F238E27FC236}">
                <a16:creationId xmlns:a16="http://schemas.microsoft.com/office/drawing/2014/main" id="{DB0AB99B-DE84-F815-3E21-BAE3D5209507}"/>
              </a:ext>
            </a:extLst>
          </p:cNvPr>
          <p:cNvCxnSpPr>
            <a:cxnSpLocks/>
          </p:cNvCxnSpPr>
          <p:nvPr/>
        </p:nvCxnSpPr>
        <p:spPr>
          <a:xfrm>
            <a:off x="6696556" y="2117921"/>
            <a:ext cx="333487" cy="365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086234-9E6C-BEB1-B629-D1A186A68825}"/>
              </a:ext>
            </a:extLst>
          </p:cNvPr>
          <p:cNvCxnSpPr>
            <a:cxnSpLocks/>
          </p:cNvCxnSpPr>
          <p:nvPr/>
        </p:nvCxnSpPr>
        <p:spPr>
          <a:xfrm flipV="1">
            <a:off x="5593546" y="5828522"/>
            <a:ext cx="452707" cy="280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935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4969-6A38-41E0-7682-D32C661DCBD8}"/>
              </a:ext>
            </a:extLst>
          </p:cNvPr>
          <p:cNvSpPr>
            <a:spLocks noGrp="1"/>
          </p:cNvSpPr>
          <p:nvPr>
            <p:ph type="title"/>
          </p:nvPr>
        </p:nvSpPr>
        <p:spPr>
          <a:xfrm>
            <a:off x="628649" y="425127"/>
            <a:ext cx="7886700" cy="1325563"/>
          </a:xfrm>
        </p:spPr>
        <p:txBody>
          <a:bodyPr/>
          <a:lstStyle/>
          <a:p>
            <a:r>
              <a:rPr lang="en-GB" dirty="0"/>
              <a:t>Permitted Development </a:t>
            </a:r>
          </a:p>
        </p:txBody>
      </p:sp>
      <p:sp>
        <p:nvSpPr>
          <p:cNvPr id="3" name="Content Placeholder 2">
            <a:extLst>
              <a:ext uri="{FF2B5EF4-FFF2-40B4-BE49-F238E27FC236}">
                <a16:creationId xmlns:a16="http://schemas.microsoft.com/office/drawing/2014/main" id="{77537963-BAEE-516D-ACF9-0AE98ED06831}"/>
              </a:ext>
            </a:extLst>
          </p:cNvPr>
          <p:cNvSpPr>
            <a:spLocks noGrp="1"/>
          </p:cNvSpPr>
          <p:nvPr>
            <p:ph sz="half" idx="1"/>
          </p:nvPr>
        </p:nvSpPr>
        <p:spPr>
          <a:xfrm>
            <a:off x="628649" y="1644884"/>
            <a:ext cx="8171105" cy="770430"/>
          </a:xfrm>
        </p:spPr>
        <p:txBody>
          <a:bodyPr>
            <a:noAutofit/>
          </a:bodyPr>
          <a:lstStyle/>
          <a:p>
            <a:r>
              <a:rPr lang="en-GB" dirty="0">
                <a:solidFill>
                  <a:schemeClr val="bg1">
                    <a:lumMod val="25000"/>
                  </a:schemeClr>
                </a:solidFill>
              </a:rPr>
              <a:t>Set by legislation - development that does not require planning application scrutiny; also remove fees</a:t>
            </a:r>
          </a:p>
        </p:txBody>
      </p:sp>
      <p:pic>
        <p:nvPicPr>
          <p:cNvPr id="4" name="Picture 3">
            <a:extLst>
              <a:ext uri="{FF2B5EF4-FFF2-40B4-BE49-F238E27FC236}">
                <a16:creationId xmlns:a16="http://schemas.microsoft.com/office/drawing/2014/main" id="{51D0FDC9-689E-ED12-36D5-23EDDC5AAD50}"/>
              </a:ext>
            </a:extLst>
          </p:cNvPr>
          <p:cNvPicPr>
            <a:picLocks noChangeAspect="1"/>
          </p:cNvPicPr>
          <p:nvPr/>
        </p:nvPicPr>
        <p:blipFill rotWithShape="1">
          <a:blip r:embed="rId3"/>
          <a:srcRect t="17009" b="15743"/>
          <a:stretch/>
        </p:blipFill>
        <p:spPr>
          <a:xfrm>
            <a:off x="452446" y="2809077"/>
            <a:ext cx="6055929" cy="3624484"/>
          </a:xfrm>
          <a:prstGeom prst="rect">
            <a:avLst/>
          </a:prstGeom>
        </p:spPr>
      </p:pic>
      <p:sp>
        <p:nvSpPr>
          <p:cNvPr id="6" name="TextBox 5">
            <a:extLst>
              <a:ext uri="{FF2B5EF4-FFF2-40B4-BE49-F238E27FC236}">
                <a16:creationId xmlns:a16="http://schemas.microsoft.com/office/drawing/2014/main" id="{F96EA0F9-7F77-431F-8D44-F2756A2CDD2F}"/>
              </a:ext>
            </a:extLst>
          </p:cNvPr>
          <p:cNvSpPr txBox="1"/>
          <p:nvPr/>
        </p:nvSpPr>
        <p:spPr>
          <a:xfrm>
            <a:off x="6508375" y="3092532"/>
            <a:ext cx="2463501" cy="2207336"/>
          </a:xfrm>
          <a:prstGeom prst="rect">
            <a:avLst/>
          </a:prstGeom>
          <a:solidFill>
            <a:schemeClr val="bg2"/>
          </a:solidFill>
        </p:spPr>
        <p:txBody>
          <a:bodyPr wrap="square" rtlCol="0">
            <a:spAutoFit/>
          </a:bodyPr>
          <a:lstStyle/>
          <a:p>
            <a:pPr algn="ctr">
              <a:lnSpc>
                <a:spcPts val="2800"/>
              </a:lnSpc>
            </a:pPr>
            <a:r>
              <a:rPr lang="en-GB" b="1" dirty="0"/>
              <a:t>Householder PD will rarely apply in Conservation Areas or Listed Buildings – and is much more</a:t>
            </a:r>
          </a:p>
          <a:p>
            <a:pPr algn="ctr">
              <a:lnSpc>
                <a:spcPts val="2800"/>
              </a:lnSpc>
            </a:pPr>
            <a:r>
              <a:rPr lang="en-GB" b="1" dirty="0"/>
              <a:t> limited for flats</a:t>
            </a:r>
            <a:endParaRPr lang="en-GB" b="1" dirty="0">
              <a:solidFill>
                <a:srgbClr val="FF0000"/>
              </a:solidFill>
            </a:endParaRPr>
          </a:p>
        </p:txBody>
      </p:sp>
    </p:spTree>
    <p:extLst>
      <p:ext uri="{BB962C8B-B14F-4D97-AF65-F5344CB8AC3E}">
        <p14:creationId xmlns:p14="http://schemas.microsoft.com/office/powerpoint/2010/main" val="1639769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BB3-C932-4CAD-7712-23841F6F8697}"/>
              </a:ext>
            </a:extLst>
          </p:cNvPr>
          <p:cNvSpPr>
            <a:spLocks noGrp="1"/>
          </p:cNvSpPr>
          <p:nvPr>
            <p:ph type="title"/>
          </p:nvPr>
        </p:nvSpPr>
        <p:spPr>
          <a:xfrm>
            <a:off x="628649" y="365127"/>
            <a:ext cx="8115957" cy="716106"/>
          </a:xfrm>
        </p:spPr>
        <p:txBody>
          <a:bodyPr/>
          <a:lstStyle/>
          <a:p>
            <a:r>
              <a:rPr lang="en-GB" dirty="0"/>
              <a:t>Planning Application Process</a:t>
            </a:r>
          </a:p>
        </p:txBody>
      </p:sp>
      <p:sp>
        <p:nvSpPr>
          <p:cNvPr id="5" name="TextBox 4">
            <a:extLst>
              <a:ext uri="{FF2B5EF4-FFF2-40B4-BE49-F238E27FC236}">
                <a16:creationId xmlns:a16="http://schemas.microsoft.com/office/drawing/2014/main" id="{E4C38D3F-5B65-3533-47DE-B3E543E15C58}"/>
              </a:ext>
            </a:extLst>
          </p:cNvPr>
          <p:cNvSpPr txBox="1"/>
          <p:nvPr/>
        </p:nvSpPr>
        <p:spPr>
          <a:xfrm>
            <a:off x="3876720" y="6323595"/>
            <a:ext cx="1936952" cy="338554"/>
          </a:xfrm>
          <a:prstGeom prst="rect">
            <a:avLst/>
          </a:prstGeom>
          <a:solidFill>
            <a:schemeClr val="tx1">
              <a:lumMod val="20000"/>
              <a:lumOff val="80000"/>
            </a:schemeClr>
          </a:solidFill>
        </p:spPr>
        <p:txBody>
          <a:bodyPr wrap="square" rtlCol="0">
            <a:spAutoFit/>
          </a:bodyPr>
          <a:lstStyle/>
          <a:p>
            <a:pPr algn="ctr"/>
            <a:r>
              <a:rPr lang="en-GB" sz="1600" b="1" dirty="0">
                <a:solidFill>
                  <a:schemeClr val="bg1">
                    <a:lumMod val="25000"/>
                  </a:schemeClr>
                </a:solidFill>
              </a:rPr>
              <a:t>Option to Appeal</a:t>
            </a:r>
            <a:endParaRPr lang="en-GB" b="1" dirty="0">
              <a:solidFill>
                <a:schemeClr val="bg1">
                  <a:lumMod val="25000"/>
                </a:schemeClr>
              </a:solidFill>
            </a:endParaRPr>
          </a:p>
        </p:txBody>
      </p:sp>
      <p:cxnSp>
        <p:nvCxnSpPr>
          <p:cNvPr id="9" name="Straight Arrow Connector 8">
            <a:extLst>
              <a:ext uri="{FF2B5EF4-FFF2-40B4-BE49-F238E27FC236}">
                <a16:creationId xmlns:a16="http://schemas.microsoft.com/office/drawing/2014/main" id="{1B4634C7-2262-5A1D-1659-015737943727}"/>
              </a:ext>
            </a:extLst>
          </p:cNvPr>
          <p:cNvCxnSpPr>
            <a:cxnSpLocks/>
          </p:cNvCxnSpPr>
          <p:nvPr/>
        </p:nvCxnSpPr>
        <p:spPr>
          <a:xfrm>
            <a:off x="3210742" y="6566543"/>
            <a:ext cx="3069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BC676F-7745-EFE6-4550-1B5B7B523193}"/>
                  </a:ext>
                </a:extLst>
              </p14:cNvPr>
              <p14:cNvContentPartPr/>
              <p14:nvPr/>
            </p14:nvContentPartPr>
            <p14:xfrm>
              <a:off x="2574526" y="4802135"/>
              <a:ext cx="1253880" cy="136800"/>
            </p14:xfrm>
          </p:contentPart>
        </mc:Choice>
        <mc:Fallback xmlns="">
          <p:pic>
            <p:nvPicPr>
              <p:cNvPr id="3" name="Ink 2">
                <a:extLst>
                  <a:ext uri="{FF2B5EF4-FFF2-40B4-BE49-F238E27FC236}">
                    <a16:creationId xmlns:a16="http://schemas.microsoft.com/office/drawing/2014/main" id="{72BC676F-7745-EFE6-4550-1B5B7B523193}"/>
                  </a:ext>
                </a:extLst>
              </p:cNvPr>
              <p:cNvPicPr/>
              <p:nvPr/>
            </p:nvPicPr>
            <p:blipFill>
              <a:blip r:embed="rId4"/>
              <a:stretch>
                <a:fillRect/>
              </a:stretch>
            </p:blipFill>
            <p:spPr>
              <a:xfrm>
                <a:off x="2502505" y="4657755"/>
                <a:ext cx="1397561" cy="425199"/>
              </a:xfrm>
              <a:prstGeom prst="rect">
                <a:avLst/>
              </a:prstGeom>
            </p:spPr>
          </p:pic>
        </mc:Fallback>
      </mc:AlternateContent>
      <p:sp>
        <p:nvSpPr>
          <p:cNvPr id="7" name="TextBox 6">
            <a:extLst>
              <a:ext uri="{FF2B5EF4-FFF2-40B4-BE49-F238E27FC236}">
                <a16:creationId xmlns:a16="http://schemas.microsoft.com/office/drawing/2014/main" id="{BFA0A549-7538-C9B6-AC3E-7E204EBEE2EB}"/>
              </a:ext>
            </a:extLst>
          </p:cNvPr>
          <p:cNvSpPr txBox="1"/>
          <p:nvPr/>
        </p:nvSpPr>
        <p:spPr>
          <a:xfrm>
            <a:off x="7788166" y="5843752"/>
            <a:ext cx="1282262" cy="893378"/>
          </a:xfrm>
          <a:prstGeom prst="rect">
            <a:avLst/>
          </a:prstGeom>
          <a:solidFill>
            <a:srgbClr val="FFFFFF"/>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BB8E62C6-6CCE-F3EA-AB1E-29CB5A12D021}"/>
              </a:ext>
            </a:extLst>
          </p:cNvPr>
          <p:cNvPicPr>
            <a:picLocks noChangeAspect="1"/>
          </p:cNvPicPr>
          <p:nvPr/>
        </p:nvPicPr>
        <p:blipFill rotWithShape="1">
          <a:blip r:embed="rId5"/>
          <a:srcRect l="3488" t="22962" r="1226" b="2701"/>
          <a:stretch/>
        </p:blipFill>
        <p:spPr>
          <a:xfrm>
            <a:off x="840687" y="1241373"/>
            <a:ext cx="7691879" cy="5495757"/>
          </a:xfrm>
          <a:prstGeom prst="rect">
            <a:avLst/>
          </a:prstGeom>
          <a:ln>
            <a:solidFill>
              <a:schemeClr val="accent1"/>
            </a:solidFill>
          </a:ln>
        </p:spPr>
      </p:pic>
      <p:sp>
        <p:nvSpPr>
          <p:cNvPr id="6" name="TextBox 5">
            <a:extLst>
              <a:ext uri="{FF2B5EF4-FFF2-40B4-BE49-F238E27FC236}">
                <a16:creationId xmlns:a16="http://schemas.microsoft.com/office/drawing/2014/main" id="{636AED06-6AAF-F30C-68B8-8A8E6196C758}"/>
              </a:ext>
            </a:extLst>
          </p:cNvPr>
          <p:cNvSpPr txBox="1"/>
          <p:nvPr/>
        </p:nvSpPr>
        <p:spPr>
          <a:xfrm>
            <a:off x="1474470" y="5793265"/>
            <a:ext cx="1202926" cy="400110"/>
          </a:xfrm>
          <a:prstGeom prst="rect">
            <a:avLst/>
          </a:prstGeom>
          <a:solidFill>
            <a:srgbClr val="FFFFFF"/>
          </a:solidFill>
        </p:spPr>
        <p:txBody>
          <a:bodyPr wrap="square" rtlCol="0">
            <a:spAutoFit/>
          </a:bodyPr>
          <a:lstStyle/>
          <a:p>
            <a:r>
              <a:rPr lang="en-GB" sz="2000" b="1" dirty="0">
                <a:solidFill>
                  <a:srgbClr val="D7760B"/>
                </a:solidFill>
                <a:latin typeface="Arial" panose="020B0604020202020204" pitchFamily="34" charset="0"/>
                <a:cs typeface="Arial" panose="020B0604020202020204" pitchFamily="34" charset="0"/>
              </a:rPr>
              <a:t>Granted</a:t>
            </a:r>
            <a:endParaRPr lang="en-GB" b="1" dirty="0">
              <a:solidFill>
                <a:srgbClr val="D7760B"/>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E038E7-3684-C848-06CD-FC0B492560BD}"/>
              </a:ext>
            </a:extLst>
          </p:cNvPr>
          <p:cNvSpPr txBox="1"/>
          <p:nvPr/>
        </p:nvSpPr>
        <p:spPr>
          <a:xfrm>
            <a:off x="2404110" y="5483557"/>
            <a:ext cx="1202926" cy="400110"/>
          </a:xfrm>
          <a:prstGeom prst="rect">
            <a:avLst/>
          </a:prstGeom>
          <a:solidFill>
            <a:srgbClr val="FFFFFF"/>
          </a:solidFill>
        </p:spPr>
        <p:txBody>
          <a:bodyPr wrap="square" rtlCol="0">
            <a:spAutoFit/>
          </a:bodyPr>
          <a:lstStyle/>
          <a:p>
            <a:r>
              <a:rPr lang="en-GB" sz="2000" b="1" dirty="0">
                <a:solidFill>
                  <a:srgbClr val="00B050"/>
                </a:solidFill>
                <a:latin typeface="Arial" panose="020B0604020202020204" pitchFamily="34" charset="0"/>
                <a:cs typeface="Arial" panose="020B0604020202020204" pitchFamily="34" charset="0"/>
              </a:rPr>
              <a:t>Granted</a:t>
            </a:r>
            <a:endParaRPr lang="en-GB" b="1" dirty="0">
              <a:solidFill>
                <a:srgbClr val="00B05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4CB068-F230-47A0-7120-5377B7BB7A5B}"/>
              </a:ext>
            </a:extLst>
          </p:cNvPr>
          <p:cNvSpPr txBox="1"/>
          <p:nvPr/>
        </p:nvSpPr>
        <p:spPr>
          <a:xfrm>
            <a:off x="4690334" y="1882588"/>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FAFBE234-E0F7-79C2-CB11-F7572B0425AD}"/>
              </a:ext>
            </a:extLst>
          </p:cNvPr>
          <p:cNvSpPr txBox="1"/>
          <p:nvPr/>
        </p:nvSpPr>
        <p:spPr>
          <a:xfrm>
            <a:off x="5749386" y="1420009"/>
            <a:ext cx="2504681" cy="369332"/>
          </a:xfrm>
          <a:prstGeom prst="rect">
            <a:avLst/>
          </a:prstGeom>
          <a:noFill/>
        </p:spPr>
        <p:txBody>
          <a:bodyPr wrap="square" rtlCol="0">
            <a:spAutoFit/>
          </a:bodyPr>
          <a:lstStyle/>
          <a:p>
            <a:r>
              <a:rPr lang="en-GB" b="1" dirty="0">
                <a:solidFill>
                  <a:schemeClr val="bg1">
                    <a:lumMod val="25000"/>
                  </a:schemeClr>
                </a:solidFill>
                <a:latin typeface="Arial" panose="020B0604020202020204" pitchFamily="34" charset="0"/>
                <a:cs typeface="Arial" panose="020B0604020202020204" pitchFamily="34" charset="0"/>
              </a:rPr>
              <a:t>Major proposals only</a:t>
            </a:r>
          </a:p>
        </p:txBody>
      </p:sp>
      <p:sp>
        <p:nvSpPr>
          <p:cNvPr id="11" name="TextBox 10">
            <a:extLst>
              <a:ext uri="{FF2B5EF4-FFF2-40B4-BE49-F238E27FC236}">
                <a16:creationId xmlns:a16="http://schemas.microsoft.com/office/drawing/2014/main" id="{7CAE596E-1C3B-E06C-D5D4-D6B9C1117F06}"/>
              </a:ext>
            </a:extLst>
          </p:cNvPr>
          <p:cNvSpPr txBox="1"/>
          <p:nvPr/>
        </p:nvSpPr>
        <p:spPr>
          <a:xfrm>
            <a:off x="5760892" y="2910868"/>
            <a:ext cx="2587765" cy="1200329"/>
          </a:xfrm>
          <a:prstGeom prst="rect">
            <a:avLst/>
          </a:prstGeom>
          <a:solidFill>
            <a:srgbClr val="FFFFFF"/>
          </a:solidFill>
          <a:ln>
            <a:solidFill>
              <a:schemeClr val="tx1"/>
            </a:solidFill>
          </a:ln>
        </p:spPr>
        <p:txBody>
          <a:bodyPr wrap="square" rtlCol="0">
            <a:spAutoFit/>
          </a:bodyPr>
          <a:lstStyle/>
          <a:p>
            <a:r>
              <a:rPr lang="en-GB" b="1" dirty="0">
                <a:latin typeface="Arial" panose="020B0604020202020204" pitchFamily="34" charset="0"/>
                <a:cs typeface="Arial" panose="020B0604020202020204" pitchFamily="34" charset="0"/>
              </a:rPr>
              <a:t>It’s worth having a look at some officer Reports of Handling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to access </a:t>
            </a:r>
            <a:r>
              <a:rPr lang="en-GB" b="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click here</a:t>
            </a:r>
            <a:endParaRPr lang="en-GB" b="1" dirty="0">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3D47B9A9-8AB1-8E9E-D54B-A4E234EF6317}"/>
              </a:ext>
            </a:extLst>
          </p:cNvPr>
          <p:cNvCxnSpPr>
            <a:cxnSpLocks/>
          </p:cNvCxnSpPr>
          <p:nvPr/>
        </p:nvCxnSpPr>
        <p:spPr>
          <a:xfrm flipV="1">
            <a:off x="4680391" y="3795111"/>
            <a:ext cx="896592" cy="522715"/>
          </a:xfrm>
          <a:prstGeom prst="straightConnector1">
            <a:avLst/>
          </a:prstGeom>
          <a:ln w="38100">
            <a:solidFill>
              <a:srgbClr val="3759B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915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D93F-6E6B-318C-9F41-BD3E43106473}"/>
              </a:ext>
            </a:extLst>
          </p:cNvPr>
          <p:cNvSpPr>
            <a:spLocks noGrp="1"/>
          </p:cNvSpPr>
          <p:nvPr>
            <p:ph type="title"/>
          </p:nvPr>
        </p:nvSpPr>
        <p:spPr/>
        <p:txBody>
          <a:bodyPr/>
          <a:lstStyle/>
          <a:p>
            <a:r>
              <a:rPr lang="en-GB" dirty="0"/>
              <a:t>Planning Conditions</a:t>
            </a:r>
          </a:p>
        </p:txBody>
      </p:sp>
      <p:pic>
        <p:nvPicPr>
          <p:cNvPr id="5" name="Content Placeholder 4">
            <a:extLst>
              <a:ext uri="{FF2B5EF4-FFF2-40B4-BE49-F238E27FC236}">
                <a16:creationId xmlns:a16="http://schemas.microsoft.com/office/drawing/2014/main" id="{7A22EBDC-FE28-28F6-4B96-42E7AC602317}"/>
              </a:ext>
            </a:extLst>
          </p:cNvPr>
          <p:cNvPicPr>
            <a:picLocks noGrp="1" noChangeAspect="1"/>
          </p:cNvPicPr>
          <p:nvPr>
            <p:ph sz="half" idx="1"/>
          </p:nvPr>
        </p:nvPicPr>
        <p:blipFill rotWithShape="1">
          <a:blip r:embed="rId2"/>
          <a:srcRect t="46787" r="38558"/>
          <a:stretch/>
        </p:blipFill>
        <p:spPr>
          <a:xfrm>
            <a:off x="984738" y="3429000"/>
            <a:ext cx="5584581" cy="3002440"/>
          </a:xfrm>
          <a:solidFill>
            <a:schemeClr val="tx1">
              <a:lumMod val="20000"/>
              <a:lumOff val="80000"/>
            </a:schemeClr>
          </a:solidFill>
          <a:ln w="34925">
            <a:solidFill>
              <a:schemeClr val="tx1"/>
            </a:solidFill>
          </a:ln>
        </p:spPr>
      </p:pic>
      <p:sp>
        <p:nvSpPr>
          <p:cNvPr id="6" name="TextBox 5">
            <a:extLst>
              <a:ext uri="{FF2B5EF4-FFF2-40B4-BE49-F238E27FC236}">
                <a16:creationId xmlns:a16="http://schemas.microsoft.com/office/drawing/2014/main" id="{34749E74-614E-2967-EE68-F3A5B4770E9F}"/>
              </a:ext>
            </a:extLst>
          </p:cNvPr>
          <p:cNvSpPr txBox="1"/>
          <p:nvPr/>
        </p:nvSpPr>
        <p:spPr>
          <a:xfrm>
            <a:off x="760067" y="1735458"/>
            <a:ext cx="7755283" cy="1446550"/>
          </a:xfrm>
          <a:prstGeom prst="rect">
            <a:avLst/>
          </a:prstGeom>
          <a:noFill/>
        </p:spPr>
        <p:txBody>
          <a:bodyPr wrap="square" rtlCol="0">
            <a:spAutoFit/>
          </a:bodyPr>
          <a:lstStyle/>
          <a:p>
            <a:r>
              <a:rPr lang="en-GB" sz="2400" b="1" dirty="0">
                <a:solidFill>
                  <a:schemeClr val="bg1">
                    <a:lumMod val="25000"/>
                  </a:schemeClr>
                </a:solidFill>
              </a:rPr>
              <a:t>Planning conditions &amp; reasons will be recommended in officers’ report</a:t>
            </a:r>
            <a:endParaRPr lang="en-GB" sz="2400" b="1" dirty="0">
              <a:solidFill>
                <a:srgbClr val="FF0000"/>
              </a:solidFill>
            </a:endParaRPr>
          </a:p>
          <a:p>
            <a:endParaRPr lang="en-GB" sz="1600" b="1" dirty="0"/>
          </a:p>
          <a:p>
            <a:r>
              <a:rPr lang="en-GB" sz="2400" b="1" dirty="0"/>
              <a:t>Planning conditions must be: </a:t>
            </a:r>
          </a:p>
        </p:txBody>
      </p:sp>
      <p:pic>
        <p:nvPicPr>
          <p:cNvPr id="4" name="Graphic 3" descr="Checklist with solid fill">
            <a:extLst>
              <a:ext uri="{FF2B5EF4-FFF2-40B4-BE49-F238E27FC236}">
                <a16:creationId xmlns:a16="http://schemas.microsoft.com/office/drawing/2014/main" id="{0BBFD9EC-37C7-2CF4-FB41-9E0A2C8CC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0237" y="466923"/>
            <a:ext cx="1298027" cy="1298027"/>
          </a:xfrm>
          <a:prstGeom prst="rect">
            <a:avLst/>
          </a:prstGeom>
        </p:spPr>
      </p:pic>
      <p:sp>
        <p:nvSpPr>
          <p:cNvPr id="3" name="TextBox 2">
            <a:extLst>
              <a:ext uri="{FF2B5EF4-FFF2-40B4-BE49-F238E27FC236}">
                <a16:creationId xmlns:a16="http://schemas.microsoft.com/office/drawing/2014/main" id="{631E161A-BF72-AD25-B446-51AA09328C18}"/>
              </a:ext>
            </a:extLst>
          </p:cNvPr>
          <p:cNvSpPr txBox="1"/>
          <p:nvPr/>
        </p:nvSpPr>
        <p:spPr>
          <a:xfrm>
            <a:off x="7003858" y="4283889"/>
            <a:ext cx="1667435" cy="646331"/>
          </a:xfrm>
          <a:prstGeom prst="rect">
            <a:avLst/>
          </a:prstGeom>
          <a:solidFill>
            <a:schemeClr val="tx1">
              <a:lumMod val="20000"/>
              <a:lumOff val="80000"/>
            </a:schemeClr>
          </a:solidFill>
        </p:spPr>
        <p:txBody>
          <a:bodyPr wrap="square" rtlCol="0">
            <a:spAutoFit/>
          </a:bodyPr>
          <a:lstStyle/>
          <a:p>
            <a:r>
              <a:rPr lang="en-GB" b="1" dirty="0">
                <a:solidFill>
                  <a:srgbClr val="7030A0"/>
                </a:solidFill>
              </a:rPr>
              <a:t>Click </a:t>
            </a:r>
            <a:r>
              <a:rPr lang="en-GB" b="1" dirty="0">
                <a:solidFill>
                  <a:srgbClr val="7030A0"/>
                </a:solidFill>
                <a:hlinkClick r:id="rId5">
                  <a:extLst>
                    <a:ext uri="{A12FA001-AC4F-418D-AE19-62706E023703}">
                      <ahyp:hlinkClr xmlns:ahyp="http://schemas.microsoft.com/office/drawing/2018/hyperlinkcolor" val="tx"/>
                    </a:ext>
                  </a:extLst>
                </a:hlinkClick>
              </a:rPr>
              <a:t>here</a:t>
            </a:r>
            <a:r>
              <a:rPr lang="en-GB" b="1" dirty="0">
                <a:solidFill>
                  <a:srgbClr val="7030A0"/>
                </a:solidFill>
              </a:rPr>
              <a:t> for more info</a:t>
            </a:r>
          </a:p>
        </p:txBody>
      </p:sp>
    </p:spTree>
    <p:extLst>
      <p:ext uri="{BB962C8B-B14F-4D97-AF65-F5344CB8AC3E}">
        <p14:creationId xmlns:p14="http://schemas.microsoft.com/office/powerpoint/2010/main" val="311627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FA50-C6FB-7A3B-2E7C-487F5CA09F4D}"/>
              </a:ext>
            </a:extLst>
          </p:cNvPr>
          <p:cNvSpPr>
            <a:spLocks noGrp="1"/>
          </p:cNvSpPr>
          <p:nvPr>
            <p:ph type="title"/>
          </p:nvPr>
        </p:nvSpPr>
        <p:spPr>
          <a:xfrm>
            <a:off x="443592" y="355033"/>
            <a:ext cx="7886700" cy="1325563"/>
          </a:xfrm>
        </p:spPr>
        <p:txBody>
          <a:bodyPr/>
          <a:lstStyle/>
          <a:p>
            <a:r>
              <a:rPr lang="en-GB" dirty="0"/>
              <a:t>Appeals &amp; Local Reviews</a:t>
            </a:r>
          </a:p>
        </p:txBody>
      </p:sp>
      <p:sp>
        <p:nvSpPr>
          <p:cNvPr id="3" name="Content Placeholder 2">
            <a:extLst>
              <a:ext uri="{FF2B5EF4-FFF2-40B4-BE49-F238E27FC236}">
                <a16:creationId xmlns:a16="http://schemas.microsoft.com/office/drawing/2014/main" id="{ADA835E3-0918-9B86-8FAF-9E2B99B1BE4A}"/>
              </a:ext>
            </a:extLst>
          </p:cNvPr>
          <p:cNvSpPr>
            <a:spLocks noGrp="1"/>
          </p:cNvSpPr>
          <p:nvPr>
            <p:ph sz="half" idx="1"/>
          </p:nvPr>
        </p:nvSpPr>
        <p:spPr>
          <a:xfrm>
            <a:off x="710838" y="1904842"/>
            <a:ext cx="7886700" cy="968640"/>
          </a:xfrm>
        </p:spPr>
        <p:txBody>
          <a:bodyPr>
            <a:normAutofit/>
          </a:bodyPr>
          <a:lstStyle/>
          <a:p>
            <a:pPr>
              <a:lnSpc>
                <a:spcPct val="100000"/>
              </a:lnSpc>
            </a:pPr>
            <a:r>
              <a:rPr lang="en-GB" spc="-40" dirty="0">
                <a:solidFill>
                  <a:schemeClr val="bg1">
                    <a:lumMod val="25000"/>
                  </a:schemeClr>
                </a:solidFill>
              </a:rPr>
              <a:t>If an application is refused, the </a:t>
            </a:r>
            <a:r>
              <a:rPr lang="en-GB" u="sng" spc="-40" dirty="0">
                <a:solidFill>
                  <a:schemeClr val="bg1">
                    <a:lumMod val="25000"/>
                  </a:schemeClr>
                </a:solidFill>
              </a:rPr>
              <a:t>applicant</a:t>
            </a:r>
            <a:r>
              <a:rPr lang="en-GB" spc="-40" dirty="0">
                <a:solidFill>
                  <a:schemeClr val="bg1">
                    <a:lumMod val="25000"/>
                  </a:schemeClr>
                </a:solidFill>
              </a:rPr>
              <a:t> has the right to appeal, ie have a second opinion on the decision</a:t>
            </a:r>
          </a:p>
          <a:p>
            <a:pPr>
              <a:lnSpc>
                <a:spcPct val="100000"/>
              </a:lnSpc>
            </a:pPr>
            <a:endParaRPr lang="en-GB" sz="500" dirty="0"/>
          </a:p>
          <a:p>
            <a:endParaRPr lang="en-GB" dirty="0"/>
          </a:p>
        </p:txBody>
      </p:sp>
      <p:pic>
        <p:nvPicPr>
          <p:cNvPr id="6" name="Graphic 5" descr="Court with solid fill">
            <a:extLst>
              <a:ext uri="{FF2B5EF4-FFF2-40B4-BE49-F238E27FC236}">
                <a16:creationId xmlns:a16="http://schemas.microsoft.com/office/drawing/2014/main" id="{F22D0EDF-CD85-2FE7-FF95-00F5B6B8A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00950" y="468086"/>
            <a:ext cx="1099458" cy="1099458"/>
          </a:xfrm>
          <a:prstGeom prst="rect">
            <a:avLst/>
          </a:prstGeom>
        </p:spPr>
      </p:pic>
      <p:sp>
        <p:nvSpPr>
          <p:cNvPr id="5" name="TextBox 4">
            <a:extLst>
              <a:ext uri="{FF2B5EF4-FFF2-40B4-BE49-F238E27FC236}">
                <a16:creationId xmlns:a16="http://schemas.microsoft.com/office/drawing/2014/main" id="{EB93570C-0477-6D5D-0129-D598A04748A1}"/>
              </a:ext>
            </a:extLst>
          </p:cNvPr>
          <p:cNvSpPr txBox="1"/>
          <p:nvPr/>
        </p:nvSpPr>
        <p:spPr>
          <a:xfrm>
            <a:off x="813708" y="3097728"/>
            <a:ext cx="7783830" cy="3182410"/>
          </a:xfrm>
          <a:prstGeom prst="rect">
            <a:avLst/>
          </a:prstGeom>
          <a:noFill/>
        </p:spPr>
        <p:txBody>
          <a:bodyPr wrap="square" rtlCol="0">
            <a:spAutoFit/>
          </a:bodyPr>
          <a:lstStyle/>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3-month deadline to submit an appeal</a:t>
            </a:r>
          </a:p>
          <a:p>
            <a:pPr marL="342900" marR="0" lvl="0" indent="-342900" algn="l" defTabSz="914400" rtl="0" eaLnBrk="1" fontAlgn="auto" latinLnBrk="0" hangingPunct="1">
              <a:lnSpc>
                <a:spcPct val="110000"/>
              </a:lnSpc>
              <a:spcBef>
                <a:spcPts val="1000"/>
              </a:spcBef>
              <a:spcAft>
                <a:spcPts val="120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Larger applications or determined at committee – </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appeal goes to Scottish Ministers via:</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DPEA – (Directorate of Planning &amp; Environment Appeals)</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F2F2F2">
                    <a:lumMod val="25000"/>
                  </a:srgbClr>
                </a:solidFill>
                <a:effectLst/>
                <a:uLnTx/>
                <a:uFillTx/>
                <a:latin typeface="Century Gothic" panose="020F0302020204030204"/>
                <a:ea typeface="+mn-ea"/>
                <a:cs typeface="+mn-cs"/>
              </a:rPr>
              <a:t>(Methods: incl. Written Submissions/Hearing/Inquiry)</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Delegated applications go to Council Local Review Body</a:t>
            </a:r>
          </a:p>
        </p:txBody>
      </p:sp>
    </p:spTree>
    <p:extLst>
      <p:ext uri="{BB962C8B-B14F-4D97-AF65-F5344CB8AC3E}">
        <p14:creationId xmlns:p14="http://schemas.microsoft.com/office/powerpoint/2010/main" val="2041589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2F44-694B-B2CC-539D-2B41DFF84CA8}"/>
              </a:ext>
            </a:extLst>
          </p:cNvPr>
          <p:cNvSpPr>
            <a:spLocks noGrp="1"/>
          </p:cNvSpPr>
          <p:nvPr>
            <p:ph type="title"/>
          </p:nvPr>
        </p:nvSpPr>
        <p:spPr/>
        <p:txBody>
          <a:bodyPr/>
          <a:lstStyle/>
          <a:p>
            <a:r>
              <a:rPr lang="en-GB" dirty="0"/>
              <a:t>Local Review Body </a:t>
            </a:r>
          </a:p>
        </p:txBody>
      </p:sp>
      <p:sp>
        <p:nvSpPr>
          <p:cNvPr id="3" name="Content Placeholder 2">
            <a:extLst>
              <a:ext uri="{FF2B5EF4-FFF2-40B4-BE49-F238E27FC236}">
                <a16:creationId xmlns:a16="http://schemas.microsoft.com/office/drawing/2014/main" id="{3D4410DE-9871-02A0-3CDE-3225EA8819E5}"/>
              </a:ext>
            </a:extLst>
          </p:cNvPr>
          <p:cNvSpPr>
            <a:spLocks noGrp="1"/>
          </p:cNvSpPr>
          <p:nvPr>
            <p:ph sz="half" idx="1"/>
          </p:nvPr>
        </p:nvSpPr>
        <p:spPr>
          <a:xfrm>
            <a:off x="0" y="1825625"/>
            <a:ext cx="9144000" cy="3934152"/>
          </a:xfrm>
        </p:spPr>
        <p:txBody>
          <a:bodyPr/>
          <a:lstStyle/>
          <a:p>
            <a:pPr algn="ctr"/>
            <a:endParaRPr lang="en-GB" dirty="0"/>
          </a:p>
          <a:p>
            <a:pPr algn="ctr"/>
            <a:endParaRPr lang="en-GB" dirty="0"/>
          </a:p>
          <a:p>
            <a:pPr algn="ctr"/>
            <a:endParaRPr lang="en-GB" dirty="0"/>
          </a:p>
          <a:p>
            <a:pPr algn="ctr"/>
            <a:r>
              <a:rPr lang="en-GB" sz="2800" dirty="0"/>
              <a:t>Will be covered in detail in afternoon session</a:t>
            </a:r>
          </a:p>
        </p:txBody>
      </p:sp>
    </p:spTree>
    <p:extLst>
      <p:ext uri="{BB962C8B-B14F-4D97-AF65-F5344CB8AC3E}">
        <p14:creationId xmlns:p14="http://schemas.microsoft.com/office/powerpoint/2010/main" val="360549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CBF6-DB73-427F-A3EB-AC1775DBC50B}"/>
              </a:ext>
            </a:extLst>
          </p:cNvPr>
          <p:cNvSpPr>
            <a:spLocks noGrp="1"/>
          </p:cNvSpPr>
          <p:nvPr>
            <p:ph type="title"/>
          </p:nvPr>
        </p:nvSpPr>
        <p:spPr>
          <a:xfrm>
            <a:off x="346626" y="601540"/>
            <a:ext cx="6881166" cy="1015663"/>
          </a:xfrm>
        </p:spPr>
        <p:txBody>
          <a:bodyPr>
            <a:normAutofit/>
          </a:bodyPr>
          <a:lstStyle/>
          <a:p>
            <a:r>
              <a:rPr lang="en-GB" sz="6000" b="1" dirty="0"/>
              <a:t>PAS </a:t>
            </a:r>
            <a:r>
              <a:rPr lang="en-GB" sz="2400" b="1" dirty="0"/>
              <a:t>(Planning Aid Scotland)</a:t>
            </a:r>
            <a:endParaRPr lang="en-GB" sz="3100" b="1" dirty="0"/>
          </a:p>
        </p:txBody>
      </p:sp>
      <p:sp>
        <p:nvSpPr>
          <p:cNvPr id="3" name="Content Placeholder 2">
            <a:extLst>
              <a:ext uri="{FF2B5EF4-FFF2-40B4-BE49-F238E27FC236}">
                <a16:creationId xmlns:a16="http://schemas.microsoft.com/office/drawing/2014/main" id="{ED680F3B-677E-4738-9CE3-00F709FA9B0F}"/>
              </a:ext>
            </a:extLst>
          </p:cNvPr>
          <p:cNvSpPr>
            <a:spLocks noGrp="1"/>
          </p:cNvSpPr>
          <p:nvPr>
            <p:ph sz="half" idx="1"/>
          </p:nvPr>
        </p:nvSpPr>
        <p:spPr>
          <a:xfrm>
            <a:off x="0" y="2489272"/>
            <a:ext cx="9062720" cy="939728"/>
          </a:xfrm>
        </p:spPr>
        <p:txBody>
          <a:bodyPr>
            <a:normAutofit lnSpcReduction="10000"/>
          </a:bodyPr>
          <a:lstStyle/>
          <a:p>
            <a:pPr marL="0" indent="0" algn="ctr">
              <a:buNone/>
            </a:pPr>
            <a:r>
              <a:rPr lang="en-US" b="1" dirty="0">
                <a:solidFill>
                  <a:srgbClr val="7030A0"/>
                </a:solidFill>
              </a:rPr>
              <a:t>We are here to help people navigate the </a:t>
            </a:r>
          </a:p>
          <a:p>
            <a:pPr marL="0" indent="0" algn="ctr">
              <a:buNone/>
            </a:pPr>
            <a:r>
              <a:rPr lang="en-US" b="1" dirty="0">
                <a:solidFill>
                  <a:srgbClr val="7030A0"/>
                </a:solidFill>
              </a:rPr>
              <a:t>planning system &amp; shape the future of their places</a:t>
            </a:r>
          </a:p>
          <a:p>
            <a:pPr marL="0" indent="0">
              <a:buNone/>
            </a:pPr>
            <a:endParaRPr lang="en-GB" sz="2600" b="1" dirty="0">
              <a:solidFill>
                <a:schemeClr val="accent6">
                  <a:lumMod val="50000"/>
                </a:schemeClr>
              </a:solidFill>
            </a:endParaRPr>
          </a:p>
        </p:txBody>
      </p:sp>
      <p:sp>
        <p:nvSpPr>
          <p:cNvPr id="8" name="TextBox 7">
            <a:extLst>
              <a:ext uri="{FF2B5EF4-FFF2-40B4-BE49-F238E27FC236}">
                <a16:creationId xmlns:a16="http://schemas.microsoft.com/office/drawing/2014/main" id="{2F7E21B2-640E-47BB-B22D-8D6E32AB8E33}"/>
              </a:ext>
            </a:extLst>
          </p:cNvPr>
          <p:cNvSpPr txBox="1"/>
          <p:nvPr/>
        </p:nvSpPr>
        <p:spPr>
          <a:xfrm>
            <a:off x="254057" y="4144460"/>
            <a:ext cx="2761098" cy="1477328"/>
          </a:xfrm>
          <a:prstGeom prst="rect">
            <a:avLst/>
          </a:prstGeom>
          <a:noFill/>
          <a:ln w="12700">
            <a:solidFill>
              <a:srgbClr val="7030A0"/>
            </a:solidFill>
          </a:ln>
        </p:spPr>
        <p:txBody>
          <a:bodyPr wrap="square" rtlCol="0">
            <a:spAutoFit/>
          </a:bodyPr>
          <a:lstStyle/>
          <a:p>
            <a:pPr marL="342900" indent="-342900">
              <a:buFont typeface="Wingdings" panose="05000000000000000000" pitchFamily="2" charset="2"/>
              <a:buChar char="ü"/>
            </a:pPr>
            <a:r>
              <a:rPr lang="en-GB" b="1" dirty="0">
                <a:solidFill>
                  <a:srgbClr val="7030A0"/>
                </a:solidFill>
              </a:rPr>
              <a:t>Impartial</a:t>
            </a:r>
          </a:p>
          <a:p>
            <a:pPr marL="342900" indent="-342900">
              <a:buFont typeface="Wingdings" panose="05000000000000000000" pitchFamily="2" charset="2"/>
              <a:buChar char="ü"/>
            </a:pPr>
            <a:r>
              <a:rPr lang="en-GB" b="1" dirty="0">
                <a:solidFill>
                  <a:schemeClr val="bg1">
                    <a:lumMod val="25000"/>
                  </a:schemeClr>
                </a:solidFill>
              </a:rPr>
              <a:t>Independent</a:t>
            </a:r>
          </a:p>
          <a:p>
            <a:pPr marL="342900" indent="-342900">
              <a:buFont typeface="Wingdings" panose="05000000000000000000" pitchFamily="2" charset="2"/>
              <a:buChar char="ü"/>
            </a:pPr>
            <a:r>
              <a:rPr lang="en-GB" b="1" dirty="0">
                <a:solidFill>
                  <a:schemeClr val="bg1">
                    <a:lumMod val="25000"/>
                  </a:schemeClr>
                </a:solidFill>
              </a:rPr>
              <a:t>Educational Charity</a:t>
            </a:r>
          </a:p>
          <a:p>
            <a:pPr marL="342900" indent="-342900">
              <a:buFont typeface="Wingdings" panose="05000000000000000000" pitchFamily="2" charset="2"/>
              <a:buChar char="ü"/>
            </a:pPr>
            <a:r>
              <a:rPr lang="en-GB" b="1" dirty="0">
                <a:solidFill>
                  <a:schemeClr val="bg1">
                    <a:lumMod val="25000"/>
                  </a:schemeClr>
                </a:solidFill>
              </a:rPr>
              <a:t>Social Enterprise</a:t>
            </a:r>
          </a:p>
          <a:p>
            <a:pPr marL="342900" indent="-342900">
              <a:buFont typeface="Wingdings" panose="05000000000000000000" pitchFamily="2" charset="2"/>
              <a:buChar char="ü"/>
            </a:pPr>
            <a:r>
              <a:rPr lang="en-GB" b="1" dirty="0">
                <a:solidFill>
                  <a:schemeClr val="bg1">
                    <a:lumMod val="25000"/>
                  </a:schemeClr>
                </a:solidFill>
              </a:rPr>
              <a:t>Volunteer-le</a:t>
            </a:r>
            <a:r>
              <a:rPr lang="en-GB" sz="1600" b="1" dirty="0">
                <a:solidFill>
                  <a:schemeClr val="bg1">
                    <a:lumMod val="25000"/>
                  </a:schemeClr>
                </a:solidFill>
              </a:rPr>
              <a:t>d</a:t>
            </a:r>
          </a:p>
        </p:txBody>
      </p:sp>
      <p:sp>
        <p:nvSpPr>
          <p:cNvPr id="9" name="TextBox 8">
            <a:extLst>
              <a:ext uri="{FF2B5EF4-FFF2-40B4-BE49-F238E27FC236}">
                <a16:creationId xmlns:a16="http://schemas.microsoft.com/office/drawing/2014/main" id="{A6D72A8E-80D3-444D-8FFD-F8B792A08B9D}"/>
              </a:ext>
            </a:extLst>
          </p:cNvPr>
          <p:cNvSpPr txBox="1"/>
          <p:nvPr/>
        </p:nvSpPr>
        <p:spPr>
          <a:xfrm>
            <a:off x="3262857" y="4144460"/>
            <a:ext cx="2868872" cy="1477328"/>
          </a:xfrm>
          <a:prstGeom prst="rect">
            <a:avLst/>
          </a:prstGeom>
          <a:noFill/>
          <a:ln w="12700">
            <a:solidFill>
              <a:srgbClr val="7030A0"/>
            </a:solidFill>
          </a:ln>
        </p:spPr>
        <p:txBody>
          <a:bodyPr wrap="square" rtlCol="0">
            <a:spAutoFit/>
          </a:bodyPr>
          <a:lstStyle/>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act with integrity</a:t>
            </a:r>
            <a:endParaRPr lang="en-GB" dirty="0">
              <a:solidFill>
                <a:srgbClr val="7030A0"/>
              </a:solidFill>
              <a:latin typeface="Arial" panose="020B0604020202020204" pitchFamily="34" charset="0"/>
              <a:ea typeface="Arial" panose="020B0604020202020204" pitchFamily="34" charset="0"/>
            </a:endParaRP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inclusive</a:t>
            </a: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collaborative</a:t>
            </a:r>
            <a:endParaRPr lang="en-GB" dirty="0">
              <a:solidFill>
                <a:srgbClr val="7030A0"/>
              </a:solidFill>
              <a:latin typeface="Arial" panose="020B0604020202020204" pitchFamily="34" charset="0"/>
              <a:ea typeface="Arial" panose="020B0604020202020204" pitchFamily="34" charset="0"/>
            </a:endParaRP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impartial</a:t>
            </a:r>
          </a:p>
          <a:p>
            <a:pPr marL="180975" indent="-180975">
              <a:buFont typeface="Arial" panose="020B0604020202020204" pitchFamily="34" charset="0"/>
              <a:buChar char="•"/>
            </a:pPr>
            <a:r>
              <a:rPr lang="en-GB" b="1" spc="-90" dirty="0">
                <a:solidFill>
                  <a:srgbClr val="7030A0"/>
                </a:solidFill>
                <a:latin typeface="Arial" panose="020B0604020202020204" pitchFamily="34" charset="0"/>
                <a:ea typeface="Arial" panose="020B0604020202020204" pitchFamily="34" charset="0"/>
              </a:rPr>
              <a:t>We promote participation</a:t>
            </a:r>
            <a:endParaRPr lang="en-GB" spc="-90" dirty="0">
              <a:solidFill>
                <a:srgbClr val="7030A0"/>
              </a:solidFill>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8EC69231-5EBF-4C06-B692-D96D0E042351}"/>
              </a:ext>
            </a:extLst>
          </p:cNvPr>
          <p:cNvSpPr txBox="1"/>
          <p:nvPr/>
        </p:nvSpPr>
        <p:spPr>
          <a:xfrm>
            <a:off x="0" y="6188802"/>
            <a:ext cx="9144000" cy="461665"/>
          </a:xfrm>
          <a:prstGeom prst="rect">
            <a:avLst/>
          </a:prstGeom>
          <a:noFill/>
        </p:spPr>
        <p:txBody>
          <a:bodyPr wrap="square" rtlCol="0">
            <a:spAutoFit/>
          </a:bodyPr>
          <a:lstStyle/>
          <a:p>
            <a:pPr algn="ctr"/>
            <a:r>
              <a:rPr lang="en-GB" sz="2400" b="1" dirty="0">
                <a:solidFill>
                  <a:srgbClr val="7030A0"/>
                </a:solidFill>
                <a:hlinkClick r:id="rId3">
                  <a:extLst>
                    <a:ext uri="{A12FA001-AC4F-418D-AE19-62706E023703}">
                      <ahyp:hlinkClr xmlns:ahyp="http://schemas.microsoft.com/office/drawing/2018/hyperlinkcolor" val="tx"/>
                    </a:ext>
                  </a:extLst>
                </a:hlinkClick>
              </a:rPr>
              <a:t>www.pas.org.uk</a:t>
            </a:r>
            <a:endParaRPr lang="en-GB" sz="2400" b="1" dirty="0">
              <a:solidFill>
                <a:srgbClr val="7030A0"/>
              </a:solidFill>
            </a:endParaRPr>
          </a:p>
        </p:txBody>
      </p:sp>
      <p:sp>
        <p:nvSpPr>
          <p:cNvPr id="10" name="TextBox 9">
            <a:extLst>
              <a:ext uri="{FF2B5EF4-FFF2-40B4-BE49-F238E27FC236}">
                <a16:creationId xmlns:a16="http://schemas.microsoft.com/office/drawing/2014/main" id="{D488AC82-7327-4A33-9931-9968C109A768}"/>
              </a:ext>
            </a:extLst>
          </p:cNvPr>
          <p:cNvSpPr txBox="1"/>
          <p:nvPr/>
        </p:nvSpPr>
        <p:spPr>
          <a:xfrm>
            <a:off x="6379431" y="4144460"/>
            <a:ext cx="2561369" cy="1477328"/>
          </a:xfrm>
          <a:prstGeom prst="rect">
            <a:avLst/>
          </a:prstGeom>
          <a:noFill/>
          <a:ln w="12700">
            <a:solidFill>
              <a:srgbClr val="7030A0"/>
            </a:solidFill>
          </a:ln>
        </p:spPr>
        <p:txBody>
          <a:bodyPr wrap="square" rtlCol="0">
            <a:spAutoFit/>
          </a:bodyPr>
          <a:lstStyle/>
          <a:p>
            <a:r>
              <a:rPr lang="en-GB" b="1" dirty="0">
                <a:solidFill>
                  <a:schemeClr val="bg1">
                    <a:lumMod val="25000"/>
                  </a:schemeClr>
                </a:solidFill>
              </a:rPr>
              <a:t>Our </a:t>
            </a:r>
            <a:r>
              <a:rPr lang="en-GB" b="1" dirty="0">
                <a:solidFill>
                  <a:srgbClr val="7030A0"/>
                </a:solidFill>
              </a:rPr>
              <a:t>volunteers</a:t>
            </a:r>
            <a:r>
              <a:rPr lang="en-GB" b="1" dirty="0">
                <a:solidFill>
                  <a:schemeClr val="bg1">
                    <a:lumMod val="25000"/>
                  </a:schemeClr>
                </a:solidFill>
              </a:rPr>
              <a:t> offer their time and expertise to help people with planning &amp; placemaking</a:t>
            </a:r>
          </a:p>
        </p:txBody>
      </p:sp>
    </p:spTree>
    <p:extLst>
      <p:ext uri="{BB962C8B-B14F-4D97-AF65-F5344CB8AC3E}">
        <p14:creationId xmlns:p14="http://schemas.microsoft.com/office/powerpoint/2010/main" val="2454284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2FE7-7808-F331-065C-E16B88A518CD}"/>
              </a:ext>
            </a:extLst>
          </p:cNvPr>
          <p:cNvSpPr>
            <a:spLocks noGrp="1"/>
          </p:cNvSpPr>
          <p:nvPr>
            <p:ph type="title"/>
          </p:nvPr>
        </p:nvSpPr>
        <p:spPr/>
        <p:txBody>
          <a:bodyPr/>
          <a:lstStyle/>
          <a:p>
            <a:r>
              <a:rPr lang="en-GB" dirty="0"/>
              <a:t>Enforcement </a:t>
            </a:r>
          </a:p>
        </p:txBody>
      </p:sp>
      <p:sp>
        <p:nvSpPr>
          <p:cNvPr id="3" name="Content Placeholder 2">
            <a:extLst>
              <a:ext uri="{FF2B5EF4-FFF2-40B4-BE49-F238E27FC236}">
                <a16:creationId xmlns:a16="http://schemas.microsoft.com/office/drawing/2014/main" id="{866B1C6D-A91B-A4D4-24A5-695F1BCFF888}"/>
              </a:ext>
            </a:extLst>
          </p:cNvPr>
          <p:cNvSpPr>
            <a:spLocks noGrp="1"/>
          </p:cNvSpPr>
          <p:nvPr>
            <p:ph sz="half" idx="1"/>
          </p:nvPr>
        </p:nvSpPr>
        <p:spPr>
          <a:xfrm>
            <a:off x="628650" y="1690689"/>
            <a:ext cx="7886700" cy="4597901"/>
          </a:xfrm>
        </p:spPr>
        <p:txBody>
          <a:bodyPr>
            <a:normAutofit fontScale="92500"/>
          </a:bodyPr>
          <a:lstStyle/>
          <a:p>
            <a:pPr>
              <a:lnSpc>
                <a:spcPct val="110000"/>
              </a:lnSpc>
              <a:spcBef>
                <a:spcPts val="0"/>
              </a:spcBef>
            </a:pPr>
            <a:r>
              <a:rPr lang="en-GB" sz="2400" b="1" dirty="0">
                <a:solidFill>
                  <a:schemeClr val="bg1">
                    <a:lumMod val="25000"/>
                  </a:schemeClr>
                </a:solidFill>
              </a:rPr>
              <a:t>Manages unauthorised development</a:t>
            </a:r>
            <a:br>
              <a:rPr lang="en-GB" sz="2400" b="1" dirty="0">
                <a:solidFill>
                  <a:schemeClr val="bg1">
                    <a:lumMod val="25000"/>
                  </a:schemeClr>
                </a:solidFill>
              </a:rPr>
            </a:br>
            <a:r>
              <a:rPr lang="en-GB" sz="2400" b="1" dirty="0">
                <a:solidFill>
                  <a:schemeClr val="bg1">
                    <a:lumMod val="25000"/>
                  </a:schemeClr>
                </a:solidFill>
              </a:rPr>
              <a:t>eg, built without permission; not built to approved plans </a:t>
            </a:r>
            <a:br>
              <a:rPr lang="en-GB" sz="2400" b="1" dirty="0">
                <a:solidFill>
                  <a:srgbClr val="7030A0"/>
                </a:solidFill>
              </a:rPr>
            </a:br>
            <a:endParaRPr lang="en-GB" sz="2400" b="1" dirty="0">
              <a:solidFill>
                <a:srgbClr val="7030A0"/>
              </a:solidFill>
            </a:endParaRPr>
          </a:p>
          <a:p>
            <a:pPr marL="263525" indent="-263525">
              <a:lnSpc>
                <a:spcPct val="110000"/>
              </a:lnSpc>
              <a:spcBef>
                <a:spcPts val="0"/>
              </a:spcBef>
              <a:buFont typeface="Arial" panose="020B0604020202020204" pitchFamily="34" charset="0"/>
              <a:buChar char="•"/>
            </a:pPr>
            <a:r>
              <a:rPr lang="en-GB" dirty="0">
                <a:solidFill>
                  <a:srgbClr val="7030A0"/>
                </a:solidFill>
              </a:rPr>
              <a:t>Methods: </a:t>
            </a:r>
            <a:r>
              <a:rPr lang="en-GB" sz="2400" b="1" dirty="0">
                <a:solidFill>
                  <a:srgbClr val="7030A0"/>
                </a:solidFill>
              </a:rPr>
              <a:t>retrospective planning application, Enforcement Notice, Stop Notice</a:t>
            </a:r>
          </a:p>
          <a:p>
            <a:pPr>
              <a:lnSpc>
                <a:spcPct val="110000"/>
              </a:lnSpc>
              <a:spcBef>
                <a:spcPts val="0"/>
              </a:spcBef>
            </a:pPr>
            <a:endParaRPr lang="en-GB" sz="2400" b="1" dirty="0">
              <a:solidFill>
                <a:srgbClr val="7030A0"/>
              </a:solidFill>
            </a:endParaRPr>
          </a:p>
          <a:p>
            <a:pPr marL="342900" indent="-342900">
              <a:lnSpc>
                <a:spcPct val="110000"/>
              </a:lnSpc>
              <a:spcBef>
                <a:spcPts val="0"/>
              </a:spcBef>
              <a:buFont typeface="Arial" panose="020B0604020202020204" pitchFamily="34" charset="0"/>
              <a:buChar char="•"/>
            </a:pPr>
            <a:r>
              <a:rPr lang="en-GB" sz="2400" b="1" dirty="0">
                <a:solidFill>
                  <a:srgbClr val="7030A0"/>
                </a:solidFill>
              </a:rPr>
              <a:t>But – a </a:t>
            </a:r>
            <a:r>
              <a:rPr lang="en-GB" sz="2400" b="1" u="sng" dirty="0">
                <a:solidFill>
                  <a:srgbClr val="7030A0"/>
                </a:solidFill>
              </a:rPr>
              <a:t>discretionary</a:t>
            </a:r>
            <a:r>
              <a:rPr lang="en-GB" sz="2400" b="1" dirty="0">
                <a:solidFill>
                  <a:srgbClr val="7030A0"/>
                </a:solidFill>
              </a:rPr>
              <a:t> power</a:t>
            </a:r>
            <a:br>
              <a:rPr lang="en-GB" sz="2400" b="1" dirty="0">
                <a:solidFill>
                  <a:srgbClr val="7030A0"/>
                </a:solidFill>
              </a:rPr>
            </a:br>
            <a:endParaRPr lang="en-GB" sz="2400" b="1" dirty="0">
              <a:solidFill>
                <a:srgbClr val="7030A0"/>
              </a:solidFill>
            </a:endParaRPr>
          </a:p>
          <a:p>
            <a:pPr marL="342900" indent="-342900">
              <a:lnSpc>
                <a:spcPct val="110000"/>
              </a:lnSpc>
              <a:spcBef>
                <a:spcPts val="0"/>
              </a:spcBef>
              <a:buFont typeface="Arial" panose="020B0604020202020204" pitchFamily="34" charset="0"/>
              <a:buChar char="•"/>
            </a:pPr>
            <a:r>
              <a:rPr lang="en-GB" sz="2400" b="1" dirty="0">
                <a:solidFill>
                  <a:srgbClr val="7030A0"/>
                </a:solidFill>
              </a:rPr>
              <a:t>Not about punishing</a:t>
            </a:r>
            <a:br>
              <a:rPr lang="en-GB" sz="2400" b="1" dirty="0">
                <a:solidFill>
                  <a:srgbClr val="7030A0"/>
                </a:solidFill>
              </a:rPr>
            </a:br>
            <a:endParaRPr lang="en-GB" sz="2400" b="1" dirty="0">
              <a:solidFill>
                <a:srgbClr val="7030A0"/>
              </a:solidFill>
            </a:endParaRPr>
          </a:p>
          <a:p>
            <a:pPr marL="263525" indent="-263525">
              <a:lnSpc>
                <a:spcPct val="110000"/>
              </a:lnSpc>
              <a:spcBef>
                <a:spcPts val="0"/>
              </a:spcBef>
              <a:buFont typeface="Arial" panose="020B0604020202020204" pitchFamily="34" charset="0"/>
              <a:buChar char="•"/>
            </a:pPr>
            <a:r>
              <a:rPr lang="en-GB" sz="2400" b="1" dirty="0">
                <a:solidFill>
                  <a:srgbClr val="7030A0"/>
                </a:solidFill>
              </a:rPr>
              <a:t>Non-compliance can be a criminal offence (currently up to £20k penalty)</a:t>
            </a:r>
          </a:p>
          <a:p>
            <a:endParaRPr lang="en-GB" dirty="0"/>
          </a:p>
        </p:txBody>
      </p:sp>
      <p:pic>
        <p:nvPicPr>
          <p:cNvPr id="5" name="Graphic 4" descr="Close with solid fill">
            <a:extLst>
              <a:ext uri="{FF2B5EF4-FFF2-40B4-BE49-F238E27FC236}">
                <a16:creationId xmlns:a16="http://schemas.microsoft.com/office/drawing/2014/main" id="{11493C65-42AE-8418-C7C4-09A1AF4085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689" y="666522"/>
            <a:ext cx="1215797" cy="1215797"/>
          </a:xfrm>
          <a:prstGeom prst="rect">
            <a:avLst/>
          </a:prstGeom>
        </p:spPr>
      </p:pic>
    </p:spTree>
    <p:extLst>
      <p:ext uri="{BB962C8B-B14F-4D97-AF65-F5344CB8AC3E}">
        <p14:creationId xmlns:p14="http://schemas.microsoft.com/office/powerpoint/2010/main" val="3778867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8C6C-7593-B2E9-5FA2-33CCC8526049}"/>
              </a:ext>
            </a:extLst>
          </p:cNvPr>
          <p:cNvSpPr>
            <a:spLocks noGrp="1"/>
          </p:cNvSpPr>
          <p:nvPr>
            <p:ph type="title"/>
          </p:nvPr>
        </p:nvSpPr>
        <p:spPr>
          <a:xfrm>
            <a:off x="628650" y="540545"/>
            <a:ext cx="5374118" cy="1325563"/>
          </a:xfrm>
        </p:spPr>
        <p:txBody>
          <a:bodyPr/>
          <a:lstStyle/>
          <a:p>
            <a:r>
              <a:rPr lang="en-GB" dirty="0"/>
              <a:t>What Happens at</a:t>
            </a:r>
            <a:br>
              <a:rPr lang="en-GB" dirty="0"/>
            </a:br>
            <a:r>
              <a:rPr lang="en-GB" dirty="0"/>
              <a:t>Committee?</a:t>
            </a:r>
          </a:p>
        </p:txBody>
      </p:sp>
      <p:sp>
        <p:nvSpPr>
          <p:cNvPr id="3" name="Content Placeholder 2">
            <a:extLst>
              <a:ext uri="{FF2B5EF4-FFF2-40B4-BE49-F238E27FC236}">
                <a16:creationId xmlns:a16="http://schemas.microsoft.com/office/drawing/2014/main" id="{B97C86D4-B886-0DB9-4DFA-5CB707D0682D}"/>
              </a:ext>
            </a:extLst>
          </p:cNvPr>
          <p:cNvSpPr>
            <a:spLocks noGrp="1"/>
          </p:cNvSpPr>
          <p:nvPr>
            <p:ph sz="half" idx="1"/>
          </p:nvPr>
        </p:nvSpPr>
        <p:spPr>
          <a:xfrm>
            <a:off x="628649" y="2132643"/>
            <a:ext cx="8412712" cy="944064"/>
          </a:xfrm>
        </p:spPr>
        <p:txBody>
          <a:bodyPr>
            <a:normAutofit fontScale="70000" lnSpcReduction="20000"/>
          </a:bodyPr>
          <a:lstStyle/>
          <a:p>
            <a:pPr>
              <a:lnSpc>
                <a:spcPct val="120000"/>
              </a:lnSpc>
            </a:pPr>
            <a:r>
              <a:rPr lang="en-GB" sz="3100" dirty="0">
                <a:solidFill>
                  <a:schemeClr val="bg1">
                    <a:lumMod val="25000"/>
                  </a:schemeClr>
                </a:solidFill>
              </a:rPr>
              <a:t>The Council Scheme of Delegation stipulates that Planning Applications Committee will determine certain applications</a:t>
            </a:r>
          </a:p>
        </p:txBody>
      </p:sp>
      <p:pic>
        <p:nvPicPr>
          <p:cNvPr id="7" name="Graphic 6" descr="Group of people with solid fill">
            <a:extLst>
              <a:ext uri="{FF2B5EF4-FFF2-40B4-BE49-F238E27FC236}">
                <a16:creationId xmlns:a16="http://schemas.microsoft.com/office/drawing/2014/main" id="{D99EE7FC-6C1B-DD5A-17A7-36EA42EF29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8578" y="365126"/>
            <a:ext cx="1325563" cy="1325563"/>
          </a:xfrm>
          <a:prstGeom prst="rect">
            <a:avLst/>
          </a:prstGeom>
        </p:spPr>
      </p:pic>
      <p:sp>
        <p:nvSpPr>
          <p:cNvPr id="8" name="TextBox 7">
            <a:extLst>
              <a:ext uri="{FF2B5EF4-FFF2-40B4-BE49-F238E27FC236}">
                <a16:creationId xmlns:a16="http://schemas.microsoft.com/office/drawing/2014/main" id="{88C200C3-6732-7CBA-CAFE-8D35C13C561B}"/>
              </a:ext>
            </a:extLst>
          </p:cNvPr>
          <p:cNvSpPr txBox="1"/>
          <p:nvPr/>
        </p:nvSpPr>
        <p:spPr>
          <a:xfrm>
            <a:off x="628649" y="3076707"/>
            <a:ext cx="7633224" cy="3238322"/>
          </a:xfrm>
          <a:prstGeom prst="rect">
            <a:avLst/>
          </a:prstGeom>
          <a:noFill/>
        </p:spPr>
        <p:txBody>
          <a:bodyPr wrap="square" rtlCol="0">
            <a:spAutoFit/>
          </a:bodyPr>
          <a:lstStyle/>
          <a:p>
            <a:pPr>
              <a:lnSpc>
                <a:spcPct val="120000"/>
              </a:lnSpc>
              <a:spcAft>
                <a:spcPts val="1200"/>
              </a:spcAft>
            </a:pPr>
            <a:r>
              <a:rPr lang="en-GB" sz="2400" b="1" dirty="0">
                <a:solidFill>
                  <a:srgbClr val="7030A0"/>
                </a:solidFill>
              </a:rPr>
              <a:t>Committee Process</a:t>
            </a:r>
            <a:endParaRPr lang="en-GB" sz="2000" b="1" dirty="0">
              <a:solidFill>
                <a:srgbClr val="7030A0"/>
              </a:solidFill>
            </a:endParaRPr>
          </a:p>
          <a:p>
            <a:pPr marL="342900" indent="-342900">
              <a:lnSpc>
                <a:spcPct val="120000"/>
              </a:lnSpc>
              <a:buFont typeface="Wingdings" panose="05000000000000000000" pitchFamily="2" charset="2"/>
              <a:buChar char="Ø"/>
            </a:pPr>
            <a:r>
              <a:rPr lang="en-GB" sz="2000" b="1" dirty="0"/>
              <a:t>Agenda &amp; Committee papers circulated in advance</a:t>
            </a:r>
          </a:p>
          <a:p>
            <a:pPr marL="342900" indent="-342900">
              <a:lnSpc>
                <a:spcPct val="120000"/>
              </a:lnSpc>
              <a:buFont typeface="Wingdings" panose="05000000000000000000" pitchFamily="2" charset="2"/>
              <a:buChar char="Ø"/>
            </a:pPr>
            <a:r>
              <a:rPr lang="en-GB" sz="2000" b="1" dirty="0"/>
              <a:t>Site Visit – where appropriate</a:t>
            </a:r>
          </a:p>
          <a:p>
            <a:pPr marL="342900" indent="-342900">
              <a:lnSpc>
                <a:spcPct val="120000"/>
              </a:lnSpc>
              <a:buFont typeface="Wingdings" panose="05000000000000000000" pitchFamily="2" charset="2"/>
              <a:buChar char="Ø"/>
            </a:pPr>
            <a:r>
              <a:rPr lang="en-GB" sz="2000" b="1" dirty="0"/>
              <a:t>Presentation by planning officer for each application</a:t>
            </a:r>
          </a:p>
          <a:p>
            <a:pPr marL="342900" indent="-342900">
              <a:lnSpc>
                <a:spcPct val="120000"/>
              </a:lnSpc>
              <a:buFont typeface="Wingdings" panose="05000000000000000000" pitchFamily="2" charset="2"/>
              <a:buChar char="Ø"/>
            </a:pPr>
            <a:r>
              <a:rPr lang="en-GB" sz="2000" b="1" dirty="0"/>
              <a:t>Questions</a:t>
            </a:r>
          </a:p>
          <a:p>
            <a:pPr marL="342900" indent="-342900">
              <a:lnSpc>
                <a:spcPct val="120000"/>
              </a:lnSpc>
              <a:buFont typeface="Wingdings" panose="05000000000000000000" pitchFamily="2" charset="2"/>
              <a:buChar char="Ø"/>
            </a:pPr>
            <a:r>
              <a:rPr lang="en-GB" sz="2000" b="1" dirty="0"/>
              <a:t>Vote</a:t>
            </a:r>
          </a:p>
          <a:p>
            <a:pPr marL="342900" indent="-342900">
              <a:lnSpc>
                <a:spcPct val="120000"/>
              </a:lnSpc>
              <a:buFont typeface="Wingdings" panose="05000000000000000000" pitchFamily="2" charset="2"/>
              <a:buChar char="Ø"/>
            </a:pPr>
            <a:r>
              <a:rPr lang="en-GB" sz="2000" b="1" dirty="0"/>
              <a:t>Minuting of decision</a:t>
            </a:r>
          </a:p>
          <a:p>
            <a:pPr marL="342900" indent="-342900">
              <a:lnSpc>
                <a:spcPct val="120000"/>
              </a:lnSpc>
              <a:buFont typeface="Wingdings" panose="05000000000000000000" pitchFamily="2" charset="2"/>
              <a:buChar char="Ø"/>
            </a:pPr>
            <a:r>
              <a:rPr lang="en-GB" sz="2000" b="1" dirty="0">
                <a:solidFill>
                  <a:schemeClr val="bg1">
                    <a:lumMod val="25000"/>
                  </a:schemeClr>
                </a:solidFill>
              </a:rPr>
              <a:t>Note - Committee meetings are often video recorded</a:t>
            </a:r>
          </a:p>
        </p:txBody>
      </p:sp>
    </p:spTree>
    <p:extLst>
      <p:ext uri="{BB962C8B-B14F-4D97-AF65-F5344CB8AC3E}">
        <p14:creationId xmlns:p14="http://schemas.microsoft.com/office/powerpoint/2010/main" val="536027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CA4C-0CCD-E298-43CE-21E8DDF432DF}"/>
              </a:ext>
            </a:extLst>
          </p:cNvPr>
          <p:cNvSpPr>
            <a:spLocks noGrp="1"/>
          </p:cNvSpPr>
          <p:nvPr>
            <p:ph type="title"/>
          </p:nvPr>
        </p:nvSpPr>
        <p:spPr>
          <a:xfrm>
            <a:off x="628650" y="365126"/>
            <a:ext cx="6447064" cy="1325563"/>
          </a:xfrm>
        </p:spPr>
        <p:txBody>
          <a:bodyPr/>
          <a:lstStyle/>
          <a:p>
            <a:r>
              <a:rPr lang="en-GB" dirty="0">
                <a:solidFill>
                  <a:srgbClr val="7030A0"/>
                </a:solidFill>
              </a:rPr>
              <a:t>Scheme of Delegation</a:t>
            </a:r>
          </a:p>
        </p:txBody>
      </p:sp>
      <p:sp>
        <p:nvSpPr>
          <p:cNvPr id="8" name="Content Placeholder 2">
            <a:extLst>
              <a:ext uri="{FF2B5EF4-FFF2-40B4-BE49-F238E27FC236}">
                <a16:creationId xmlns:a16="http://schemas.microsoft.com/office/drawing/2014/main" id="{A840DD2A-954F-2B8A-D317-F56F724D4374}"/>
              </a:ext>
            </a:extLst>
          </p:cNvPr>
          <p:cNvSpPr>
            <a:spLocks noGrp="1"/>
          </p:cNvSpPr>
          <p:nvPr>
            <p:ph sz="half" idx="1"/>
          </p:nvPr>
        </p:nvSpPr>
        <p:spPr>
          <a:xfrm>
            <a:off x="0" y="1825625"/>
            <a:ext cx="9144000" cy="3934152"/>
          </a:xfrm>
        </p:spPr>
        <p:txBody>
          <a:bodyPr/>
          <a:lstStyle/>
          <a:p>
            <a:pPr algn="ctr"/>
            <a:endParaRPr lang="en-GB" dirty="0"/>
          </a:p>
          <a:p>
            <a:pPr algn="ctr"/>
            <a:endParaRPr lang="en-GB" dirty="0"/>
          </a:p>
          <a:p>
            <a:pPr algn="ctr"/>
            <a:endParaRPr lang="en-GB" dirty="0"/>
          </a:p>
          <a:p>
            <a:pPr algn="ctr"/>
            <a:r>
              <a:rPr lang="en-GB" sz="2800" dirty="0"/>
              <a:t>Will be covered in detail in afternoon session</a:t>
            </a:r>
          </a:p>
        </p:txBody>
      </p:sp>
    </p:spTree>
    <p:extLst>
      <p:ext uri="{BB962C8B-B14F-4D97-AF65-F5344CB8AC3E}">
        <p14:creationId xmlns:p14="http://schemas.microsoft.com/office/powerpoint/2010/main" val="3377569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9323" y="248771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284376" y="2682512"/>
            <a:ext cx="4264089" cy="1938992"/>
          </a:xfrm>
          <a:prstGeom prst="rect">
            <a:avLst/>
          </a:prstGeom>
          <a:noFill/>
        </p:spPr>
        <p:txBody>
          <a:bodyPr wrap="square" rtlCol="0">
            <a:spAutoFit/>
          </a:bodyPr>
          <a:lstStyle/>
          <a:p>
            <a:r>
              <a:rPr lang="en-GB" sz="6000" b="1" dirty="0"/>
              <a:t>Q&amp;A</a:t>
            </a:r>
          </a:p>
          <a:p>
            <a:r>
              <a:rPr lang="en-GB" sz="6000" b="1" dirty="0"/>
              <a:t>Discussion</a:t>
            </a:r>
          </a:p>
        </p:txBody>
      </p:sp>
    </p:spTree>
    <p:extLst>
      <p:ext uri="{BB962C8B-B14F-4D97-AF65-F5344CB8AC3E}">
        <p14:creationId xmlns:p14="http://schemas.microsoft.com/office/powerpoint/2010/main" val="3635041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015663"/>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Break</a:t>
            </a:r>
          </a:p>
        </p:txBody>
      </p:sp>
      <p:pic>
        <p:nvPicPr>
          <p:cNvPr id="10" name="Graphic 9" descr="Watch outline">
            <a:extLst>
              <a:ext uri="{FF2B5EF4-FFF2-40B4-BE49-F238E27FC236}">
                <a16:creationId xmlns:a16="http://schemas.microsoft.com/office/drawing/2014/main" id="{468479C5-8B02-23F9-FCAC-4E48CF85F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52" y="4748183"/>
            <a:ext cx="914400" cy="914400"/>
          </a:xfrm>
          <a:prstGeom prst="rect">
            <a:avLst/>
          </a:prstGeom>
        </p:spPr>
      </p:pic>
      <p:sp>
        <p:nvSpPr>
          <p:cNvPr id="11" name="TextBox 10">
            <a:extLst>
              <a:ext uri="{FF2B5EF4-FFF2-40B4-BE49-F238E27FC236}">
                <a16:creationId xmlns:a16="http://schemas.microsoft.com/office/drawing/2014/main" id="{28378BE3-1371-D151-9EAF-CE0CFDE97BAE}"/>
              </a:ext>
            </a:extLst>
          </p:cNvPr>
          <p:cNvSpPr txBox="1"/>
          <p:nvPr/>
        </p:nvSpPr>
        <p:spPr>
          <a:xfrm>
            <a:off x="1674352" y="4943773"/>
            <a:ext cx="2026279" cy="523220"/>
          </a:xfrm>
          <a:prstGeom prst="rect">
            <a:avLst/>
          </a:prstGeom>
          <a:noFill/>
          <a:ln>
            <a:solidFill>
              <a:srgbClr val="7030A0"/>
            </a:solidFill>
          </a:ln>
        </p:spPr>
        <p:txBody>
          <a:bodyPr wrap="square" rtlCol="0">
            <a:spAutoFit/>
          </a:bodyPr>
          <a:lstStyle/>
          <a:p>
            <a:r>
              <a:rPr lang="en-GB" sz="2800" b="1" dirty="0"/>
              <a:t>15 minutes</a:t>
            </a:r>
          </a:p>
        </p:txBody>
      </p:sp>
    </p:spTree>
    <p:extLst>
      <p:ext uri="{BB962C8B-B14F-4D97-AF65-F5344CB8AC3E}">
        <p14:creationId xmlns:p14="http://schemas.microsoft.com/office/powerpoint/2010/main" val="134371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649811"/>
            <a:ext cx="9144000" cy="3785652"/>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4: </a:t>
            </a:r>
          </a:p>
          <a:p>
            <a:pPr algn="ctr"/>
            <a:r>
              <a:rPr lang="en-GB" sz="6000" b="1" dirty="0">
                <a:solidFill>
                  <a:srgbClr val="7030A0"/>
                </a:solidFill>
                <a:latin typeface="Century Gothic" panose="020B0502020202020204" pitchFamily="34" charset="0"/>
              </a:rPr>
              <a:t>Making Competent Planning Decisions &amp; The Code of Conduct</a:t>
            </a:r>
          </a:p>
        </p:txBody>
      </p:sp>
    </p:spTree>
    <p:extLst>
      <p:ext uri="{BB962C8B-B14F-4D97-AF65-F5344CB8AC3E}">
        <p14:creationId xmlns:p14="http://schemas.microsoft.com/office/powerpoint/2010/main" val="1770308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1677-AAC6-8A90-87E6-07C12518E163}"/>
              </a:ext>
            </a:extLst>
          </p:cNvPr>
          <p:cNvSpPr>
            <a:spLocks noGrp="1"/>
          </p:cNvSpPr>
          <p:nvPr>
            <p:ph type="title"/>
          </p:nvPr>
        </p:nvSpPr>
        <p:spPr>
          <a:xfrm>
            <a:off x="628649" y="680812"/>
            <a:ext cx="8167007" cy="1325563"/>
          </a:xfrm>
        </p:spPr>
        <p:txBody>
          <a:bodyPr>
            <a:normAutofit/>
          </a:bodyPr>
          <a:lstStyle/>
          <a:p>
            <a:r>
              <a:rPr lang="en-GB" dirty="0"/>
              <a:t>How planning decisions must be made</a:t>
            </a:r>
          </a:p>
        </p:txBody>
      </p:sp>
      <p:sp>
        <p:nvSpPr>
          <p:cNvPr id="3" name="Content Placeholder 2">
            <a:extLst>
              <a:ext uri="{FF2B5EF4-FFF2-40B4-BE49-F238E27FC236}">
                <a16:creationId xmlns:a16="http://schemas.microsoft.com/office/drawing/2014/main" id="{DDDEA943-04B5-2BB6-23C9-B4119EAFAA55}"/>
              </a:ext>
            </a:extLst>
          </p:cNvPr>
          <p:cNvSpPr>
            <a:spLocks noGrp="1"/>
          </p:cNvSpPr>
          <p:nvPr>
            <p:ph sz="half" idx="1"/>
          </p:nvPr>
        </p:nvSpPr>
        <p:spPr>
          <a:xfrm>
            <a:off x="724724" y="2710520"/>
            <a:ext cx="7886700" cy="2399289"/>
          </a:xfrm>
        </p:spPr>
        <p:txBody>
          <a:bodyPr/>
          <a:lstStyle/>
          <a:p>
            <a:pPr>
              <a:lnSpc>
                <a:spcPct val="150000"/>
              </a:lnSpc>
            </a:pPr>
            <a:r>
              <a:rPr lang="en-GB" dirty="0"/>
              <a:t>Section 25 of the Planning Acts states that planning applications must be determined in accordance with the Development Plan </a:t>
            </a:r>
            <a:r>
              <a:rPr lang="en-GB" i="1" dirty="0">
                <a:solidFill>
                  <a:srgbClr val="7030A0"/>
                </a:solidFill>
              </a:rPr>
              <a:t>unless material considerations indicate otherwise </a:t>
            </a:r>
          </a:p>
        </p:txBody>
      </p:sp>
      <p:sp>
        <p:nvSpPr>
          <p:cNvPr id="5" name="TextBox 4">
            <a:extLst>
              <a:ext uri="{FF2B5EF4-FFF2-40B4-BE49-F238E27FC236}">
                <a16:creationId xmlns:a16="http://schemas.microsoft.com/office/drawing/2014/main" id="{21B53271-B2A7-1A39-3317-7BC93A2A9EAF}"/>
              </a:ext>
            </a:extLst>
          </p:cNvPr>
          <p:cNvSpPr txBox="1"/>
          <p:nvPr/>
        </p:nvSpPr>
        <p:spPr>
          <a:xfrm>
            <a:off x="724725" y="5444622"/>
            <a:ext cx="5794410" cy="646331"/>
          </a:xfrm>
          <a:prstGeom prst="rect">
            <a:avLst/>
          </a:prstGeom>
          <a:solidFill>
            <a:schemeClr val="tx1">
              <a:lumMod val="20000"/>
              <a:lumOff val="80000"/>
            </a:schemeClr>
          </a:solidFill>
        </p:spPr>
        <p:txBody>
          <a:bodyPr wrap="square" rtlCol="0">
            <a:spAutoFit/>
          </a:bodyPr>
          <a:lstStyle/>
          <a:p>
            <a:r>
              <a:rPr lang="en-GB" b="1" dirty="0">
                <a:solidFill>
                  <a:schemeClr val="bg1">
                    <a:lumMod val="25000"/>
                  </a:schemeClr>
                </a:solidFill>
              </a:rPr>
              <a:t>Note - This adds an element of discretion to how planning decisions can be made</a:t>
            </a:r>
          </a:p>
        </p:txBody>
      </p:sp>
    </p:spTree>
    <p:extLst>
      <p:ext uri="{BB962C8B-B14F-4D97-AF65-F5344CB8AC3E}">
        <p14:creationId xmlns:p14="http://schemas.microsoft.com/office/powerpoint/2010/main" val="106126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3A4D-13C9-B25B-E400-3E45009A8E15}"/>
              </a:ext>
            </a:extLst>
          </p:cNvPr>
          <p:cNvSpPr>
            <a:spLocks noGrp="1"/>
          </p:cNvSpPr>
          <p:nvPr>
            <p:ph type="title"/>
          </p:nvPr>
        </p:nvSpPr>
        <p:spPr>
          <a:xfrm>
            <a:off x="400049" y="449935"/>
            <a:ext cx="7143751" cy="1325563"/>
          </a:xfrm>
        </p:spPr>
        <p:txBody>
          <a:bodyPr/>
          <a:lstStyle/>
          <a:p>
            <a:r>
              <a:rPr lang="en-GB" dirty="0"/>
              <a:t>Material Considerations</a:t>
            </a:r>
          </a:p>
        </p:txBody>
      </p:sp>
      <p:sp>
        <p:nvSpPr>
          <p:cNvPr id="3" name="Content Placeholder 2">
            <a:extLst>
              <a:ext uri="{FF2B5EF4-FFF2-40B4-BE49-F238E27FC236}">
                <a16:creationId xmlns:a16="http://schemas.microsoft.com/office/drawing/2014/main" id="{6F71EE9A-FD5E-6838-E981-98164730A615}"/>
              </a:ext>
            </a:extLst>
          </p:cNvPr>
          <p:cNvSpPr>
            <a:spLocks noGrp="1"/>
          </p:cNvSpPr>
          <p:nvPr>
            <p:ph sz="half" idx="1"/>
          </p:nvPr>
        </p:nvSpPr>
        <p:spPr>
          <a:xfrm>
            <a:off x="628649" y="1876234"/>
            <a:ext cx="8439150" cy="1086424"/>
          </a:xfrm>
        </p:spPr>
        <p:txBody>
          <a:bodyPr>
            <a:normAutofit/>
          </a:bodyPr>
          <a:lstStyle/>
          <a:p>
            <a:pPr>
              <a:lnSpc>
                <a:spcPct val="100000"/>
              </a:lnSpc>
            </a:pPr>
            <a:r>
              <a:rPr lang="en-GB" dirty="0"/>
              <a:t>Material considerations are not defined in planning legislation &amp; must be applied on a case-by-case basis</a:t>
            </a:r>
          </a:p>
        </p:txBody>
      </p:sp>
      <p:sp>
        <p:nvSpPr>
          <p:cNvPr id="5" name="Rectangle: Rounded Corners 4">
            <a:extLst>
              <a:ext uri="{FF2B5EF4-FFF2-40B4-BE49-F238E27FC236}">
                <a16:creationId xmlns:a16="http://schemas.microsoft.com/office/drawing/2014/main" id="{1F3C2A19-7D78-E969-D5C1-A6AF53F9212D}"/>
              </a:ext>
            </a:extLst>
          </p:cNvPr>
          <p:cNvSpPr/>
          <p:nvPr/>
        </p:nvSpPr>
        <p:spPr>
          <a:xfrm>
            <a:off x="3726996" y="376960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Must relate to planning / use &amp; development of land</a:t>
            </a:r>
          </a:p>
        </p:txBody>
      </p:sp>
      <p:sp>
        <p:nvSpPr>
          <p:cNvPr id="8" name="Rectangle: Rounded Corners 7">
            <a:extLst>
              <a:ext uri="{FF2B5EF4-FFF2-40B4-BE49-F238E27FC236}">
                <a16:creationId xmlns:a16="http://schemas.microsoft.com/office/drawing/2014/main" id="{50CF9837-EA15-B9A4-C969-9C0E0FCB5E9A}"/>
              </a:ext>
            </a:extLst>
          </p:cNvPr>
          <p:cNvSpPr/>
          <p:nvPr/>
        </p:nvSpPr>
        <p:spPr>
          <a:xfrm>
            <a:off x="1170974" y="380840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Not defined in planning legislation</a:t>
            </a:r>
          </a:p>
        </p:txBody>
      </p:sp>
      <p:sp>
        <p:nvSpPr>
          <p:cNvPr id="9" name="Rectangle: Rounded Corners 8">
            <a:extLst>
              <a:ext uri="{FF2B5EF4-FFF2-40B4-BE49-F238E27FC236}">
                <a16:creationId xmlns:a16="http://schemas.microsoft.com/office/drawing/2014/main" id="{7E710F13-8921-7348-9C31-DB7D6A0F9FE1}"/>
              </a:ext>
            </a:extLst>
          </p:cNvPr>
          <p:cNvSpPr/>
          <p:nvPr/>
        </p:nvSpPr>
        <p:spPr>
          <a:xfrm>
            <a:off x="6177686" y="380840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Allow for some discretion in planning decision-making</a:t>
            </a:r>
          </a:p>
        </p:txBody>
      </p:sp>
      <p:sp>
        <p:nvSpPr>
          <p:cNvPr id="10" name="Rectangle: Rounded Corners 9">
            <a:extLst>
              <a:ext uri="{FF2B5EF4-FFF2-40B4-BE49-F238E27FC236}">
                <a16:creationId xmlns:a16="http://schemas.microsoft.com/office/drawing/2014/main" id="{DF8AB6CF-EDBF-0BE0-25F3-95E19D0741A3}"/>
              </a:ext>
            </a:extLst>
          </p:cNvPr>
          <p:cNvSpPr/>
          <p:nvPr/>
        </p:nvSpPr>
        <p:spPr>
          <a:xfrm>
            <a:off x="2402843" y="531798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Must relate to </a:t>
            </a:r>
          </a:p>
          <a:p>
            <a:pPr algn="ctr"/>
            <a:r>
              <a:rPr lang="en-GB" b="1" dirty="0">
                <a:solidFill>
                  <a:schemeClr val="tx1"/>
                </a:solidFill>
              </a:rPr>
              <a:t>the application under consideration</a:t>
            </a:r>
          </a:p>
        </p:txBody>
      </p:sp>
      <p:sp>
        <p:nvSpPr>
          <p:cNvPr id="11" name="Rectangle: Rounded Corners 10">
            <a:extLst>
              <a:ext uri="{FF2B5EF4-FFF2-40B4-BE49-F238E27FC236}">
                <a16:creationId xmlns:a16="http://schemas.microsoft.com/office/drawing/2014/main" id="{6C03789A-3230-4D5E-E12B-D5601FEA13D9}"/>
              </a:ext>
            </a:extLst>
          </p:cNvPr>
          <p:cNvSpPr/>
          <p:nvPr/>
        </p:nvSpPr>
        <p:spPr>
          <a:xfrm>
            <a:off x="4848225" y="531798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Have been set by legal case law &amp; precedent</a:t>
            </a:r>
          </a:p>
        </p:txBody>
      </p:sp>
      <p:sp>
        <p:nvSpPr>
          <p:cNvPr id="12" name="TextBox 11">
            <a:extLst>
              <a:ext uri="{FF2B5EF4-FFF2-40B4-BE49-F238E27FC236}">
                <a16:creationId xmlns:a16="http://schemas.microsoft.com/office/drawing/2014/main" id="{3CE47C13-5E83-2CBB-84C0-510763CBAF00}"/>
              </a:ext>
            </a:extLst>
          </p:cNvPr>
          <p:cNvSpPr txBox="1"/>
          <p:nvPr/>
        </p:nvSpPr>
        <p:spPr>
          <a:xfrm>
            <a:off x="617586" y="2985420"/>
            <a:ext cx="7908827" cy="400110"/>
          </a:xfrm>
          <a:prstGeom prst="rect">
            <a:avLst/>
          </a:prstGeom>
          <a:noFill/>
        </p:spPr>
        <p:txBody>
          <a:bodyPr wrap="square" rtlCol="0">
            <a:spAutoFit/>
          </a:bodyPr>
          <a:lstStyle/>
          <a:p>
            <a:r>
              <a:rPr lang="en-GB" sz="2000" b="1" dirty="0">
                <a:solidFill>
                  <a:schemeClr val="bg1">
                    <a:lumMod val="25000"/>
                  </a:schemeClr>
                </a:solidFill>
              </a:rPr>
              <a:t>Some very important factors about Material Considerations:</a:t>
            </a:r>
          </a:p>
        </p:txBody>
      </p:sp>
    </p:spTree>
    <p:extLst>
      <p:ext uri="{BB962C8B-B14F-4D97-AF65-F5344CB8AC3E}">
        <p14:creationId xmlns:p14="http://schemas.microsoft.com/office/powerpoint/2010/main" val="3202375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F930-1A6F-B310-B18A-C946803ED1AD}"/>
              </a:ext>
            </a:extLst>
          </p:cNvPr>
          <p:cNvSpPr>
            <a:spLocks noGrp="1"/>
          </p:cNvSpPr>
          <p:nvPr>
            <p:ph type="title"/>
          </p:nvPr>
        </p:nvSpPr>
        <p:spPr>
          <a:xfrm>
            <a:off x="325369" y="518321"/>
            <a:ext cx="8422062" cy="1139145"/>
          </a:xfrm>
        </p:spPr>
        <p:txBody>
          <a:bodyPr/>
          <a:lstStyle/>
          <a:p>
            <a:r>
              <a:rPr lang="en-GB" dirty="0"/>
              <a:t>Quiz: Material Considerations </a:t>
            </a:r>
          </a:p>
        </p:txBody>
      </p:sp>
      <p:sp>
        <p:nvSpPr>
          <p:cNvPr id="3" name="Content Placeholder 2">
            <a:extLst>
              <a:ext uri="{FF2B5EF4-FFF2-40B4-BE49-F238E27FC236}">
                <a16:creationId xmlns:a16="http://schemas.microsoft.com/office/drawing/2014/main" id="{BB06B391-33D8-CD56-29FA-222C900312DB}"/>
              </a:ext>
            </a:extLst>
          </p:cNvPr>
          <p:cNvSpPr>
            <a:spLocks noGrp="1"/>
          </p:cNvSpPr>
          <p:nvPr>
            <p:ph sz="half" idx="1"/>
          </p:nvPr>
        </p:nvSpPr>
        <p:spPr>
          <a:xfrm>
            <a:off x="628650" y="1843113"/>
            <a:ext cx="7886700" cy="808718"/>
          </a:xfrm>
        </p:spPr>
        <p:txBody>
          <a:bodyPr/>
          <a:lstStyle/>
          <a:p>
            <a:r>
              <a:rPr lang="en-GB" dirty="0"/>
              <a:t>Which of the following would </a:t>
            </a:r>
            <a:r>
              <a:rPr lang="en-GB" u="sng" dirty="0"/>
              <a:t>never</a:t>
            </a:r>
            <a:r>
              <a:rPr lang="en-GB" dirty="0"/>
              <a:t> be a valid material consideration …?</a:t>
            </a:r>
          </a:p>
        </p:txBody>
      </p:sp>
      <p:sp>
        <p:nvSpPr>
          <p:cNvPr id="4" name="Rectangle: Rounded Corners 3">
            <a:extLst>
              <a:ext uri="{FF2B5EF4-FFF2-40B4-BE49-F238E27FC236}">
                <a16:creationId xmlns:a16="http://schemas.microsoft.com/office/drawing/2014/main" id="{69DF5312-FD17-CF7A-46A5-7EBBE8E45A51}"/>
              </a:ext>
            </a:extLst>
          </p:cNvPr>
          <p:cNvSpPr/>
          <p:nvPr/>
        </p:nvSpPr>
        <p:spPr>
          <a:xfrm>
            <a:off x="453719" y="293606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Ownership of site</a:t>
            </a:r>
          </a:p>
        </p:txBody>
      </p:sp>
      <p:sp>
        <p:nvSpPr>
          <p:cNvPr id="5" name="Rectangle: Rounded Corners 4">
            <a:extLst>
              <a:ext uri="{FF2B5EF4-FFF2-40B4-BE49-F238E27FC236}">
                <a16:creationId xmlns:a16="http://schemas.microsoft.com/office/drawing/2014/main" id="{560336F1-2CF5-5B38-7712-AAB38C0FF208}"/>
              </a:ext>
            </a:extLst>
          </p:cNvPr>
          <p:cNvSpPr/>
          <p:nvPr/>
        </p:nvSpPr>
        <p:spPr>
          <a:xfrm>
            <a:off x="3316661" y="4638541"/>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Moral considerations</a:t>
            </a:r>
          </a:p>
        </p:txBody>
      </p:sp>
      <p:sp>
        <p:nvSpPr>
          <p:cNvPr id="6" name="Rectangle: Rounded Corners 5">
            <a:extLst>
              <a:ext uri="{FF2B5EF4-FFF2-40B4-BE49-F238E27FC236}">
                <a16:creationId xmlns:a16="http://schemas.microsoft.com/office/drawing/2014/main" id="{4B4BCA9A-F1FA-32A8-85DF-D88573E80D84}"/>
              </a:ext>
            </a:extLst>
          </p:cNvPr>
          <p:cNvSpPr/>
          <p:nvPr/>
        </p:nvSpPr>
        <p:spPr>
          <a:xfrm>
            <a:off x="6244157" y="292261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Not keen on change or the idea of the proposal</a:t>
            </a:r>
          </a:p>
        </p:txBody>
      </p:sp>
      <p:sp>
        <p:nvSpPr>
          <p:cNvPr id="7" name="Rectangle: Rounded Corners 6">
            <a:extLst>
              <a:ext uri="{FF2B5EF4-FFF2-40B4-BE49-F238E27FC236}">
                <a16:creationId xmlns:a16="http://schemas.microsoft.com/office/drawing/2014/main" id="{C2EF3BA9-79A9-232F-73FF-CC0021E98121}"/>
              </a:ext>
            </a:extLst>
          </p:cNvPr>
          <p:cNvSpPr/>
          <p:nvPr/>
        </p:nvSpPr>
        <p:spPr>
          <a:xfrm>
            <a:off x="453718" y="4646933"/>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Site planning history</a:t>
            </a:r>
          </a:p>
        </p:txBody>
      </p:sp>
      <p:sp>
        <p:nvSpPr>
          <p:cNvPr id="10" name="Rectangle: Rounded Corners 9">
            <a:extLst>
              <a:ext uri="{FF2B5EF4-FFF2-40B4-BE49-F238E27FC236}">
                <a16:creationId xmlns:a16="http://schemas.microsoft.com/office/drawing/2014/main" id="{FCC80FD1-1D5A-0653-6333-5B67350C9BA1}"/>
              </a:ext>
            </a:extLst>
          </p:cNvPr>
          <p:cNvSpPr/>
          <p:nvPr/>
        </p:nvSpPr>
        <p:spPr>
          <a:xfrm>
            <a:off x="3335691" y="293606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Overlooking and/or overshadowing of neighbours</a:t>
            </a:r>
          </a:p>
        </p:txBody>
      </p:sp>
      <p:pic>
        <p:nvPicPr>
          <p:cNvPr id="14" name="Graphic 13" descr="Badge Cross with solid fill">
            <a:extLst>
              <a:ext uri="{FF2B5EF4-FFF2-40B4-BE49-F238E27FC236}">
                <a16:creationId xmlns:a16="http://schemas.microsoft.com/office/drawing/2014/main" id="{CB4A22D8-F654-D1F6-714B-449E4E3C20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5304" y="3615850"/>
            <a:ext cx="914400" cy="914400"/>
          </a:xfrm>
          <a:prstGeom prst="rect">
            <a:avLst/>
          </a:prstGeom>
        </p:spPr>
      </p:pic>
      <p:pic>
        <p:nvPicPr>
          <p:cNvPr id="15" name="Graphic 14" descr="Badge Cross with solid fill">
            <a:extLst>
              <a:ext uri="{FF2B5EF4-FFF2-40B4-BE49-F238E27FC236}">
                <a16:creationId xmlns:a16="http://schemas.microsoft.com/office/drawing/2014/main" id="{90913CF3-B854-9983-9A49-B41ABCC99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6554" y="3673630"/>
            <a:ext cx="914400" cy="914400"/>
          </a:xfrm>
          <a:prstGeom prst="rect">
            <a:avLst/>
          </a:prstGeom>
        </p:spPr>
      </p:pic>
      <p:pic>
        <p:nvPicPr>
          <p:cNvPr id="16" name="Graphic 15" descr="Badge Cross with solid fill">
            <a:extLst>
              <a:ext uri="{FF2B5EF4-FFF2-40B4-BE49-F238E27FC236}">
                <a16:creationId xmlns:a16="http://schemas.microsoft.com/office/drawing/2014/main" id="{27C81BBC-84A1-142F-E744-5A47718280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1559" y="5339534"/>
            <a:ext cx="914400" cy="914400"/>
          </a:xfrm>
          <a:prstGeom prst="rect">
            <a:avLst/>
          </a:prstGeom>
        </p:spPr>
      </p:pic>
      <p:sp>
        <p:nvSpPr>
          <p:cNvPr id="17" name="TextBox 16">
            <a:extLst>
              <a:ext uri="{FF2B5EF4-FFF2-40B4-BE49-F238E27FC236}">
                <a16:creationId xmlns:a16="http://schemas.microsoft.com/office/drawing/2014/main" id="{4A7173C7-B1CF-7C18-9E6A-AA28B744DD44}"/>
              </a:ext>
            </a:extLst>
          </p:cNvPr>
          <p:cNvSpPr txBox="1"/>
          <p:nvPr/>
        </p:nvSpPr>
        <p:spPr>
          <a:xfrm>
            <a:off x="7196660" y="5946227"/>
            <a:ext cx="1621971" cy="838200"/>
          </a:xfrm>
          <a:prstGeom prst="rect">
            <a:avLst/>
          </a:prstGeom>
          <a:solidFill>
            <a:srgbClr val="FFFFFF"/>
          </a:solidFill>
        </p:spPr>
        <p:txBody>
          <a:bodyPr wrap="square" rtlCol="0">
            <a:spAutoFit/>
          </a:bodyPr>
          <a:lstStyle/>
          <a:p>
            <a:endParaRPr lang="en-GB" dirty="0"/>
          </a:p>
        </p:txBody>
      </p:sp>
      <p:sp>
        <p:nvSpPr>
          <p:cNvPr id="8" name="Rectangle: Rounded Corners 7">
            <a:extLst>
              <a:ext uri="{FF2B5EF4-FFF2-40B4-BE49-F238E27FC236}">
                <a16:creationId xmlns:a16="http://schemas.microsoft.com/office/drawing/2014/main" id="{500DDF93-172D-89E9-F372-41A42BADD29C}"/>
              </a:ext>
            </a:extLst>
          </p:cNvPr>
          <p:cNvSpPr/>
          <p:nvPr/>
        </p:nvSpPr>
        <p:spPr>
          <a:xfrm>
            <a:off x="6202845" y="4646933"/>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Public objection</a:t>
            </a:r>
          </a:p>
        </p:txBody>
      </p:sp>
      <p:pic>
        <p:nvPicPr>
          <p:cNvPr id="11" name="Graphic 10" descr="Clipboard Mixed with solid fill">
            <a:extLst>
              <a:ext uri="{FF2B5EF4-FFF2-40B4-BE49-F238E27FC236}">
                <a16:creationId xmlns:a16="http://schemas.microsoft.com/office/drawing/2014/main" id="{68B8698A-3878-0452-2374-D33EBB084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12313" y="1471819"/>
            <a:ext cx="1206318" cy="1206318"/>
          </a:xfrm>
          <a:prstGeom prst="rect">
            <a:avLst/>
          </a:prstGeom>
        </p:spPr>
      </p:pic>
      <p:pic>
        <p:nvPicPr>
          <p:cNvPr id="13" name="Graphic 12" descr="Badge Tick1 with solid fill">
            <a:extLst>
              <a:ext uri="{FF2B5EF4-FFF2-40B4-BE49-F238E27FC236}">
                <a16:creationId xmlns:a16="http://schemas.microsoft.com/office/drawing/2014/main" id="{36CF502B-FABE-E847-FCC6-8462A013D1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8420" y="3640289"/>
            <a:ext cx="914400" cy="914400"/>
          </a:xfrm>
          <a:prstGeom prst="rect">
            <a:avLst/>
          </a:prstGeom>
        </p:spPr>
      </p:pic>
      <p:pic>
        <p:nvPicPr>
          <p:cNvPr id="18" name="Graphic 17" descr="Badge Tick1 with solid fill">
            <a:extLst>
              <a:ext uri="{FF2B5EF4-FFF2-40B4-BE49-F238E27FC236}">
                <a16:creationId xmlns:a16="http://schemas.microsoft.com/office/drawing/2014/main" id="{59ACC0D9-CAB8-307C-04E6-8F832D89C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0299" y="5339041"/>
            <a:ext cx="914400" cy="914400"/>
          </a:xfrm>
          <a:prstGeom prst="rect">
            <a:avLst/>
          </a:prstGeom>
        </p:spPr>
      </p:pic>
      <p:pic>
        <p:nvPicPr>
          <p:cNvPr id="19" name="Graphic 18" descr="Badge Tick1 with solid fill">
            <a:extLst>
              <a:ext uri="{FF2B5EF4-FFF2-40B4-BE49-F238E27FC236}">
                <a16:creationId xmlns:a16="http://schemas.microsoft.com/office/drawing/2014/main" id="{295281B7-1787-A7E2-FE92-BD6465B1E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85619" y="5309714"/>
            <a:ext cx="914400" cy="914400"/>
          </a:xfrm>
          <a:prstGeom prst="rect">
            <a:avLst/>
          </a:prstGeom>
        </p:spPr>
      </p:pic>
      <p:sp>
        <p:nvSpPr>
          <p:cNvPr id="20" name="TextBox 19">
            <a:extLst>
              <a:ext uri="{FF2B5EF4-FFF2-40B4-BE49-F238E27FC236}">
                <a16:creationId xmlns:a16="http://schemas.microsoft.com/office/drawing/2014/main" id="{2F33D452-75A1-9AE8-54A2-69CA4948775F}"/>
              </a:ext>
            </a:extLst>
          </p:cNvPr>
          <p:cNvSpPr txBox="1"/>
          <p:nvPr/>
        </p:nvSpPr>
        <p:spPr>
          <a:xfrm>
            <a:off x="8426131" y="6194880"/>
            <a:ext cx="724881" cy="544981"/>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13731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2161"/>
            <a:ext cx="9143999" cy="3113239"/>
          </a:xfrm>
        </p:spPr>
        <p:txBody>
          <a:bodyPr>
            <a:noAutofit/>
          </a:bodyPr>
          <a:lstStyle/>
          <a:p>
            <a:pPr algn="ctr"/>
            <a:r>
              <a:rPr lang="en-GB" b="1" dirty="0">
                <a:solidFill>
                  <a:srgbClr val="7030A0"/>
                </a:solidFill>
              </a:rPr>
              <a:t>Remember!</a:t>
            </a:r>
            <a:br>
              <a:rPr lang="en-GB" b="1" dirty="0">
                <a:solidFill>
                  <a:srgbClr val="7030A0"/>
                </a:solidFill>
              </a:rPr>
            </a:br>
            <a:br>
              <a:rPr lang="en-GB" b="1" dirty="0">
                <a:solidFill>
                  <a:srgbClr val="7030A0"/>
                </a:solidFill>
              </a:rPr>
            </a:br>
            <a:r>
              <a:rPr lang="en-GB" b="1" dirty="0">
                <a:solidFill>
                  <a:srgbClr val="7030A0"/>
                </a:solidFill>
              </a:rPr>
              <a:t>Know your Development Plan!</a:t>
            </a:r>
            <a:br>
              <a:rPr lang="en-GB" b="1" dirty="0">
                <a:solidFill>
                  <a:srgbClr val="7030A0"/>
                </a:solidFill>
              </a:rPr>
            </a:br>
            <a:br>
              <a:rPr lang="en-GB" b="1" dirty="0">
                <a:solidFill>
                  <a:srgbClr val="7030A0"/>
                </a:solidFill>
              </a:rPr>
            </a:br>
            <a:r>
              <a:rPr lang="en-GB" b="1" dirty="0">
                <a:solidFill>
                  <a:srgbClr val="7030A0"/>
                </a:solidFill>
              </a:rPr>
              <a:t>It’s the legal basis for making planning decisions</a:t>
            </a:r>
          </a:p>
        </p:txBody>
      </p:sp>
      <p:pic>
        <p:nvPicPr>
          <p:cNvPr id="4" name="Graphic 3" descr="Comment Important with solid fill">
            <a:extLst>
              <a:ext uri="{FF2B5EF4-FFF2-40B4-BE49-F238E27FC236}">
                <a16:creationId xmlns:a16="http://schemas.microsoft.com/office/drawing/2014/main" id="{5BDAABAD-9B93-39FA-063A-2659BD8561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2441" y="522890"/>
            <a:ext cx="1476704" cy="1476704"/>
          </a:xfrm>
          <a:prstGeom prst="rect">
            <a:avLst/>
          </a:prstGeom>
        </p:spPr>
      </p:pic>
    </p:spTree>
    <p:extLst>
      <p:ext uri="{BB962C8B-B14F-4D97-AF65-F5344CB8AC3E}">
        <p14:creationId xmlns:p14="http://schemas.microsoft.com/office/powerpoint/2010/main" val="100229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65126"/>
            <a:ext cx="8233128" cy="1325563"/>
          </a:xfrm>
        </p:spPr>
        <p:txBody>
          <a:bodyPr/>
          <a:lstStyle/>
          <a:p>
            <a:r>
              <a:rPr lang="en-US" sz="4400" b="1" dirty="0">
                <a:solidFill>
                  <a:srgbClr val="7030A0"/>
                </a:solidFill>
              </a:rPr>
              <a:t>What We Do: Planning Advice</a:t>
            </a:r>
            <a:endParaRPr lang="en-GB" b="1" dirty="0">
              <a:solidFill>
                <a:srgbClr val="7030A0"/>
              </a:solidFill>
              <a:latin typeface="Century Gothic" panose="020B0502020202020204" pitchFamily="34" charset="0"/>
            </a:endParaRPr>
          </a:p>
        </p:txBody>
      </p:sp>
      <p:sp>
        <p:nvSpPr>
          <p:cNvPr id="3" name="TextBox 2">
            <a:extLst>
              <a:ext uri="{FF2B5EF4-FFF2-40B4-BE49-F238E27FC236}">
                <a16:creationId xmlns:a16="http://schemas.microsoft.com/office/drawing/2014/main" id="{61F61F9B-B4C2-E34F-57B5-ADA6101ECEF0}"/>
              </a:ext>
            </a:extLst>
          </p:cNvPr>
          <p:cNvSpPr txBox="1"/>
          <p:nvPr/>
        </p:nvSpPr>
        <p:spPr>
          <a:xfrm>
            <a:off x="751115" y="1810435"/>
            <a:ext cx="5101045" cy="2062103"/>
          </a:xfrm>
          <a:prstGeom prst="rect">
            <a:avLst/>
          </a:prstGeom>
          <a:noFill/>
        </p:spPr>
        <p:txBody>
          <a:bodyPr wrap="square" lIns="91440" tIns="45720" rIns="91440" bIns="45720" rtlCol="0" anchor="t">
            <a:spAutoFit/>
          </a:bodyPr>
          <a:lstStyle/>
          <a:p>
            <a:r>
              <a:rPr lang="en-GB" sz="2400" b="1" dirty="0"/>
              <a:t>Our original &amp; flagship service</a:t>
            </a:r>
          </a:p>
          <a:p>
            <a:endParaRPr lang="en-GB" sz="2400" b="1" dirty="0"/>
          </a:p>
          <a:p>
            <a:r>
              <a:rPr lang="en-GB" sz="2000" b="1" dirty="0"/>
              <a:t>Free advice on any aspect of planning. </a:t>
            </a:r>
          </a:p>
          <a:p>
            <a:r>
              <a:rPr lang="en-GB" sz="2000" b="1" dirty="0"/>
              <a:t>Used by many Community Councils, community groups, business start-ups &amp; members of the public.</a:t>
            </a:r>
          </a:p>
        </p:txBody>
      </p:sp>
      <p:sp>
        <p:nvSpPr>
          <p:cNvPr id="4" name="TextBox 3">
            <a:extLst>
              <a:ext uri="{FF2B5EF4-FFF2-40B4-BE49-F238E27FC236}">
                <a16:creationId xmlns:a16="http://schemas.microsoft.com/office/drawing/2014/main" id="{C84399E3-63EE-5927-58AD-0CEB766892FD}"/>
              </a:ext>
            </a:extLst>
          </p:cNvPr>
          <p:cNvSpPr txBox="1"/>
          <p:nvPr/>
        </p:nvSpPr>
        <p:spPr>
          <a:xfrm>
            <a:off x="863657" y="4056828"/>
            <a:ext cx="4780398" cy="193899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n-GB" sz="2000" b="1" dirty="0">
                <a:solidFill>
                  <a:schemeClr val="bg1">
                    <a:lumMod val="25000"/>
                  </a:schemeClr>
                </a:solidFill>
              </a:rPr>
              <a:t>Independent &amp; impartial</a:t>
            </a:r>
          </a:p>
          <a:p>
            <a:pPr marL="285750" indent="-285750">
              <a:buFont typeface="Wingdings" panose="05000000000000000000" pitchFamily="2" charset="2"/>
              <a:buChar char="ü"/>
            </a:pPr>
            <a:r>
              <a:rPr lang="en-GB" sz="2000" b="1" dirty="0">
                <a:solidFill>
                  <a:schemeClr val="bg1">
                    <a:lumMod val="25000"/>
                  </a:schemeClr>
                </a:solidFill>
              </a:rPr>
              <a:t>Confidential</a:t>
            </a:r>
          </a:p>
          <a:p>
            <a:pPr marL="285750" indent="-285750">
              <a:buFont typeface="Wingdings" panose="05000000000000000000" pitchFamily="2" charset="2"/>
              <a:buChar char="ü"/>
            </a:pPr>
            <a:r>
              <a:rPr lang="en-GB" sz="2000" b="1" dirty="0">
                <a:solidFill>
                  <a:schemeClr val="bg1">
                    <a:lumMod val="25000"/>
                  </a:schemeClr>
                </a:solidFill>
              </a:rPr>
              <a:t>Advice from chartered planners</a:t>
            </a:r>
          </a:p>
          <a:p>
            <a:pPr marL="285750" indent="-285750">
              <a:buFont typeface="Wingdings" panose="05000000000000000000" pitchFamily="2" charset="2"/>
              <a:buChar char="ü"/>
            </a:pPr>
            <a:r>
              <a:rPr lang="en-GB" sz="2000" b="1" dirty="0">
                <a:solidFill>
                  <a:schemeClr val="bg1">
                    <a:lumMod val="25000"/>
                  </a:schemeClr>
                </a:solidFill>
              </a:rPr>
              <a:t>Volunteer-led</a:t>
            </a:r>
          </a:p>
          <a:p>
            <a:pPr marL="285750" indent="-285750">
              <a:buFont typeface="Wingdings" panose="05000000000000000000" pitchFamily="2" charset="2"/>
              <a:buChar char="ü"/>
            </a:pPr>
            <a:r>
              <a:rPr lang="en-GB" sz="2000" b="1" dirty="0">
                <a:solidFill>
                  <a:schemeClr val="bg1">
                    <a:lumMod val="25000"/>
                  </a:schemeClr>
                </a:solidFill>
              </a:rPr>
              <a:t>Facilitating approach</a:t>
            </a:r>
          </a:p>
          <a:p>
            <a:pPr marL="285750" indent="-285750">
              <a:buFont typeface="Wingdings" panose="05000000000000000000" pitchFamily="2" charset="2"/>
              <a:buChar char="ü"/>
            </a:pPr>
            <a:r>
              <a:rPr lang="en-GB" sz="2000" b="1" dirty="0">
                <a:solidFill>
                  <a:schemeClr val="bg1">
                    <a:lumMod val="25000"/>
                  </a:schemeClr>
                </a:solidFill>
              </a:rPr>
              <a:t>Eligibility criteria apply</a:t>
            </a:r>
            <a:endParaRPr lang="en-GB" b="1" dirty="0">
              <a:solidFill>
                <a:schemeClr val="bg1">
                  <a:lumMod val="25000"/>
                </a:schemeClr>
              </a:solidFill>
            </a:endParaRPr>
          </a:p>
        </p:txBody>
      </p:sp>
      <p:sp>
        <p:nvSpPr>
          <p:cNvPr id="5" name="TextBox 4">
            <a:extLst>
              <a:ext uri="{FF2B5EF4-FFF2-40B4-BE49-F238E27FC236}">
                <a16:creationId xmlns:a16="http://schemas.microsoft.com/office/drawing/2014/main" id="{F5431B3D-EE23-382C-BDF1-5C30ABA6B6A7}"/>
              </a:ext>
            </a:extLst>
          </p:cNvPr>
          <p:cNvSpPr txBox="1"/>
          <p:nvPr/>
        </p:nvSpPr>
        <p:spPr>
          <a:xfrm>
            <a:off x="0" y="6123542"/>
            <a:ext cx="8861778" cy="369332"/>
          </a:xfrm>
          <a:prstGeom prst="rect">
            <a:avLst/>
          </a:prstGeom>
          <a:noFill/>
        </p:spPr>
        <p:txBody>
          <a:bodyPr wrap="square" rtlCol="0">
            <a:spAutoFit/>
          </a:bodyPr>
          <a:lstStyle/>
          <a:p>
            <a:pPr algn="ctr"/>
            <a:r>
              <a:rPr lang="en-GB" b="1" dirty="0">
                <a:solidFill>
                  <a:srgbClr val="7030A0"/>
                </a:solidFill>
                <a:hlinkClick r:id="rId3">
                  <a:extLst>
                    <a:ext uri="{A12FA001-AC4F-418D-AE19-62706E023703}">
                      <ahyp:hlinkClr xmlns:ahyp="http://schemas.microsoft.com/office/drawing/2018/hyperlinkcolor" val="tx"/>
                    </a:ext>
                  </a:extLst>
                </a:hlinkClick>
              </a:rPr>
              <a:t>www.pas.org.uk/advice</a:t>
            </a:r>
            <a:endParaRPr lang="en-GB" b="1" dirty="0">
              <a:solidFill>
                <a:srgbClr val="7030A0"/>
              </a:solidFill>
            </a:endParaRPr>
          </a:p>
        </p:txBody>
      </p:sp>
      <p:sp>
        <p:nvSpPr>
          <p:cNvPr id="6" name="Speech Bubble: Rectangle with Corners Rounded 5">
            <a:extLst>
              <a:ext uri="{FF2B5EF4-FFF2-40B4-BE49-F238E27FC236}">
                <a16:creationId xmlns:a16="http://schemas.microsoft.com/office/drawing/2014/main" id="{8FC73281-A500-9C65-EC83-BB5AB77D08DF}"/>
              </a:ext>
            </a:extLst>
          </p:cNvPr>
          <p:cNvSpPr/>
          <p:nvPr/>
        </p:nvSpPr>
        <p:spPr>
          <a:xfrm>
            <a:off x="6008914" y="4317053"/>
            <a:ext cx="2718164" cy="1498825"/>
          </a:xfrm>
          <a:prstGeom prst="wedgeRoundRectCallout">
            <a:avLst/>
          </a:prstGeom>
          <a:solidFill>
            <a:schemeClr val="tx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en-GB" sz="1600" dirty="0">
                <a:ln>
                  <a:solidFill>
                    <a:srgbClr val="7030A0"/>
                  </a:solidFill>
                </a:ln>
                <a:solidFill>
                  <a:srgbClr val="7030A0"/>
                </a:solidFill>
              </a:rPr>
              <a:t>So glad I contacted you &amp; did not expect such a personal service</a:t>
            </a:r>
          </a:p>
        </p:txBody>
      </p:sp>
      <p:sp>
        <p:nvSpPr>
          <p:cNvPr id="8" name="Speech Bubble: Rectangle with Corners Rounded 7">
            <a:extLst>
              <a:ext uri="{FF2B5EF4-FFF2-40B4-BE49-F238E27FC236}">
                <a16:creationId xmlns:a16="http://schemas.microsoft.com/office/drawing/2014/main" id="{861A0738-4954-40D5-2B97-9EA45C1D4C84}"/>
              </a:ext>
            </a:extLst>
          </p:cNvPr>
          <p:cNvSpPr/>
          <p:nvPr/>
        </p:nvSpPr>
        <p:spPr>
          <a:xfrm>
            <a:off x="6008914" y="2373713"/>
            <a:ext cx="2718163" cy="1498825"/>
          </a:xfrm>
          <a:prstGeom prst="wedgeRoundRectCallout">
            <a:avLst/>
          </a:prstGeom>
          <a:solidFill>
            <a:schemeClr val="tx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700"/>
              </a:lnSpc>
            </a:pPr>
            <a:r>
              <a:rPr lang="en-GB" sz="1600" dirty="0">
                <a:ln>
                  <a:solidFill>
                    <a:srgbClr val="7030A0"/>
                  </a:solidFill>
                </a:ln>
                <a:solidFill>
                  <a:srgbClr val="7030A0"/>
                </a:solidFill>
              </a:rPr>
              <a:t>You are running a wonderful &amp; much needed service –thank you</a:t>
            </a:r>
          </a:p>
        </p:txBody>
      </p:sp>
    </p:spTree>
    <p:extLst>
      <p:ext uri="{BB962C8B-B14F-4D97-AF65-F5344CB8AC3E}">
        <p14:creationId xmlns:p14="http://schemas.microsoft.com/office/powerpoint/2010/main" val="1541946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B2D-6785-258C-708D-4C04239B20E0}"/>
              </a:ext>
            </a:extLst>
          </p:cNvPr>
          <p:cNvSpPr>
            <a:spLocks noGrp="1"/>
          </p:cNvSpPr>
          <p:nvPr>
            <p:ph type="title"/>
          </p:nvPr>
        </p:nvSpPr>
        <p:spPr>
          <a:xfrm>
            <a:off x="628650" y="365126"/>
            <a:ext cx="8279376" cy="1325563"/>
          </a:xfrm>
        </p:spPr>
        <p:txBody>
          <a:bodyPr/>
          <a:lstStyle/>
          <a:p>
            <a:r>
              <a:rPr lang="en-GB" dirty="0"/>
              <a:t>Competent decision-making</a:t>
            </a:r>
          </a:p>
        </p:txBody>
      </p:sp>
      <p:sp>
        <p:nvSpPr>
          <p:cNvPr id="3" name="Content Placeholder 2">
            <a:extLst>
              <a:ext uri="{FF2B5EF4-FFF2-40B4-BE49-F238E27FC236}">
                <a16:creationId xmlns:a16="http://schemas.microsoft.com/office/drawing/2014/main" id="{ED5DA2C5-8DEB-7830-24FB-82B44851975F}"/>
              </a:ext>
            </a:extLst>
          </p:cNvPr>
          <p:cNvSpPr>
            <a:spLocks noGrp="1"/>
          </p:cNvSpPr>
          <p:nvPr>
            <p:ph sz="half" idx="1"/>
          </p:nvPr>
        </p:nvSpPr>
        <p:spPr>
          <a:xfrm>
            <a:off x="628649" y="1825625"/>
            <a:ext cx="8210551" cy="3934152"/>
          </a:xfrm>
        </p:spPr>
        <p:txBody>
          <a:bodyPr/>
          <a:lstStyle/>
          <a:p>
            <a:r>
              <a:rPr lang="en-GB" dirty="0"/>
              <a:t>Planning decisions are made within a legal framework &amp; </a:t>
            </a:r>
            <a:r>
              <a:rPr lang="en-GB" u="sng" dirty="0"/>
              <a:t>must</a:t>
            </a:r>
            <a:r>
              <a:rPr lang="en-GB" dirty="0"/>
              <a:t>:</a:t>
            </a:r>
          </a:p>
          <a:p>
            <a:endParaRPr lang="en-GB" sz="1200" dirty="0"/>
          </a:p>
          <a:p>
            <a:pPr marL="342900" indent="-342900">
              <a:buFont typeface="Wingdings" panose="05000000000000000000" pitchFamily="2" charset="2"/>
              <a:buChar char="ü"/>
            </a:pPr>
            <a:r>
              <a:rPr lang="en-GB" dirty="0"/>
              <a:t>Be made legally</a:t>
            </a:r>
          </a:p>
          <a:p>
            <a:pPr marL="342900" indent="-342900">
              <a:buFont typeface="Wingdings" panose="05000000000000000000" pitchFamily="2" charset="2"/>
              <a:buChar char="ü"/>
            </a:pPr>
            <a:r>
              <a:rPr lang="en-GB" dirty="0"/>
              <a:t>Follow correct procedures</a:t>
            </a:r>
          </a:p>
          <a:p>
            <a:pPr marL="342900" indent="-342900">
              <a:buFont typeface="Wingdings" panose="05000000000000000000" pitchFamily="2" charset="2"/>
              <a:buChar char="ü"/>
            </a:pPr>
            <a:r>
              <a:rPr lang="en-GB" dirty="0"/>
              <a:t>Have valid reasons for approval/refusal</a:t>
            </a:r>
            <a:br>
              <a:rPr lang="en-GB" dirty="0"/>
            </a:br>
            <a:br>
              <a:rPr lang="en-GB" dirty="0"/>
            </a:br>
            <a:r>
              <a:rPr lang="en-GB" dirty="0">
                <a:solidFill>
                  <a:schemeClr val="bg1">
                    <a:lumMod val="25000"/>
                  </a:schemeClr>
                </a:solidFill>
              </a:rPr>
              <a:t>ie: Development Plan </a:t>
            </a:r>
            <a:br>
              <a:rPr lang="en-GB" dirty="0">
                <a:solidFill>
                  <a:schemeClr val="bg1">
                    <a:lumMod val="25000"/>
                  </a:schemeClr>
                </a:solidFill>
              </a:rPr>
            </a:br>
            <a:r>
              <a:rPr lang="en-GB" dirty="0">
                <a:solidFill>
                  <a:schemeClr val="bg1">
                    <a:lumMod val="25000"/>
                  </a:schemeClr>
                </a:solidFill>
              </a:rPr>
              <a:t>&amp; potentially Material Considerations</a:t>
            </a:r>
          </a:p>
        </p:txBody>
      </p:sp>
      <p:sp>
        <p:nvSpPr>
          <p:cNvPr id="5" name="TextBox 4">
            <a:extLst>
              <a:ext uri="{FF2B5EF4-FFF2-40B4-BE49-F238E27FC236}">
                <a16:creationId xmlns:a16="http://schemas.microsoft.com/office/drawing/2014/main" id="{23AEEE82-3611-1D89-8D7B-B1BCC582B832}"/>
              </a:ext>
            </a:extLst>
          </p:cNvPr>
          <p:cNvSpPr txBox="1"/>
          <p:nvPr/>
        </p:nvSpPr>
        <p:spPr>
          <a:xfrm>
            <a:off x="718712" y="5571547"/>
            <a:ext cx="7166643" cy="707886"/>
          </a:xfrm>
          <a:prstGeom prst="rect">
            <a:avLst/>
          </a:prstGeom>
          <a:solidFill>
            <a:schemeClr val="tx1">
              <a:lumMod val="20000"/>
              <a:lumOff val="80000"/>
            </a:schemeClr>
          </a:solidFill>
        </p:spPr>
        <p:txBody>
          <a:bodyPr wrap="square" rtlCol="0">
            <a:spAutoFit/>
          </a:bodyPr>
          <a:lstStyle/>
          <a:p>
            <a:r>
              <a:rPr lang="en-GB" sz="2000" b="1" dirty="0">
                <a:solidFill>
                  <a:schemeClr val="tx1">
                    <a:lumMod val="75000"/>
                  </a:schemeClr>
                </a:solidFill>
              </a:rPr>
              <a:t>If you move for refusal –your officers will be expected to defend that decision at any subsequent appeal</a:t>
            </a:r>
          </a:p>
        </p:txBody>
      </p:sp>
    </p:spTree>
    <p:extLst>
      <p:ext uri="{BB962C8B-B14F-4D97-AF65-F5344CB8AC3E}">
        <p14:creationId xmlns:p14="http://schemas.microsoft.com/office/powerpoint/2010/main" val="3214072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DB5260C-A35F-A9CA-5ABD-40DA9566B211}"/>
              </a:ext>
            </a:extLst>
          </p:cNvPr>
          <p:cNvSpPr txBox="1"/>
          <p:nvPr/>
        </p:nvSpPr>
        <p:spPr>
          <a:xfrm>
            <a:off x="936170" y="3429000"/>
            <a:ext cx="7075714" cy="2277547"/>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GB" sz="2800" b="1" dirty="0"/>
              <a:t>Local Authority Complaints Procedure</a:t>
            </a:r>
          </a:p>
          <a:p>
            <a:pPr marL="285750" indent="-285750">
              <a:spcAft>
                <a:spcPts val="1200"/>
              </a:spcAft>
              <a:buFont typeface="Arial" panose="020B0604020202020204" pitchFamily="34" charset="0"/>
              <a:buChar char="•"/>
            </a:pPr>
            <a:r>
              <a:rPr lang="en-GB" sz="2800" b="1" dirty="0"/>
              <a:t>Scottish Public Services Ombudsman</a:t>
            </a:r>
          </a:p>
          <a:p>
            <a:pPr marL="285750" indent="-285750">
              <a:spcAft>
                <a:spcPts val="1200"/>
              </a:spcAft>
              <a:buFont typeface="Arial" panose="020B0604020202020204" pitchFamily="34" charset="0"/>
              <a:buChar char="•"/>
            </a:pPr>
            <a:r>
              <a:rPr lang="en-GB" sz="2800" b="1" dirty="0"/>
              <a:t>Legal Challenge of decisions</a:t>
            </a:r>
          </a:p>
          <a:p>
            <a:pPr marL="285750" indent="-285750">
              <a:spcAft>
                <a:spcPts val="1200"/>
              </a:spcAft>
              <a:buFont typeface="Arial" panose="020B0604020202020204" pitchFamily="34" charset="0"/>
              <a:buChar char="•"/>
            </a:pPr>
            <a:r>
              <a:rPr lang="en-GB" sz="2800" b="1" dirty="0"/>
              <a:t>Expenses – potentially 6 figure sums</a:t>
            </a:r>
          </a:p>
        </p:txBody>
      </p:sp>
      <p:pic>
        <p:nvPicPr>
          <p:cNvPr id="13" name="Graphic 12" descr="Warning with solid fill">
            <a:extLst>
              <a:ext uri="{FF2B5EF4-FFF2-40B4-BE49-F238E27FC236}">
                <a16:creationId xmlns:a16="http://schemas.microsoft.com/office/drawing/2014/main" id="{ACB53505-7EDE-0440-DB0F-BB6979409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0417" y="1623497"/>
            <a:ext cx="1367550" cy="1367550"/>
          </a:xfrm>
          <a:prstGeom prst="rect">
            <a:avLst/>
          </a:prstGeom>
        </p:spPr>
      </p:pic>
      <p:sp>
        <p:nvSpPr>
          <p:cNvPr id="19" name="Title 18">
            <a:extLst>
              <a:ext uri="{FF2B5EF4-FFF2-40B4-BE49-F238E27FC236}">
                <a16:creationId xmlns:a16="http://schemas.microsoft.com/office/drawing/2014/main" id="{4EF60F25-F936-CEBC-2755-033A3F09E68D}"/>
              </a:ext>
            </a:extLst>
          </p:cNvPr>
          <p:cNvSpPr>
            <a:spLocks noGrp="1"/>
          </p:cNvSpPr>
          <p:nvPr>
            <p:ph type="title"/>
          </p:nvPr>
        </p:nvSpPr>
        <p:spPr>
          <a:xfrm>
            <a:off x="628649" y="365126"/>
            <a:ext cx="8156121" cy="1325563"/>
          </a:xfrm>
        </p:spPr>
        <p:txBody>
          <a:bodyPr/>
          <a:lstStyle/>
          <a:p>
            <a:r>
              <a:rPr lang="en-GB" dirty="0"/>
              <a:t>Risks of Bad Decision-making</a:t>
            </a:r>
          </a:p>
        </p:txBody>
      </p:sp>
    </p:spTree>
    <p:extLst>
      <p:ext uri="{BB962C8B-B14F-4D97-AF65-F5344CB8AC3E}">
        <p14:creationId xmlns:p14="http://schemas.microsoft.com/office/powerpoint/2010/main" val="3075660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8AAA89-8A8D-E104-8AC5-8971ECC8B8ED}"/>
              </a:ext>
            </a:extLst>
          </p:cNvPr>
          <p:cNvPicPr>
            <a:picLocks noChangeAspect="1"/>
          </p:cNvPicPr>
          <p:nvPr/>
        </p:nvPicPr>
        <p:blipFill rotWithShape="1">
          <a:blip r:embed="rId2"/>
          <a:srcRect r="5711"/>
          <a:stretch/>
        </p:blipFill>
        <p:spPr>
          <a:xfrm>
            <a:off x="7304689" y="5955097"/>
            <a:ext cx="1828799" cy="902903"/>
          </a:xfrm>
          <a:prstGeom prst="rect">
            <a:avLst/>
          </a:prstGeom>
        </p:spPr>
      </p:pic>
      <p:sp>
        <p:nvSpPr>
          <p:cNvPr id="2" name="Title 1">
            <a:extLst>
              <a:ext uri="{FF2B5EF4-FFF2-40B4-BE49-F238E27FC236}">
                <a16:creationId xmlns:a16="http://schemas.microsoft.com/office/drawing/2014/main" id="{73D5FCB0-5304-28CB-9323-CA35AF0595B3}"/>
              </a:ext>
            </a:extLst>
          </p:cNvPr>
          <p:cNvSpPr>
            <a:spLocks noGrp="1"/>
          </p:cNvSpPr>
          <p:nvPr>
            <p:ph type="title"/>
          </p:nvPr>
        </p:nvSpPr>
        <p:spPr>
          <a:xfrm>
            <a:off x="628650" y="365126"/>
            <a:ext cx="8275864" cy="1325563"/>
          </a:xfrm>
        </p:spPr>
        <p:txBody>
          <a:bodyPr>
            <a:normAutofit/>
          </a:bodyPr>
          <a:lstStyle/>
          <a:p>
            <a:r>
              <a:rPr lang="en-GB" sz="4000" dirty="0"/>
              <a:t>Code of Conduct for Councillors </a:t>
            </a:r>
            <a:r>
              <a:rPr lang="en-GB" sz="2000" dirty="0"/>
              <a:t>(2021)</a:t>
            </a:r>
            <a:endParaRPr lang="en-GB" sz="4000" dirty="0"/>
          </a:p>
        </p:txBody>
      </p:sp>
      <p:sp>
        <p:nvSpPr>
          <p:cNvPr id="3" name="Content Placeholder 2">
            <a:extLst>
              <a:ext uri="{FF2B5EF4-FFF2-40B4-BE49-F238E27FC236}">
                <a16:creationId xmlns:a16="http://schemas.microsoft.com/office/drawing/2014/main" id="{41342B50-CC7F-07E4-9D85-205E8B4D2C3B}"/>
              </a:ext>
            </a:extLst>
          </p:cNvPr>
          <p:cNvSpPr>
            <a:spLocks noGrp="1"/>
          </p:cNvSpPr>
          <p:nvPr>
            <p:ph sz="half" idx="1"/>
          </p:nvPr>
        </p:nvSpPr>
        <p:spPr>
          <a:xfrm>
            <a:off x="628650" y="1691700"/>
            <a:ext cx="7886700" cy="797833"/>
          </a:xfrm>
        </p:spPr>
        <p:txBody>
          <a:bodyPr/>
          <a:lstStyle/>
          <a:p>
            <a:r>
              <a:rPr lang="en-US" dirty="0">
                <a:solidFill>
                  <a:schemeClr val="bg1">
                    <a:lumMod val="25000"/>
                  </a:schemeClr>
                </a:solidFill>
                <a:cs typeface="Arial" panose="020B0604020202020204" pitchFamily="34" charset="0"/>
              </a:rPr>
              <a:t>T</a:t>
            </a:r>
            <a:r>
              <a:rPr lang="en-US" i="0" dirty="0">
                <a:solidFill>
                  <a:schemeClr val="bg1">
                    <a:lumMod val="25000"/>
                  </a:schemeClr>
                </a:solidFill>
                <a:effectLst/>
                <a:cs typeface="Arial" panose="020B0604020202020204" pitchFamily="34" charset="0"/>
              </a:rPr>
              <a:t>he Code sets out the conduct expected of every Elected </a:t>
            </a:r>
            <a:r>
              <a:rPr lang="en-US" dirty="0">
                <a:solidFill>
                  <a:schemeClr val="bg1">
                    <a:lumMod val="25000"/>
                  </a:schemeClr>
                </a:solidFill>
                <a:cs typeface="Arial" panose="020B0604020202020204" pitchFamily="34" charset="0"/>
              </a:rPr>
              <a:t>M</a:t>
            </a:r>
            <a:r>
              <a:rPr lang="en-US" i="0" dirty="0">
                <a:solidFill>
                  <a:schemeClr val="bg1">
                    <a:lumMod val="25000"/>
                  </a:schemeClr>
                </a:solidFill>
                <a:effectLst/>
                <a:cs typeface="Arial" panose="020B0604020202020204" pitchFamily="34" charset="0"/>
              </a:rPr>
              <a:t>ember of a local authority in Scotland</a:t>
            </a:r>
          </a:p>
        </p:txBody>
      </p:sp>
      <p:sp>
        <p:nvSpPr>
          <p:cNvPr id="7" name="Rectangle: Rounded Corners 6">
            <a:extLst>
              <a:ext uri="{FF2B5EF4-FFF2-40B4-BE49-F238E27FC236}">
                <a16:creationId xmlns:a16="http://schemas.microsoft.com/office/drawing/2014/main" id="{D5A971FA-3189-8E15-9FB8-B0FE77ED9703}"/>
              </a:ext>
            </a:extLst>
          </p:cNvPr>
          <p:cNvSpPr/>
          <p:nvPr/>
        </p:nvSpPr>
        <p:spPr>
          <a:xfrm>
            <a:off x="1791673" y="3690263"/>
            <a:ext cx="2613268"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ensure impartiality in dealing with </a:t>
            </a:r>
            <a:r>
              <a:rPr lang="en-GB" b="1" spc="-80" dirty="0">
                <a:solidFill>
                  <a:schemeClr val="tx1"/>
                </a:solidFill>
              </a:rPr>
              <a:t>planning applications </a:t>
            </a:r>
          </a:p>
        </p:txBody>
      </p:sp>
      <p:sp>
        <p:nvSpPr>
          <p:cNvPr id="8" name="Rectangle: Rounded Corners 7">
            <a:extLst>
              <a:ext uri="{FF2B5EF4-FFF2-40B4-BE49-F238E27FC236}">
                <a16:creationId xmlns:a16="http://schemas.microsoft.com/office/drawing/2014/main" id="{AF237E2E-97D2-9871-28FB-6F10305EFB57}"/>
              </a:ext>
            </a:extLst>
          </p:cNvPr>
          <p:cNvSpPr/>
          <p:nvPr/>
        </p:nvSpPr>
        <p:spPr>
          <a:xfrm>
            <a:off x="4865180" y="3624975"/>
            <a:ext cx="261326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ensure transparency &amp; fairness - avoid any perceptions of bias</a:t>
            </a:r>
          </a:p>
        </p:txBody>
      </p:sp>
      <p:sp>
        <p:nvSpPr>
          <p:cNvPr id="9" name="Rectangle: Rounded Corners 8">
            <a:extLst>
              <a:ext uri="{FF2B5EF4-FFF2-40B4-BE49-F238E27FC236}">
                <a16:creationId xmlns:a16="http://schemas.microsoft.com/office/drawing/2014/main" id="{133E8341-01E5-1B30-49E7-7EB5F5CB7019}"/>
              </a:ext>
            </a:extLst>
          </p:cNvPr>
          <p:cNvSpPr/>
          <p:nvPr/>
        </p:nvSpPr>
        <p:spPr>
          <a:xfrm>
            <a:off x="1791673" y="5225723"/>
            <a:ext cx="2613268"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allow personal interests to be formally declared</a:t>
            </a:r>
          </a:p>
        </p:txBody>
      </p:sp>
      <p:sp>
        <p:nvSpPr>
          <p:cNvPr id="10" name="Rectangle: Rounded Corners 9">
            <a:extLst>
              <a:ext uri="{FF2B5EF4-FFF2-40B4-BE49-F238E27FC236}">
                <a16:creationId xmlns:a16="http://schemas.microsoft.com/office/drawing/2014/main" id="{A42E4588-FD3E-68B5-227F-F990E21450D4}"/>
              </a:ext>
            </a:extLst>
          </p:cNvPr>
          <p:cNvSpPr/>
          <p:nvPr/>
        </p:nvSpPr>
        <p:spPr>
          <a:xfrm>
            <a:off x="4865180" y="5225723"/>
            <a:ext cx="2576071"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enable you to listen as long as no opinion expressed</a:t>
            </a:r>
          </a:p>
        </p:txBody>
      </p:sp>
      <p:sp>
        <p:nvSpPr>
          <p:cNvPr id="12" name="TextBox 11">
            <a:extLst>
              <a:ext uri="{FF2B5EF4-FFF2-40B4-BE49-F238E27FC236}">
                <a16:creationId xmlns:a16="http://schemas.microsoft.com/office/drawing/2014/main" id="{BAC712CF-A838-8900-D761-211A688BB8D2}"/>
              </a:ext>
            </a:extLst>
          </p:cNvPr>
          <p:cNvSpPr txBox="1"/>
          <p:nvPr/>
        </p:nvSpPr>
        <p:spPr>
          <a:xfrm>
            <a:off x="639160" y="2593105"/>
            <a:ext cx="8145236" cy="830997"/>
          </a:xfrm>
          <a:prstGeom prst="rect">
            <a:avLst/>
          </a:prstGeom>
          <a:noFill/>
        </p:spPr>
        <p:txBody>
          <a:bodyPr wrap="square">
            <a:spAutoFit/>
          </a:bodyPr>
          <a:lstStyle/>
          <a:p>
            <a:r>
              <a:rPr lang="en-US" sz="2800" b="1" dirty="0">
                <a:solidFill>
                  <a:srgbClr val="7030A0"/>
                </a:solidFill>
                <a:cs typeface="Arial" panose="020B0604020202020204" pitchFamily="34" charset="0"/>
              </a:rPr>
              <a:t>Section 7</a:t>
            </a:r>
            <a:r>
              <a:rPr lang="en-US" sz="2800" b="1" dirty="0">
                <a:solidFill>
                  <a:srgbClr val="7030A0"/>
                </a:solidFill>
              </a:rPr>
              <a:t>:</a:t>
            </a:r>
            <a:r>
              <a:rPr lang="en-US" sz="2000" b="1" dirty="0">
                <a:solidFill>
                  <a:schemeClr val="bg1">
                    <a:lumMod val="25000"/>
                  </a:schemeClr>
                </a:solidFill>
              </a:rPr>
              <a:t> “Taking Decisions on Quasi-Judicial or Regulatory Applications” covers planning decision making</a:t>
            </a:r>
          </a:p>
        </p:txBody>
      </p:sp>
      <p:sp>
        <p:nvSpPr>
          <p:cNvPr id="14" name="TextBox 13">
            <a:extLst>
              <a:ext uri="{FF2B5EF4-FFF2-40B4-BE49-F238E27FC236}">
                <a16:creationId xmlns:a16="http://schemas.microsoft.com/office/drawing/2014/main" id="{869138CC-97FF-21FC-E85C-58A3A02040E5}"/>
              </a:ext>
            </a:extLst>
          </p:cNvPr>
          <p:cNvSpPr txBox="1"/>
          <p:nvPr/>
        </p:nvSpPr>
        <p:spPr>
          <a:xfrm>
            <a:off x="637684" y="3763833"/>
            <a:ext cx="1038379" cy="461665"/>
          </a:xfrm>
          <a:prstGeom prst="rect">
            <a:avLst/>
          </a:prstGeom>
          <a:noFill/>
        </p:spPr>
        <p:txBody>
          <a:bodyPr wrap="square">
            <a:spAutoFit/>
          </a:bodyPr>
          <a:lstStyle/>
          <a:p>
            <a:r>
              <a:rPr lang="en-US" sz="2400" b="1" dirty="0"/>
              <a:t>AIMS</a:t>
            </a:r>
            <a:r>
              <a:rPr lang="en-US" sz="1800" b="1" dirty="0"/>
              <a:t>:</a:t>
            </a:r>
            <a:endParaRPr lang="en-GB" sz="1800" b="1" dirty="0"/>
          </a:p>
        </p:txBody>
      </p:sp>
    </p:spTree>
    <p:extLst>
      <p:ext uri="{BB962C8B-B14F-4D97-AF65-F5344CB8AC3E}">
        <p14:creationId xmlns:p14="http://schemas.microsoft.com/office/powerpoint/2010/main" val="588514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7A35-CD3B-7580-011A-3637295207B1}"/>
              </a:ext>
            </a:extLst>
          </p:cNvPr>
          <p:cNvSpPr>
            <a:spLocks noGrp="1"/>
          </p:cNvSpPr>
          <p:nvPr>
            <p:ph type="title"/>
          </p:nvPr>
        </p:nvSpPr>
        <p:spPr/>
        <p:txBody>
          <a:bodyPr/>
          <a:lstStyle/>
          <a:p>
            <a:r>
              <a:rPr lang="en-GB" dirty="0"/>
              <a:t>Elected Members can …</a:t>
            </a:r>
          </a:p>
        </p:txBody>
      </p:sp>
      <p:sp>
        <p:nvSpPr>
          <p:cNvPr id="6" name="TextBox 5">
            <a:extLst>
              <a:ext uri="{FF2B5EF4-FFF2-40B4-BE49-F238E27FC236}">
                <a16:creationId xmlns:a16="http://schemas.microsoft.com/office/drawing/2014/main" id="{4CED8C88-D251-011B-5886-6E4C8D60ACD0}"/>
              </a:ext>
            </a:extLst>
          </p:cNvPr>
          <p:cNvSpPr txBox="1"/>
          <p:nvPr/>
        </p:nvSpPr>
        <p:spPr>
          <a:xfrm>
            <a:off x="1675322" y="2131794"/>
            <a:ext cx="6969010" cy="830997"/>
          </a:xfrm>
          <a:prstGeom prst="rect">
            <a:avLst/>
          </a:prstGeom>
          <a:noFill/>
        </p:spPr>
        <p:txBody>
          <a:bodyPr wrap="square" rtlCol="0">
            <a:spAutoFit/>
          </a:bodyPr>
          <a:lstStyle/>
          <a:p>
            <a:r>
              <a:rPr lang="en-GB" sz="2400" b="1" dirty="0"/>
              <a:t>Discuss policy &amp; strategy, eg emerging Local Development Plan</a:t>
            </a:r>
          </a:p>
        </p:txBody>
      </p:sp>
      <p:sp>
        <p:nvSpPr>
          <p:cNvPr id="8" name="TextBox 7">
            <a:extLst>
              <a:ext uri="{FF2B5EF4-FFF2-40B4-BE49-F238E27FC236}">
                <a16:creationId xmlns:a16="http://schemas.microsoft.com/office/drawing/2014/main" id="{E6FB1581-B517-5FBB-9D11-A4C816273797}"/>
              </a:ext>
            </a:extLst>
          </p:cNvPr>
          <p:cNvSpPr txBox="1"/>
          <p:nvPr/>
        </p:nvSpPr>
        <p:spPr>
          <a:xfrm>
            <a:off x="1645893" y="3369500"/>
            <a:ext cx="6988629" cy="461665"/>
          </a:xfrm>
          <a:prstGeom prst="rect">
            <a:avLst/>
          </a:prstGeom>
          <a:noFill/>
        </p:spPr>
        <p:txBody>
          <a:bodyPr wrap="square" rtlCol="0">
            <a:spAutoFit/>
          </a:bodyPr>
          <a:lstStyle/>
          <a:p>
            <a:r>
              <a:rPr lang="en-GB" sz="2400" b="1" dirty="0"/>
              <a:t>Attend Pre-Application Consultation Events</a:t>
            </a:r>
          </a:p>
        </p:txBody>
      </p:sp>
      <p:sp>
        <p:nvSpPr>
          <p:cNvPr id="10" name="TextBox 9">
            <a:extLst>
              <a:ext uri="{FF2B5EF4-FFF2-40B4-BE49-F238E27FC236}">
                <a16:creationId xmlns:a16="http://schemas.microsoft.com/office/drawing/2014/main" id="{7C631517-3960-9AF0-6D16-65C58552EF5D}"/>
              </a:ext>
            </a:extLst>
          </p:cNvPr>
          <p:cNvSpPr txBox="1"/>
          <p:nvPr/>
        </p:nvSpPr>
        <p:spPr>
          <a:xfrm>
            <a:off x="1645894" y="4211342"/>
            <a:ext cx="6988629" cy="830997"/>
          </a:xfrm>
          <a:prstGeom prst="rect">
            <a:avLst/>
          </a:prstGeom>
          <a:noFill/>
        </p:spPr>
        <p:txBody>
          <a:bodyPr wrap="square" rtlCol="0">
            <a:spAutoFit/>
          </a:bodyPr>
          <a:lstStyle/>
          <a:p>
            <a:r>
              <a:rPr lang="en-GB" sz="2400" b="1" dirty="0"/>
              <a:t>Get involved in community-led plan type projects</a:t>
            </a:r>
          </a:p>
        </p:txBody>
      </p:sp>
      <p:pic>
        <p:nvPicPr>
          <p:cNvPr id="14" name="Graphic 13" descr="Badge Tick1 with solid fill">
            <a:extLst>
              <a:ext uri="{FF2B5EF4-FFF2-40B4-BE49-F238E27FC236}">
                <a16:creationId xmlns:a16="http://schemas.microsoft.com/office/drawing/2014/main" id="{FD2330B8-3AFE-F69E-47CB-18F2FF75ED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021278"/>
            <a:ext cx="914400" cy="914400"/>
          </a:xfrm>
          <a:prstGeom prst="rect">
            <a:avLst/>
          </a:prstGeom>
        </p:spPr>
      </p:pic>
      <p:pic>
        <p:nvPicPr>
          <p:cNvPr id="17" name="Graphic 16" descr="Badge Tick1 with solid fill">
            <a:extLst>
              <a:ext uri="{FF2B5EF4-FFF2-40B4-BE49-F238E27FC236}">
                <a16:creationId xmlns:a16="http://schemas.microsoft.com/office/drawing/2014/main" id="{C367FAD9-160B-3D17-9001-5F951E3D1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3097594"/>
            <a:ext cx="914400" cy="914400"/>
          </a:xfrm>
          <a:prstGeom prst="rect">
            <a:avLst/>
          </a:prstGeom>
        </p:spPr>
      </p:pic>
      <p:pic>
        <p:nvPicPr>
          <p:cNvPr id="20" name="Graphic 19" descr="Badge Tick1 with solid fill">
            <a:extLst>
              <a:ext uri="{FF2B5EF4-FFF2-40B4-BE49-F238E27FC236}">
                <a16:creationId xmlns:a16="http://schemas.microsoft.com/office/drawing/2014/main" id="{47CABE77-1E2A-6AED-838B-6CDF03FB43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4115687"/>
            <a:ext cx="914400" cy="914400"/>
          </a:xfrm>
          <a:prstGeom prst="rect">
            <a:avLst/>
          </a:prstGeom>
        </p:spPr>
      </p:pic>
    </p:spTree>
    <p:extLst>
      <p:ext uri="{BB962C8B-B14F-4D97-AF65-F5344CB8AC3E}">
        <p14:creationId xmlns:p14="http://schemas.microsoft.com/office/powerpoint/2010/main" val="4148373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30AF-6EE4-411F-6486-0721FD2C2A95}"/>
              </a:ext>
            </a:extLst>
          </p:cNvPr>
          <p:cNvSpPr>
            <a:spLocks noGrp="1"/>
          </p:cNvSpPr>
          <p:nvPr>
            <p:ph type="title"/>
          </p:nvPr>
        </p:nvSpPr>
        <p:spPr/>
        <p:txBody>
          <a:bodyPr/>
          <a:lstStyle/>
          <a:p>
            <a:r>
              <a:rPr lang="en-GB" dirty="0"/>
              <a:t>Elected Members must …</a:t>
            </a:r>
          </a:p>
        </p:txBody>
      </p:sp>
      <p:sp>
        <p:nvSpPr>
          <p:cNvPr id="3" name="Content Placeholder 2">
            <a:extLst>
              <a:ext uri="{FF2B5EF4-FFF2-40B4-BE49-F238E27FC236}">
                <a16:creationId xmlns:a16="http://schemas.microsoft.com/office/drawing/2014/main" id="{177B1C79-B9D6-8E9C-F776-98E2F1B4E260}"/>
              </a:ext>
            </a:extLst>
          </p:cNvPr>
          <p:cNvSpPr>
            <a:spLocks noGrp="1"/>
          </p:cNvSpPr>
          <p:nvPr>
            <p:ph sz="half" idx="1"/>
          </p:nvPr>
        </p:nvSpPr>
        <p:spPr>
          <a:xfrm>
            <a:off x="1755884" y="2160453"/>
            <a:ext cx="6484226" cy="2919421"/>
          </a:xfrm>
        </p:spPr>
        <p:txBody>
          <a:bodyPr/>
          <a:lstStyle/>
          <a:p>
            <a:pPr>
              <a:spcAft>
                <a:spcPts val="1200"/>
              </a:spcAft>
            </a:pPr>
            <a:r>
              <a:rPr lang="en-GB" dirty="0"/>
              <a:t>Only form an opinion following due consideration at committee</a:t>
            </a:r>
            <a:br>
              <a:rPr lang="en-GB" dirty="0"/>
            </a:br>
            <a:endParaRPr lang="en-GB" dirty="0"/>
          </a:p>
          <a:p>
            <a:pPr>
              <a:spcAft>
                <a:spcPts val="1200"/>
              </a:spcAft>
            </a:pPr>
            <a:r>
              <a:rPr lang="en-GB" dirty="0"/>
              <a:t>Declare financial and personal interests</a:t>
            </a:r>
            <a:br>
              <a:rPr lang="en-GB" dirty="0"/>
            </a:br>
            <a:endParaRPr lang="en-GB" dirty="0"/>
          </a:p>
          <a:p>
            <a:pPr>
              <a:spcAft>
                <a:spcPts val="1200"/>
              </a:spcAft>
            </a:pPr>
            <a:r>
              <a:rPr lang="en-GB" dirty="0"/>
              <a:t>Follow correct procedures at site visits</a:t>
            </a:r>
          </a:p>
        </p:txBody>
      </p:sp>
      <p:pic>
        <p:nvPicPr>
          <p:cNvPr id="6" name="Graphic 5" descr="Badge Tick1 with solid fill">
            <a:extLst>
              <a:ext uri="{FF2B5EF4-FFF2-40B4-BE49-F238E27FC236}">
                <a16:creationId xmlns:a16="http://schemas.microsoft.com/office/drawing/2014/main" id="{27A0F6AE-33D7-16D9-EF27-E67190DE46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670" y="4098880"/>
            <a:ext cx="914400" cy="914400"/>
          </a:xfrm>
          <a:prstGeom prst="rect">
            <a:avLst/>
          </a:prstGeom>
        </p:spPr>
      </p:pic>
      <p:pic>
        <p:nvPicPr>
          <p:cNvPr id="7" name="Graphic 6" descr="Badge Tick1 with solid fill">
            <a:extLst>
              <a:ext uri="{FF2B5EF4-FFF2-40B4-BE49-F238E27FC236}">
                <a16:creationId xmlns:a16="http://schemas.microsoft.com/office/drawing/2014/main" id="{3F9E5A33-DB48-D228-345A-58D7584D0B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9160" y="3079380"/>
            <a:ext cx="914400" cy="914400"/>
          </a:xfrm>
          <a:prstGeom prst="rect">
            <a:avLst/>
          </a:prstGeom>
        </p:spPr>
      </p:pic>
      <p:pic>
        <p:nvPicPr>
          <p:cNvPr id="8" name="Graphic 7" descr="Badge Tick1 with solid fill">
            <a:extLst>
              <a:ext uri="{FF2B5EF4-FFF2-40B4-BE49-F238E27FC236}">
                <a16:creationId xmlns:a16="http://schemas.microsoft.com/office/drawing/2014/main" id="{8E2E1F35-DF46-FD69-5600-B35B9E987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670" y="2016848"/>
            <a:ext cx="914400" cy="914400"/>
          </a:xfrm>
          <a:prstGeom prst="rect">
            <a:avLst/>
          </a:prstGeom>
        </p:spPr>
      </p:pic>
    </p:spTree>
    <p:extLst>
      <p:ext uri="{BB962C8B-B14F-4D97-AF65-F5344CB8AC3E}">
        <p14:creationId xmlns:p14="http://schemas.microsoft.com/office/powerpoint/2010/main" val="917962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7A35-CD3B-7580-011A-3637295207B1}"/>
              </a:ext>
            </a:extLst>
          </p:cNvPr>
          <p:cNvSpPr>
            <a:spLocks noGrp="1"/>
          </p:cNvSpPr>
          <p:nvPr>
            <p:ph type="title"/>
          </p:nvPr>
        </p:nvSpPr>
        <p:spPr/>
        <p:txBody>
          <a:bodyPr/>
          <a:lstStyle/>
          <a:p>
            <a:r>
              <a:rPr lang="en-GB" dirty="0"/>
              <a:t>Elected Members on committees* cannot …</a:t>
            </a:r>
          </a:p>
        </p:txBody>
      </p:sp>
      <p:sp>
        <p:nvSpPr>
          <p:cNvPr id="6" name="TextBox 5">
            <a:extLst>
              <a:ext uri="{FF2B5EF4-FFF2-40B4-BE49-F238E27FC236}">
                <a16:creationId xmlns:a16="http://schemas.microsoft.com/office/drawing/2014/main" id="{4CED8C88-D251-011B-5886-6E4C8D60ACD0}"/>
              </a:ext>
            </a:extLst>
          </p:cNvPr>
          <p:cNvSpPr txBox="1"/>
          <p:nvPr/>
        </p:nvSpPr>
        <p:spPr>
          <a:xfrm>
            <a:off x="1675322" y="3046194"/>
            <a:ext cx="6969010" cy="830997"/>
          </a:xfrm>
          <a:prstGeom prst="rect">
            <a:avLst/>
          </a:prstGeom>
          <a:noFill/>
        </p:spPr>
        <p:txBody>
          <a:bodyPr wrap="square" rtlCol="0">
            <a:spAutoFit/>
          </a:bodyPr>
          <a:lstStyle/>
          <a:p>
            <a:r>
              <a:rPr lang="en-GB" sz="2400" b="1" dirty="0"/>
              <a:t>Make public statements on views on live planning applications</a:t>
            </a:r>
          </a:p>
        </p:txBody>
      </p:sp>
      <p:sp>
        <p:nvSpPr>
          <p:cNvPr id="8" name="TextBox 7">
            <a:extLst>
              <a:ext uri="{FF2B5EF4-FFF2-40B4-BE49-F238E27FC236}">
                <a16:creationId xmlns:a16="http://schemas.microsoft.com/office/drawing/2014/main" id="{E6FB1581-B517-5FBB-9D11-A4C816273797}"/>
              </a:ext>
            </a:extLst>
          </p:cNvPr>
          <p:cNvSpPr txBox="1"/>
          <p:nvPr/>
        </p:nvSpPr>
        <p:spPr>
          <a:xfrm>
            <a:off x="1645895" y="4269139"/>
            <a:ext cx="6988629" cy="461665"/>
          </a:xfrm>
          <a:prstGeom prst="rect">
            <a:avLst/>
          </a:prstGeom>
          <a:noFill/>
        </p:spPr>
        <p:txBody>
          <a:bodyPr wrap="square" rtlCol="0">
            <a:spAutoFit/>
          </a:bodyPr>
          <a:lstStyle/>
          <a:p>
            <a:r>
              <a:rPr lang="en-GB" sz="2400" b="1" dirty="0"/>
              <a:t>Pressurise officers making recommendation</a:t>
            </a:r>
          </a:p>
        </p:txBody>
      </p:sp>
      <p:sp>
        <p:nvSpPr>
          <p:cNvPr id="10" name="TextBox 9">
            <a:extLst>
              <a:ext uri="{FF2B5EF4-FFF2-40B4-BE49-F238E27FC236}">
                <a16:creationId xmlns:a16="http://schemas.microsoft.com/office/drawing/2014/main" id="{7C631517-3960-9AF0-6D16-65C58552EF5D}"/>
              </a:ext>
            </a:extLst>
          </p:cNvPr>
          <p:cNvSpPr txBox="1"/>
          <p:nvPr/>
        </p:nvSpPr>
        <p:spPr>
          <a:xfrm>
            <a:off x="1645895" y="5286663"/>
            <a:ext cx="6988629" cy="461665"/>
          </a:xfrm>
          <a:prstGeom prst="rect">
            <a:avLst/>
          </a:prstGeom>
          <a:noFill/>
        </p:spPr>
        <p:txBody>
          <a:bodyPr wrap="square" rtlCol="0">
            <a:spAutoFit/>
          </a:bodyPr>
          <a:lstStyle/>
          <a:p>
            <a:r>
              <a:rPr lang="en-GB" sz="2400" b="1" dirty="0"/>
              <a:t>Lobby other elected members</a:t>
            </a:r>
          </a:p>
        </p:txBody>
      </p:sp>
      <p:pic>
        <p:nvPicPr>
          <p:cNvPr id="13" name="Graphic 12" descr="Badge Cross with solid fill">
            <a:extLst>
              <a:ext uri="{FF2B5EF4-FFF2-40B4-BE49-F238E27FC236}">
                <a16:creationId xmlns:a16="http://schemas.microsoft.com/office/drawing/2014/main" id="{3670A17F-CFDE-BAB1-9082-EEC80807C3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990" y="5109602"/>
            <a:ext cx="914400" cy="914400"/>
          </a:xfrm>
          <a:prstGeom prst="rect">
            <a:avLst/>
          </a:prstGeom>
        </p:spPr>
      </p:pic>
      <p:pic>
        <p:nvPicPr>
          <p:cNvPr id="15" name="Graphic 14" descr="Badge Cross with solid fill">
            <a:extLst>
              <a:ext uri="{FF2B5EF4-FFF2-40B4-BE49-F238E27FC236}">
                <a16:creationId xmlns:a16="http://schemas.microsoft.com/office/drawing/2014/main" id="{FFE9F3DC-2E79-BEBA-C40B-950D563BB0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990" y="4049486"/>
            <a:ext cx="914400" cy="914400"/>
          </a:xfrm>
          <a:prstGeom prst="rect">
            <a:avLst/>
          </a:prstGeom>
        </p:spPr>
      </p:pic>
      <p:pic>
        <p:nvPicPr>
          <p:cNvPr id="16" name="Graphic 15" descr="Badge Cross with solid fill">
            <a:extLst>
              <a:ext uri="{FF2B5EF4-FFF2-40B4-BE49-F238E27FC236}">
                <a16:creationId xmlns:a16="http://schemas.microsoft.com/office/drawing/2014/main" id="{3D2EB7D0-DE86-35AE-7CBE-738493BAA4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942937"/>
            <a:ext cx="914400" cy="914400"/>
          </a:xfrm>
          <a:prstGeom prst="rect">
            <a:avLst/>
          </a:prstGeom>
        </p:spPr>
      </p:pic>
      <p:sp>
        <p:nvSpPr>
          <p:cNvPr id="5" name="TextBox 4">
            <a:extLst>
              <a:ext uri="{FF2B5EF4-FFF2-40B4-BE49-F238E27FC236}">
                <a16:creationId xmlns:a16="http://schemas.microsoft.com/office/drawing/2014/main" id="{A13B101E-C431-88AE-4EBC-9B03F2801775}"/>
              </a:ext>
            </a:extLst>
          </p:cNvPr>
          <p:cNvSpPr txBox="1"/>
          <p:nvPr/>
        </p:nvSpPr>
        <p:spPr>
          <a:xfrm>
            <a:off x="628650" y="1790765"/>
            <a:ext cx="6751864" cy="646331"/>
          </a:xfrm>
          <a:prstGeom prst="rect">
            <a:avLst/>
          </a:prstGeom>
          <a:noFill/>
        </p:spPr>
        <p:txBody>
          <a:bodyPr wrap="square" rtlCol="0">
            <a:spAutoFit/>
          </a:bodyPr>
          <a:lstStyle/>
          <a:p>
            <a:r>
              <a:rPr lang="en-GB" b="1" dirty="0"/>
              <a:t>*Planning Applications Committee; Local Review Body; also applies to full Council Hearings)</a:t>
            </a:r>
          </a:p>
        </p:txBody>
      </p:sp>
    </p:spTree>
    <p:extLst>
      <p:ext uri="{BB962C8B-B14F-4D97-AF65-F5344CB8AC3E}">
        <p14:creationId xmlns:p14="http://schemas.microsoft.com/office/powerpoint/2010/main" val="2387242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6DD2-3B7E-2483-EA10-10161C7DCA25}"/>
              </a:ext>
            </a:extLst>
          </p:cNvPr>
          <p:cNvSpPr>
            <a:spLocks noGrp="1"/>
          </p:cNvSpPr>
          <p:nvPr>
            <p:ph type="title"/>
          </p:nvPr>
        </p:nvSpPr>
        <p:spPr/>
        <p:txBody>
          <a:bodyPr/>
          <a:lstStyle/>
          <a:p>
            <a:r>
              <a:rPr lang="en-GB" dirty="0"/>
              <a:t>Examples of breaches of Code of Conduct</a:t>
            </a:r>
          </a:p>
        </p:txBody>
      </p:sp>
      <p:sp>
        <p:nvSpPr>
          <p:cNvPr id="3" name="Content Placeholder 2">
            <a:extLst>
              <a:ext uri="{FF2B5EF4-FFF2-40B4-BE49-F238E27FC236}">
                <a16:creationId xmlns:a16="http://schemas.microsoft.com/office/drawing/2014/main" id="{898A87C8-B799-B5C8-A02F-0909130F9EC2}"/>
              </a:ext>
            </a:extLst>
          </p:cNvPr>
          <p:cNvSpPr>
            <a:spLocks noGrp="1"/>
          </p:cNvSpPr>
          <p:nvPr>
            <p:ph sz="half" idx="1"/>
          </p:nvPr>
        </p:nvSpPr>
        <p:spPr>
          <a:xfrm>
            <a:off x="744264" y="2031133"/>
            <a:ext cx="7485336" cy="3934152"/>
          </a:xfrm>
        </p:spPr>
        <p:txBody>
          <a:bodyPr>
            <a:normAutofit lnSpcReduction="10000"/>
          </a:bodyPr>
          <a:lstStyle/>
          <a:p>
            <a:pPr marL="342900" indent="-342900">
              <a:lnSpc>
                <a:spcPct val="120000"/>
              </a:lnSpc>
              <a:spcAft>
                <a:spcPts val="1200"/>
              </a:spcAft>
              <a:buFont typeface="Arial" panose="020B0604020202020204" pitchFamily="34" charset="0"/>
              <a:buChar char="•"/>
            </a:pPr>
            <a:r>
              <a:rPr lang="en-GB" sz="2000" dirty="0">
                <a:solidFill>
                  <a:srgbClr val="7030A0"/>
                </a:solidFill>
              </a:rPr>
              <a:t>Lobbying by email other Elected Members to reject a planning application before committee (Scotland)</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personal ties to family of the applicant before voting in favour at committee (Scotland) </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membership of a group campaigning on a specific planning issue (Scotland)</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personal interest </a:t>
            </a:r>
            <a:r>
              <a:rPr lang="en-GB" sz="2000">
                <a:solidFill>
                  <a:srgbClr val="7030A0"/>
                </a:solidFill>
              </a:rPr>
              <a:t>in a planning </a:t>
            </a:r>
            <a:r>
              <a:rPr lang="en-GB" sz="2000" dirty="0">
                <a:solidFill>
                  <a:srgbClr val="7030A0"/>
                </a:solidFill>
              </a:rPr>
              <a:t>application to extend a property (England)</a:t>
            </a:r>
          </a:p>
          <a:p>
            <a:endParaRPr lang="en-GB" dirty="0">
              <a:solidFill>
                <a:srgbClr val="7030A0"/>
              </a:solidFill>
            </a:endParaRPr>
          </a:p>
        </p:txBody>
      </p:sp>
      <p:pic>
        <p:nvPicPr>
          <p:cNvPr id="5" name="Picture 4">
            <a:extLst>
              <a:ext uri="{FF2B5EF4-FFF2-40B4-BE49-F238E27FC236}">
                <a16:creationId xmlns:a16="http://schemas.microsoft.com/office/drawing/2014/main" id="{A9C2EFD4-DFFA-6BE0-0468-4D126D8F5970}"/>
              </a:ext>
            </a:extLst>
          </p:cNvPr>
          <p:cNvPicPr>
            <a:picLocks noChangeAspect="1"/>
          </p:cNvPicPr>
          <p:nvPr/>
        </p:nvPicPr>
        <p:blipFill>
          <a:blip r:embed="rId2"/>
          <a:stretch>
            <a:fillRect/>
          </a:stretch>
        </p:blipFill>
        <p:spPr>
          <a:xfrm>
            <a:off x="6423660" y="5828586"/>
            <a:ext cx="2720340" cy="890911"/>
          </a:xfrm>
          <a:prstGeom prst="rect">
            <a:avLst/>
          </a:prstGeom>
        </p:spPr>
      </p:pic>
    </p:spTree>
    <p:extLst>
      <p:ext uri="{BB962C8B-B14F-4D97-AF65-F5344CB8AC3E}">
        <p14:creationId xmlns:p14="http://schemas.microsoft.com/office/powerpoint/2010/main" val="1090279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E317-1AED-3CA9-9366-4609759A3527}"/>
              </a:ext>
            </a:extLst>
          </p:cNvPr>
          <p:cNvSpPr>
            <a:spLocks noGrp="1"/>
          </p:cNvSpPr>
          <p:nvPr>
            <p:ph type="title"/>
          </p:nvPr>
        </p:nvSpPr>
        <p:spPr>
          <a:xfrm>
            <a:off x="628650" y="365126"/>
            <a:ext cx="7143750" cy="1325563"/>
          </a:xfrm>
        </p:spPr>
        <p:txBody>
          <a:bodyPr/>
          <a:lstStyle/>
          <a:p>
            <a:r>
              <a:rPr lang="en-GB" dirty="0"/>
              <a:t>Before &amp; at Committee …</a:t>
            </a:r>
          </a:p>
        </p:txBody>
      </p:sp>
      <p:sp>
        <p:nvSpPr>
          <p:cNvPr id="6" name="TextBox 5">
            <a:extLst>
              <a:ext uri="{FF2B5EF4-FFF2-40B4-BE49-F238E27FC236}">
                <a16:creationId xmlns:a16="http://schemas.microsoft.com/office/drawing/2014/main" id="{F39D897F-6F20-0519-D07A-52AE518E1A1B}"/>
              </a:ext>
            </a:extLst>
          </p:cNvPr>
          <p:cNvSpPr txBox="1"/>
          <p:nvPr/>
        </p:nvSpPr>
        <p:spPr>
          <a:xfrm>
            <a:off x="914400" y="1840842"/>
            <a:ext cx="7467600" cy="4401205"/>
          </a:xfrm>
          <a:prstGeom prst="rect">
            <a:avLst/>
          </a:prstGeom>
          <a:noFill/>
        </p:spPr>
        <p:txBody>
          <a:bodyPr wrap="square" rtlCol="0">
            <a:spAutoFit/>
          </a:bodyPr>
          <a:lstStyle/>
          <a:p>
            <a:pPr marL="285750" indent="-285750">
              <a:buFont typeface="Wingdings" panose="05000000000000000000" pitchFamily="2" charset="2"/>
              <a:buChar char="ü"/>
            </a:pPr>
            <a:r>
              <a:rPr lang="en-GB" sz="2000" b="1" dirty="0"/>
              <a:t>Read committee papers sufficiently – be prepared</a:t>
            </a:r>
            <a:br>
              <a:rPr lang="en-GB" sz="2000" b="1" dirty="0"/>
            </a:br>
            <a:endParaRPr lang="en-GB" sz="2000" b="1" dirty="0"/>
          </a:p>
          <a:p>
            <a:pPr marL="285750" indent="-285750">
              <a:buFont typeface="Wingdings" panose="05000000000000000000" pitchFamily="2" charset="2"/>
              <a:buChar char="ü"/>
            </a:pPr>
            <a:r>
              <a:rPr lang="en-GB" sz="2000" b="1" dirty="0"/>
              <a:t>Listen carefully to presentations at committee:</a:t>
            </a:r>
            <a:br>
              <a:rPr lang="en-GB" sz="2000" b="1" dirty="0"/>
            </a:br>
            <a:r>
              <a:rPr lang="en-GB" sz="2000" b="1" dirty="0"/>
              <a:t>(decisions to be made based on evidence presented on the day)</a:t>
            </a:r>
            <a:br>
              <a:rPr lang="en-GB" sz="2000" b="1" dirty="0"/>
            </a:br>
            <a:endParaRPr lang="en-GB" sz="2000" b="1" dirty="0"/>
          </a:p>
          <a:p>
            <a:pPr marL="285750" indent="-285750">
              <a:buFont typeface="Wingdings" panose="05000000000000000000" pitchFamily="2" charset="2"/>
              <a:buChar char="ü"/>
            </a:pPr>
            <a:r>
              <a:rPr lang="en-GB" sz="2000" b="1" dirty="0"/>
              <a:t>Understand planning/non-planning issues &amp; potential Material Considerations</a:t>
            </a:r>
            <a:br>
              <a:rPr lang="en-GB" sz="2000" b="1" dirty="0"/>
            </a:br>
            <a:endParaRPr lang="en-GB" sz="2000" b="1" dirty="0"/>
          </a:p>
          <a:p>
            <a:pPr marL="285750" indent="-285750">
              <a:buFont typeface="Wingdings" panose="05000000000000000000" pitchFamily="2" charset="2"/>
              <a:buChar char="ü"/>
            </a:pPr>
            <a:r>
              <a:rPr lang="en-GB" sz="2000" b="1" dirty="0"/>
              <a:t>Give appropriate weight to views of members of the public </a:t>
            </a:r>
            <a:r>
              <a:rPr lang="en-GB" sz="2000" b="1" dirty="0">
                <a:solidFill>
                  <a:srgbClr val="7030A0"/>
                </a:solidFill>
              </a:rPr>
              <a:t>that are planning matters/material considerations</a:t>
            </a:r>
            <a:br>
              <a:rPr lang="en-GB" sz="2000" b="1" dirty="0">
                <a:solidFill>
                  <a:srgbClr val="FF0000"/>
                </a:solidFill>
              </a:rPr>
            </a:br>
            <a:endParaRPr lang="en-GB" sz="2000" b="1" dirty="0">
              <a:solidFill>
                <a:srgbClr val="FF0000"/>
              </a:solidFill>
            </a:endParaRPr>
          </a:p>
          <a:p>
            <a:pPr marL="285750" indent="-285750">
              <a:buFont typeface="Wingdings" panose="05000000000000000000" pitchFamily="2" charset="2"/>
              <a:buChar char="ü"/>
            </a:pPr>
            <a:r>
              <a:rPr lang="en-GB" sz="2000" b="1" dirty="0">
                <a:solidFill>
                  <a:schemeClr val="bg1">
                    <a:lumMod val="25000"/>
                  </a:schemeClr>
                </a:solidFill>
              </a:rPr>
              <a:t>Respect your officers’ professional opinion (even if you may not agree)</a:t>
            </a:r>
          </a:p>
        </p:txBody>
      </p:sp>
      <p:pic>
        <p:nvPicPr>
          <p:cNvPr id="10" name="Graphic 9" descr="Checklist with solid fill">
            <a:extLst>
              <a:ext uri="{FF2B5EF4-FFF2-40B4-BE49-F238E27FC236}">
                <a16:creationId xmlns:a16="http://schemas.microsoft.com/office/drawing/2014/main" id="{800191D3-4BEF-0BF7-CE41-FE881183B8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2232" y="615953"/>
            <a:ext cx="1074736" cy="1074736"/>
          </a:xfrm>
          <a:prstGeom prst="rect">
            <a:avLst/>
          </a:prstGeom>
        </p:spPr>
      </p:pic>
      <p:pic>
        <p:nvPicPr>
          <p:cNvPr id="5" name="Graphic 4" descr="Comment Important with solid fill">
            <a:extLst>
              <a:ext uri="{FF2B5EF4-FFF2-40B4-BE49-F238E27FC236}">
                <a16:creationId xmlns:a16="http://schemas.microsoft.com/office/drawing/2014/main" id="{15CB182F-B342-A134-8C5E-6E82C6F7D2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037" y="5506081"/>
            <a:ext cx="836913" cy="836913"/>
          </a:xfrm>
          <a:prstGeom prst="rect">
            <a:avLst/>
          </a:prstGeom>
        </p:spPr>
      </p:pic>
      <p:pic>
        <p:nvPicPr>
          <p:cNvPr id="7" name="Graphic 6" descr="Comment Important with solid fill">
            <a:extLst>
              <a:ext uri="{FF2B5EF4-FFF2-40B4-BE49-F238E27FC236}">
                <a16:creationId xmlns:a16="http://schemas.microsoft.com/office/drawing/2014/main" id="{042EA0D1-47E6-826B-6361-41D551E3A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518" y="1696863"/>
            <a:ext cx="836913" cy="836913"/>
          </a:xfrm>
          <a:prstGeom prst="rect">
            <a:avLst/>
          </a:prstGeom>
        </p:spPr>
      </p:pic>
    </p:spTree>
    <p:extLst>
      <p:ext uri="{BB962C8B-B14F-4D97-AF65-F5344CB8AC3E}">
        <p14:creationId xmlns:p14="http://schemas.microsoft.com/office/powerpoint/2010/main" val="764305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9323" y="248771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284376" y="2682512"/>
            <a:ext cx="4264089" cy="1938992"/>
          </a:xfrm>
          <a:prstGeom prst="rect">
            <a:avLst/>
          </a:prstGeom>
          <a:noFill/>
        </p:spPr>
        <p:txBody>
          <a:bodyPr wrap="square" rtlCol="0">
            <a:spAutoFit/>
          </a:bodyPr>
          <a:lstStyle/>
          <a:p>
            <a:r>
              <a:rPr lang="en-GB" sz="6000" b="1" dirty="0"/>
              <a:t>Q&amp;A</a:t>
            </a:r>
          </a:p>
          <a:p>
            <a:r>
              <a:rPr lang="en-GB" sz="6000" b="1" dirty="0"/>
              <a:t>Discussion</a:t>
            </a:r>
          </a:p>
        </p:txBody>
      </p:sp>
    </p:spTree>
    <p:extLst>
      <p:ext uri="{BB962C8B-B14F-4D97-AF65-F5344CB8AC3E}">
        <p14:creationId xmlns:p14="http://schemas.microsoft.com/office/powerpoint/2010/main" val="3964887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830" y="472703"/>
            <a:ext cx="6040592" cy="1325563"/>
          </a:xfrm>
        </p:spPr>
        <p:txBody>
          <a:bodyPr>
            <a:normAutofit/>
          </a:bodyPr>
          <a:lstStyle/>
          <a:p>
            <a:r>
              <a:rPr lang="en-GB" b="1" dirty="0">
                <a:solidFill>
                  <a:schemeClr val="bg1">
                    <a:lumMod val="25000"/>
                  </a:schemeClr>
                </a:solidFill>
              </a:rPr>
              <a:t>Key points summary so far</a:t>
            </a:r>
          </a:p>
        </p:txBody>
      </p:sp>
      <p:sp>
        <p:nvSpPr>
          <p:cNvPr id="3" name="Content Placeholder 2"/>
          <p:cNvSpPr>
            <a:spLocks noGrp="1"/>
          </p:cNvSpPr>
          <p:nvPr>
            <p:ph idx="1"/>
          </p:nvPr>
        </p:nvSpPr>
        <p:spPr>
          <a:xfrm>
            <a:off x="733830" y="2101051"/>
            <a:ext cx="7459229" cy="4186011"/>
          </a:xfrm>
        </p:spPr>
        <p:txBody>
          <a:bodyPr>
            <a:normAutofit fontScale="85000" lnSpcReduction="20000"/>
          </a:bodyPr>
          <a:lstStyle/>
          <a:p>
            <a:pPr marL="452438" indent="-452438">
              <a:lnSpc>
                <a:spcPct val="120000"/>
              </a:lnSpc>
              <a:spcAft>
                <a:spcPts val="600"/>
              </a:spcAft>
              <a:buFont typeface="Wingdings" panose="05000000000000000000" pitchFamily="2" charset="2"/>
              <a:buChar char="ü"/>
            </a:pPr>
            <a:r>
              <a:rPr lang="en-GB" b="1" dirty="0"/>
              <a:t>Abide by your Code of Conduct</a:t>
            </a:r>
          </a:p>
          <a:p>
            <a:pPr marL="452438" indent="-452438">
              <a:lnSpc>
                <a:spcPct val="120000"/>
              </a:lnSpc>
              <a:spcAft>
                <a:spcPts val="600"/>
              </a:spcAft>
              <a:buFont typeface="Wingdings" panose="05000000000000000000" pitchFamily="2" charset="2"/>
              <a:buChar char="ü"/>
            </a:pPr>
            <a:r>
              <a:rPr lang="en-GB" b="1" dirty="0"/>
              <a:t>Know &amp; own your Local Development Plan</a:t>
            </a:r>
          </a:p>
          <a:p>
            <a:pPr marL="452438" indent="-452438">
              <a:lnSpc>
                <a:spcPct val="120000"/>
              </a:lnSpc>
              <a:spcAft>
                <a:spcPts val="600"/>
              </a:spcAft>
              <a:buFont typeface="Wingdings" panose="05000000000000000000" pitchFamily="2" charset="2"/>
              <a:buChar char="ü"/>
            </a:pPr>
            <a:r>
              <a:rPr lang="en-GB" b="1" dirty="0"/>
              <a:t>Understand Material Considerations</a:t>
            </a:r>
          </a:p>
          <a:p>
            <a:pPr marL="452438" indent="-452438">
              <a:lnSpc>
                <a:spcPct val="120000"/>
              </a:lnSpc>
              <a:spcAft>
                <a:spcPts val="600"/>
              </a:spcAft>
              <a:buFont typeface="Wingdings" panose="05000000000000000000" pitchFamily="2" charset="2"/>
              <a:buChar char="ü"/>
            </a:pPr>
            <a:r>
              <a:rPr lang="en-GB" b="1" dirty="0"/>
              <a:t>Encourage your ward community members to be involved in the Local Development Plan</a:t>
            </a:r>
            <a:endParaRPr lang="en-GB" b="1" strike="sngStrike" dirty="0">
              <a:solidFill>
                <a:srgbClr val="FF0000"/>
              </a:solidFill>
            </a:endParaRPr>
          </a:p>
          <a:p>
            <a:pPr marL="452438" indent="-452438">
              <a:lnSpc>
                <a:spcPct val="120000"/>
              </a:lnSpc>
              <a:spcAft>
                <a:spcPts val="600"/>
              </a:spcAft>
              <a:buFont typeface="Wingdings" panose="05000000000000000000" pitchFamily="2" charset="2"/>
              <a:buChar char="ü"/>
            </a:pPr>
            <a:r>
              <a:rPr lang="en-GB" b="1" dirty="0"/>
              <a:t>Planning will be a key ward matter</a:t>
            </a:r>
          </a:p>
          <a:p>
            <a:pPr marL="452438" indent="-452438">
              <a:lnSpc>
                <a:spcPct val="120000"/>
              </a:lnSpc>
              <a:spcAft>
                <a:spcPts val="600"/>
              </a:spcAft>
              <a:buFont typeface="Wingdings" panose="05000000000000000000" pitchFamily="2" charset="2"/>
              <a:buChar char="ü"/>
            </a:pPr>
            <a:r>
              <a:rPr lang="en-GB" b="1" dirty="0"/>
              <a:t>Planning (Scotland) Act 2019 – watch the space</a:t>
            </a:r>
          </a:p>
          <a:p>
            <a:pPr marL="452438" indent="-452438">
              <a:lnSpc>
                <a:spcPct val="120000"/>
              </a:lnSpc>
              <a:spcAft>
                <a:spcPts val="600"/>
              </a:spcAft>
              <a:buFont typeface="Wingdings" panose="05000000000000000000" pitchFamily="2" charset="2"/>
              <a:buChar char="ü"/>
            </a:pPr>
            <a:endParaRPr lang="en-GB" b="1" dirty="0"/>
          </a:p>
          <a:p>
            <a:endParaRPr lang="en-GB" dirty="0"/>
          </a:p>
        </p:txBody>
      </p:sp>
      <p:pic>
        <p:nvPicPr>
          <p:cNvPr id="5" name="Graphic 4" descr="Comment Important with solid fill">
            <a:extLst>
              <a:ext uri="{FF2B5EF4-FFF2-40B4-BE49-F238E27FC236}">
                <a16:creationId xmlns:a16="http://schemas.microsoft.com/office/drawing/2014/main" id="{541AD633-819B-E567-9B7B-136FAE819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4422" y="472703"/>
            <a:ext cx="1740928" cy="1735925"/>
          </a:xfrm>
          <a:prstGeom prst="rect">
            <a:avLst/>
          </a:prstGeom>
        </p:spPr>
      </p:pic>
    </p:spTree>
    <p:extLst>
      <p:ext uri="{BB962C8B-B14F-4D97-AF65-F5344CB8AC3E}">
        <p14:creationId xmlns:p14="http://schemas.microsoft.com/office/powerpoint/2010/main" val="210406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65126"/>
            <a:ext cx="8233128" cy="1325563"/>
          </a:xfrm>
        </p:spPr>
        <p:txBody>
          <a:bodyPr/>
          <a:lstStyle/>
          <a:p>
            <a:r>
              <a:rPr lang="en-US" sz="4400" b="1" dirty="0">
                <a:solidFill>
                  <a:srgbClr val="7030A0"/>
                </a:solidFill>
              </a:rPr>
              <a:t>What We Do: </a:t>
            </a:r>
            <a:r>
              <a:rPr lang="en-US" b="1" dirty="0">
                <a:solidFill>
                  <a:srgbClr val="7030A0"/>
                </a:solidFill>
              </a:rPr>
              <a:t>Training</a:t>
            </a:r>
            <a:endParaRPr lang="en-GB" b="1" dirty="0">
              <a:solidFill>
                <a:srgbClr val="7030A0"/>
              </a:solidFill>
              <a:latin typeface="Century Gothic" panose="020B0502020202020204" pitchFamily="34" charset="0"/>
            </a:endParaRPr>
          </a:p>
        </p:txBody>
      </p:sp>
      <p:sp>
        <p:nvSpPr>
          <p:cNvPr id="3" name="TextBox 2">
            <a:extLst>
              <a:ext uri="{FF2B5EF4-FFF2-40B4-BE49-F238E27FC236}">
                <a16:creationId xmlns:a16="http://schemas.microsoft.com/office/drawing/2014/main" id="{3930CB01-7A4D-2BDA-316B-E3B1AAEE18D9}"/>
              </a:ext>
            </a:extLst>
          </p:cNvPr>
          <p:cNvSpPr txBox="1"/>
          <p:nvPr/>
        </p:nvSpPr>
        <p:spPr>
          <a:xfrm>
            <a:off x="650422" y="3285296"/>
            <a:ext cx="4659084" cy="2308324"/>
          </a:xfrm>
          <a:prstGeom prst="rect">
            <a:avLst/>
          </a:prstGeom>
          <a:noFill/>
        </p:spPr>
        <p:txBody>
          <a:bodyPr wrap="square" rtlCol="0">
            <a:spAutoFit/>
          </a:bodyPr>
          <a:lstStyle/>
          <a:p>
            <a:r>
              <a:rPr lang="en-GB" sz="2000" b="1" dirty="0">
                <a:solidFill>
                  <a:schemeClr val="bg1">
                    <a:lumMod val="25000"/>
                  </a:schemeClr>
                </a:solidFill>
              </a:rPr>
              <a:t>Focusing on:</a:t>
            </a:r>
          </a:p>
          <a:p>
            <a:endParaRPr lang="en-GB" sz="2000" b="1" dirty="0">
              <a:solidFill>
                <a:schemeClr val="bg1">
                  <a:lumMod val="25000"/>
                </a:schemeClr>
              </a:solidFill>
            </a:endParaRPr>
          </a:p>
          <a:p>
            <a:pPr marL="342900" indent="-342900">
              <a:buFont typeface="Wingdings" panose="05000000000000000000" pitchFamily="2" charset="2"/>
              <a:buChar char="Ø"/>
            </a:pPr>
            <a:r>
              <a:rPr lang="en-GB" sz="2000" b="1" dirty="0">
                <a:solidFill>
                  <a:schemeClr val="bg1">
                    <a:lumMod val="25000"/>
                  </a:schemeClr>
                </a:solidFill>
              </a:rPr>
              <a:t>Understanding planning</a:t>
            </a:r>
          </a:p>
          <a:p>
            <a:pPr marL="342900" indent="-342900">
              <a:buFont typeface="Wingdings" panose="05000000000000000000" pitchFamily="2" charset="2"/>
              <a:buChar char="Ø"/>
            </a:pPr>
            <a:r>
              <a:rPr lang="en-GB" sz="2000" b="1" dirty="0">
                <a:solidFill>
                  <a:schemeClr val="bg1">
                    <a:lumMod val="25000"/>
                  </a:schemeClr>
                </a:solidFill>
              </a:rPr>
              <a:t>Effective input &amp; involvement</a:t>
            </a:r>
          </a:p>
          <a:p>
            <a:pPr marL="342900" indent="-342900">
              <a:buFont typeface="Wingdings" panose="05000000000000000000" pitchFamily="2" charset="2"/>
              <a:buChar char="Ø"/>
            </a:pPr>
            <a:r>
              <a:rPr lang="en-GB" sz="2000" b="1" dirty="0">
                <a:solidFill>
                  <a:schemeClr val="bg1">
                    <a:lumMod val="25000"/>
                  </a:schemeClr>
                </a:solidFill>
              </a:rPr>
              <a:t>Community engagement &amp; facilitation skills</a:t>
            </a:r>
          </a:p>
          <a:p>
            <a:pPr marL="342900" indent="-342900">
              <a:buFont typeface="Wingdings" panose="05000000000000000000" pitchFamily="2" charset="2"/>
              <a:buChar char="Ø"/>
            </a:pPr>
            <a:r>
              <a:rPr lang="en-GB" sz="2400" b="1" dirty="0">
                <a:solidFill>
                  <a:schemeClr val="bg1">
                    <a:lumMod val="25000"/>
                  </a:schemeClr>
                </a:solidFill>
              </a:rPr>
              <a:t> </a:t>
            </a:r>
            <a:r>
              <a:rPr lang="en-GB" sz="2000" b="1" dirty="0">
                <a:solidFill>
                  <a:schemeClr val="bg1">
                    <a:lumMod val="25000"/>
                  </a:schemeClr>
                </a:solidFill>
              </a:rPr>
              <a:t>… &amp; much more</a:t>
            </a:r>
          </a:p>
        </p:txBody>
      </p:sp>
      <p:sp>
        <p:nvSpPr>
          <p:cNvPr id="5" name="Speech Bubble: Rectangle with Corners Rounded 4">
            <a:extLst>
              <a:ext uri="{FF2B5EF4-FFF2-40B4-BE49-F238E27FC236}">
                <a16:creationId xmlns:a16="http://schemas.microsoft.com/office/drawing/2014/main" id="{5528F23C-E7AF-BBC1-C42B-83BF1CAA2EE4}"/>
              </a:ext>
            </a:extLst>
          </p:cNvPr>
          <p:cNvSpPr/>
          <p:nvPr/>
        </p:nvSpPr>
        <p:spPr>
          <a:xfrm>
            <a:off x="5076873" y="3071648"/>
            <a:ext cx="3691064" cy="2275130"/>
          </a:xfrm>
          <a:prstGeom prst="wedgeRoundRectCallout">
            <a:avLst/>
          </a:prstGeom>
          <a:solidFill>
            <a:schemeClr val="tx1">
              <a:lumMod val="20000"/>
              <a:lumOff val="80000"/>
            </a:schemeClr>
          </a:solidFill>
          <a:ln w="254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700"/>
              </a:lnSpc>
            </a:pPr>
            <a:r>
              <a:rPr lang="en-GB" sz="1400" dirty="0">
                <a:ln>
                  <a:solidFill>
                    <a:srgbClr val="7030A0"/>
                  </a:solidFill>
                </a:ln>
                <a:solidFill>
                  <a:srgbClr val="7030A0"/>
                </a:solidFill>
              </a:rPr>
              <a:t>Totally brilliant – I had been worried I would find it a snooze-fest – however, the absolute opposite! – interesting, invigorating &amp; instilled confidence in tackling planning matters as a Community Councillor</a:t>
            </a:r>
          </a:p>
        </p:txBody>
      </p:sp>
      <p:sp>
        <p:nvSpPr>
          <p:cNvPr id="6" name="TextBox 5">
            <a:extLst>
              <a:ext uri="{FF2B5EF4-FFF2-40B4-BE49-F238E27FC236}">
                <a16:creationId xmlns:a16="http://schemas.microsoft.com/office/drawing/2014/main" id="{732C684B-5288-5B5D-4360-F24D5B1583DF}"/>
              </a:ext>
            </a:extLst>
          </p:cNvPr>
          <p:cNvSpPr txBox="1"/>
          <p:nvPr/>
        </p:nvSpPr>
        <p:spPr>
          <a:xfrm>
            <a:off x="0" y="6150080"/>
            <a:ext cx="9144000" cy="369332"/>
          </a:xfrm>
          <a:prstGeom prst="rect">
            <a:avLst/>
          </a:prstGeom>
          <a:noFill/>
        </p:spPr>
        <p:txBody>
          <a:bodyPr wrap="square" rtlCol="0">
            <a:spAutoFit/>
          </a:bodyPr>
          <a:lstStyle/>
          <a:p>
            <a:pPr algn="ctr"/>
            <a:r>
              <a:rPr lang="en-GB" b="1" dirty="0">
                <a:solidFill>
                  <a:srgbClr val="7030A0"/>
                </a:solidFill>
                <a:hlinkClick r:id="rId3">
                  <a:extLst>
                    <a:ext uri="{A12FA001-AC4F-418D-AE19-62706E023703}">
                      <ahyp:hlinkClr xmlns:ahyp="http://schemas.microsoft.com/office/drawing/2018/hyperlinkcolor" val="tx"/>
                    </a:ext>
                  </a:extLst>
                </a:hlinkClick>
              </a:rPr>
              <a:t>www.pas.org.uk/projects</a:t>
            </a:r>
            <a:endParaRPr lang="en-GB" b="1" dirty="0">
              <a:solidFill>
                <a:srgbClr val="7030A0"/>
              </a:solidFill>
            </a:endParaRPr>
          </a:p>
        </p:txBody>
      </p:sp>
      <p:sp>
        <p:nvSpPr>
          <p:cNvPr id="9" name="TextBox 8">
            <a:extLst>
              <a:ext uri="{FF2B5EF4-FFF2-40B4-BE49-F238E27FC236}">
                <a16:creationId xmlns:a16="http://schemas.microsoft.com/office/drawing/2014/main" id="{1064C407-6BFB-2B64-797D-82ADB97E0904}"/>
              </a:ext>
            </a:extLst>
          </p:cNvPr>
          <p:cNvSpPr txBox="1"/>
          <p:nvPr/>
        </p:nvSpPr>
        <p:spPr>
          <a:xfrm>
            <a:off x="650422" y="1732334"/>
            <a:ext cx="7394121" cy="1815882"/>
          </a:xfrm>
          <a:prstGeom prst="rect">
            <a:avLst/>
          </a:prstGeom>
          <a:noFill/>
        </p:spPr>
        <p:txBody>
          <a:bodyPr wrap="square" rtlCol="0">
            <a:spAutoFit/>
          </a:bodyPr>
          <a:lstStyle/>
          <a:p>
            <a:r>
              <a:rPr lang="en-GB" sz="2800" b="1" dirty="0"/>
              <a:t>For: Community Councils, stakeholder groups, planners, Elected Members &amp; PAS Volunteers</a:t>
            </a:r>
          </a:p>
          <a:p>
            <a:endParaRPr lang="en-GB" sz="2800" dirty="0"/>
          </a:p>
        </p:txBody>
      </p:sp>
    </p:spTree>
    <p:extLst>
      <p:ext uri="{BB962C8B-B14F-4D97-AF65-F5344CB8AC3E}">
        <p14:creationId xmlns:p14="http://schemas.microsoft.com/office/powerpoint/2010/main" val="3822143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736897"/>
            <a:ext cx="9144000" cy="3416320"/>
          </a:xfrm>
          <a:prstGeom prst="rect">
            <a:avLst/>
          </a:prstGeom>
          <a:noFill/>
        </p:spPr>
        <p:txBody>
          <a:bodyPr wrap="square" rtlCol="0">
            <a:spAutoFit/>
          </a:bodyPr>
          <a:lstStyle/>
          <a:p>
            <a:pPr algn="ctr"/>
            <a:r>
              <a:rPr lang="en-GB" sz="8800" b="1" dirty="0">
                <a:solidFill>
                  <a:srgbClr val="7030A0"/>
                </a:solidFill>
                <a:latin typeface="Century Gothic" panose="020B0502020202020204" pitchFamily="34" charset="0"/>
              </a:rPr>
              <a:t>Thank you</a:t>
            </a:r>
          </a:p>
          <a:p>
            <a:pPr algn="ctr"/>
            <a:endParaRPr lang="en-GB" sz="3200" b="1" dirty="0">
              <a:latin typeface="Century Gothic" panose="020B0502020202020204" pitchFamily="34" charset="0"/>
            </a:endParaRPr>
          </a:p>
          <a:p>
            <a:pPr algn="ctr"/>
            <a:r>
              <a:rPr lang="en-GB" sz="3200" b="1" dirty="0">
                <a:latin typeface="Century Gothic" panose="020B0502020202020204" pitchFamily="34" charset="0"/>
                <a:hlinkClick r:id="rId3">
                  <a:extLst>
                    <a:ext uri="{A12FA001-AC4F-418D-AE19-62706E023703}">
                      <ahyp:hlinkClr xmlns:ahyp="http://schemas.microsoft.com/office/drawing/2018/hyperlinkcolor" val="tx"/>
                    </a:ext>
                  </a:extLst>
                </a:hlinkClick>
              </a:rPr>
              <a:t>www.pas.org.uk</a:t>
            </a:r>
            <a:endParaRPr lang="en-GB" sz="3200" b="1" dirty="0">
              <a:latin typeface="Century Gothic" panose="020B0502020202020204" pitchFamily="34" charset="0"/>
            </a:endParaRPr>
          </a:p>
          <a:p>
            <a:pPr algn="ctr"/>
            <a:r>
              <a:rPr lang="en-GB" sz="3200" b="1" dirty="0">
                <a:latin typeface="Century Gothic" panose="020B0502020202020204" pitchFamily="34" charset="0"/>
              </a:rPr>
              <a:t>david@pas.org.uk</a:t>
            </a:r>
          </a:p>
          <a:p>
            <a:pPr algn="ctr"/>
            <a:r>
              <a:rPr lang="en-GB" sz="3200" b="1" dirty="0">
                <a:latin typeface="Century Gothic" panose="020B0502020202020204" pitchFamily="34" charset="0"/>
              </a:rPr>
              <a:t>@PAS_Tweets</a:t>
            </a:r>
            <a:endParaRPr lang="en-GB" sz="6000" b="1" dirty="0">
              <a:latin typeface="Century Gothic" panose="020B0502020202020204" pitchFamily="34" charset="0"/>
            </a:endParaRPr>
          </a:p>
        </p:txBody>
      </p:sp>
    </p:spTree>
    <p:extLst>
      <p:ext uri="{BB962C8B-B14F-4D97-AF65-F5344CB8AC3E}">
        <p14:creationId xmlns:p14="http://schemas.microsoft.com/office/powerpoint/2010/main" val="23293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21582"/>
            <a:ext cx="8233128" cy="1325563"/>
          </a:xfrm>
        </p:spPr>
        <p:txBody>
          <a:bodyPr>
            <a:normAutofit/>
          </a:bodyPr>
          <a:lstStyle/>
          <a:p>
            <a:r>
              <a:rPr lang="en-US" b="1" dirty="0">
                <a:solidFill>
                  <a:srgbClr val="7030A0"/>
                </a:solidFill>
              </a:rPr>
              <a:t>What We Do: Community Led Plans</a:t>
            </a:r>
            <a:endParaRPr lang="en-GB" b="1" dirty="0">
              <a:solidFill>
                <a:srgbClr val="7030A0"/>
              </a:solidFill>
              <a:latin typeface="Century Gothic" panose="020B0502020202020204" pitchFamily="34" charset="0"/>
            </a:endParaRPr>
          </a:p>
        </p:txBody>
      </p:sp>
      <p:pic>
        <p:nvPicPr>
          <p:cNvPr id="5" name="Picture 4">
            <a:extLst>
              <a:ext uri="{FF2B5EF4-FFF2-40B4-BE49-F238E27FC236}">
                <a16:creationId xmlns:a16="http://schemas.microsoft.com/office/drawing/2014/main" id="{53D74D51-3E22-9128-0AFE-ABAB946DBE85}"/>
              </a:ext>
            </a:extLst>
          </p:cNvPr>
          <p:cNvPicPr>
            <a:picLocks noChangeAspect="1"/>
          </p:cNvPicPr>
          <p:nvPr/>
        </p:nvPicPr>
        <p:blipFill rotWithShape="1">
          <a:blip r:embed="rId3"/>
          <a:srcRect t="9185" b="6455"/>
          <a:stretch/>
        </p:blipFill>
        <p:spPr>
          <a:xfrm>
            <a:off x="757650" y="1628476"/>
            <a:ext cx="4289369" cy="2687215"/>
          </a:xfrm>
          <a:prstGeom prst="rect">
            <a:avLst/>
          </a:prstGeom>
          <a:ln>
            <a:solidFill>
              <a:schemeClr val="accent1"/>
            </a:solidFill>
          </a:ln>
        </p:spPr>
      </p:pic>
      <p:pic>
        <p:nvPicPr>
          <p:cNvPr id="7" name="Picture 6">
            <a:extLst>
              <a:ext uri="{FF2B5EF4-FFF2-40B4-BE49-F238E27FC236}">
                <a16:creationId xmlns:a16="http://schemas.microsoft.com/office/drawing/2014/main" id="{970EF042-ECB8-20E6-A51B-76B12362F454}"/>
              </a:ext>
            </a:extLst>
          </p:cNvPr>
          <p:cNvPicPr>
            <a:picLocks noChangeAspect="1"/>
          </p:cNvPicPr>
          <p:nvPr/>
        </p:nvPicPr>
        <p:blipFill>
          <a:blip r:embed="rId4"/>
          <a:stretch>
            <a:fillRect/>
          </a:stretch>
        </p:blipFill>
        <p:spPr>
          <a:xfrm>
            <a:off x="628649" y="4506731"/>
            <a:ext cx="8502341" cy="2079123"/>
          </a:xfrm>
          <a:prstGeom prst="rect">
            <a:avLst/>
          </a:prstGeom>
        </p:spPr>
      </p:pic>
      <p:pic>
        <p:nvPicPr>
          <p:cNvPr id="8" name="Picture 7">
            <a:extLst>
              <a:ext uri="{FF2B5EF4-FFF2-40B4-BE49-F238E27FC236}">
                <a16:creationId xmlns:a16="http://schemas.microsoft.com/office/drawing/2014/main" id="{7E4E730F-21B0-3D57-7138-0E119F502221}"/>
              </a:ext>
            </a:extLst>
          </p:cNvPr>
          <p:cNvPicPr>
            <a:picLocks noChangeAspect="1"/>
          </p:cNvPicPr>
          <p:nvPr/>
        </p:nvPicPr>
        <p:blipFill rotWithShape="1">
          <a:blip r:embed="rId5"/>
          <a:srcRect l="1404" t="11367" r="3181" b="13337"/>
          <a:stretch/>
        </p:blipFill>
        <p:spPr>
          <a:xfrm>
            <a:off x="1698120" y="3320359"/>
            <a:ext cx="6900434" cy="1914005"/>
          </a:xfrm>
          <a:prstGeom prst="rect">
            <a:avLst/>
          </a:prstGeom>
        </p:spPr>
      </p:pic>
      <p:sp>
        <p:nvSpPr>
          <p:cNvPr id="9" name="TextBox 8">
            <a:extLst>
              <a:ext uri="{FF2B5EF4-FFF2-40B4-BE49-F238E27FC236}">
                <a16:creationId xmlns:a16="http://schemas.microsoft.com/office/drawing/2014/main" id="{4745C719-9902-1E91-138A-C5300AB6E49D}"/>
              </a:ext>
            </a:extLst>
          </p:cNvPr>
          <p:cNvSpPr txBox="1"/>
          <p:nvPr/>
        </p:nvSpPr>
        <p:spPr>
          <a:xfrm>
            <a:off x="5232417" y="1607705"/>
            <a:ext cx="3713441" cy="1138773"/>
          </a:xfrm>
          <a:prstGeom prst="rect">
            <a:avLst/>
          </a:prstGeom>
          <a:noFill/>
          <a:ln>
            <a:solidFill>
              <a:srgbClr val="7030A0"/>
            </a:solidFill>
          </a:ln>
        </p:spPr>
        <p:txBody>
          <a:bodyPr wrap="square" rtlCol="0">
            <a:spAutoFit/>
          </a:bodyPr>
          <a:lstStyle/>
          <a:p>
            <a:r>
              <a:rPr lang="en-GB" sz="2800" b="1" dirty="0">
                <a:solidFill>
                  <a:srgbClr val="7030A0"/>
                </a:solidFill>
              </a:rPr>
              <a:t>Plan-It Applecross</a:t>
            </a:r>
          </a:p>
          <a:p>
            <a:r>
              <a:rPr lang="en-GB" sz="2000" b="1" dirty="0">
                <a:solidFill>
                  <a:srgbClr val="7030A0"/>
                </a:solidFill>
              </a:rPr>
              <a:t>Focus on identifying sites for new and affordable homes</a:t>
            </a:r>
          </a:p>
        </p:txBody>
      </p:sp>
      <p:sp>
        <p:nvSpPr>
          <p:cNvPr id="10" name="TextBox 9">
            <a:extLst>
              <a:ext uri="{FF2B5EF4-FFF2-40B4-BE49-F238E27FC236}">
                <a16:creationId xmlns:a16="http://schemas.microsoft.com/office/drawing/2014/main" id="{4237E55E-917C-E3D5-3928-BB335F8DB360}"/>
              </a:ext>
            </a:extLst>
          </p:cNvPr>
          <p:cNvSpPr txBox="1"/>
          <p:nvPr/>
        </p:nvSpPr>
        <p:spPr>
          <a:xfrm>
            <a:off x="0" y="6471885"/>
            <a:ext cx="8861778" cy="369332"/>
          </a:xfrm>
          <a:prstGeom prst="rect">
            <a:avLst/>
          </a:prstGeom>
          <a:noFill/>
        </p:spPr>
        <p:txBody>
          <a:bodyPr wrap="square" rtlCol="0">
            <a:spAutoFit/>
          </a:bodyPr>
          <a:lstStyle/>
          <a:p>
            <a:pPr algn="ctr"/>
            <a:r>
              <a:rPr lang="en-GB" b="1" dirty="0">
                <a:solidFill>
                  <a:srgbClr val="7030A0"/>
                </a:solidFill>
                <a:hlinkClick r:id="rId6">
                  <a:extLst>
                    <a:ext uri="{A12FA001-AC4F-418D-AE19-62706E023703}">
                      <ahyp:hlinkClr xmlns:ahyp="http://schemas.microsoft.com/office/drawing/2018/hyperlinkcolor" val="tx"/>
                    </a:ext>
                  </a:extLst>
                </a:hlinkClick>
              </a:rPr>
              <a:t>www.pas.org.uk/projects</a:t>
            </a:r>
            <a:endParaRPr lang="en-GB" b="1" dirty="0">
              <a:solidFill>
                <a:srgbClr val="7030A0"/>
              </a:solidFill>
            </a:endParaRPr>
          </a:p>
        </p:txBody>
      </p:sp>
    </p:spTree>
    <p:extLst>
      <p:ext uri="{BB962C8B-B14F-4D97-AF65-F5344CB8AC3E}">
        <p14:creationId xmlns:p14="http://schemas.microsoft.com/office/powerpoint/2010/main" val="2139194372"/>
      </p:ext>
    </p:extLst>
  </p:cSld>
  <p:clrMapOvr>
    <a:masterClrMapping/>
  </p:clrMapOvr>
</p:sld>
</file>

<file path=ppt/theme/theme1.xml><?xml version="1.0" encoding="utf-8"?>
<a:theme xmlns:a="http://schemas.openxmlformats.org/drawingml/2006/main" name="Office Theme">
  <a:themeElements>
    <a:clrScheme name="Custom 1">
      <a:dk1>
        <a:srgbClr val="7030A0"/>
      </a:dk1>
      <a:lt1>
        <a:srgbClr val="F2F2F2"/>
      </a:lt1>
      <a:dk2>
        <a:srgbClr val="36237B"/>
      </a:dk2>
      <a:lt2>
        <a:srgbClr val="DFE3E5"/>
      </a:lt2>
      <a:accent1>
        <a:srgbClr val="36237B"/>
      </a:accent1>
      <a:accent2>
        <a:srgbClr val="D2D1E5"/>
      </a:accent2>
      <a:accent3>
        <a:srgbClr val="F2F2F2"/>
      </a:accent3>
      <a:accent4>
        <a:srgbClr val="42BA97"/>
      </a:accent4>
      <a:accent5>
        <a:srgbClr val="14A2BE"/>
      </a:accent5>
      <a:accent6>
        <a:srgbClr val="A291DF"/>
      </a:accent6>
      <a:hlink>
        <a:srgbClr val="36237B"/>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80E91DA-180C-4505-9674-6BBE9C3D608F}" vid="{5AA9C667-721A-452C-B75D-C37EB90DA1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D37954255D1C40B349B8C80F42E237" ma:contentTypeVersion="3" ma:contentTypeDescription="Create a new document." ma:contentTypeScope="" ma:versionID="01d833911c71a043b6e985ec39193488">
  <xsd:schema xmlns:xsd="http://www.w3.org/2001/XMLSchema" xmlns:xs="http://www.w3.org/2001/XMLSchema" xmlns:p="http://schemas.microsoft.com/office/2006/metadata/properties" xmlns:ns2="a80db072-40f0-4239-af7d-3e708e1bbca3" targetNamespace="http://schemas.microsoft.com/office/2006/metadata/properties" ma:root="true" ma:fieldsID="b117883d90964a8965680618b63bcee9" ns2:_="">
    <xsd:import namespace="a80db072-40f0-4239-af7d-3e708e1bbc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db072-40f0-4239-af7d-3e708e1bbc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C842F8-43AC-45D4-BB09-90F825BA73A4}">
  <ds:schemaRefs>
    <ds:schemaRef ds:uri="http://schemas.microsoft.com/office/2006/metadata/properties"/>
    <ds:schemaRef ds:uri="http://schemas.microsoft.com/office/2006/documentManagement/types"/>
    <ds:schemaRef ds:uri="c77cdfb4-f031-4b64-bc70-c5e83fb60b49"/>
    <ds:schemaRef ds:uri="http://purl.org/dc/dcmitype/"/>
    <ds:schemaRef ds:uri="http://schemas.microsoft.com/office/infopath/2007/PartnerControls"/>
    <ds:schemaRef ds:uri="3b776868-6bc0-4c0f-b8be-f703b1c5aaf0"/>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B73F56C-7EEF-430E-BB6E-9FA577DED3E3}">
  <ds:schemaRefs>
    <ds:schemaRef ds:uri="http://schemas.microsoft.com/sharepoint/v3/contenttype/forms"/>
  </ds:schemaRefs>
</ds:datastoreItem>
</file>

<file path=customXml/itemProps3.xml><?xml version="1.0" encoding="utf-8"?>
<ds:datastoreItem xmlns:ds="http://schemas.openxmlformats.org/officeDocument/2006/customXml" ds:itemID="{B56673FE-7B65-47A9-84A1-186757B5C175}"/>
</file>

<file path=docProps/app.xml><?xml version="1.0" encoding="utf-8"?>
<Properties xmlns="http://schemas.openxmlformats.org/officeDocument/2006/extended-properties" xmlns:vt="http://schemas.openxmlformats.org/officeDocument/2006/docPropsVTypes">
  <Template/>
  <TotalTime>3946</TotalTime>
  <Words>2923</Words>
  <Application>Microsoft Office PowerPoint</Application>
  <PresentationFormat>On-screen Show (4:3)</PresentationFormat>
  <Paragraphs>512</Paragraphs>
  <Slides>80</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Arial</vt:lpstr>
      <vt:lpstr>Century Gothic</vt:lpstr>
      <vt:lpstr>Wingdings</vt:lpstr>
      <vt:lpstr>Calibri</vt:lpstr>
      <vt:lpstr>Office Theme</vt:lpstr>
      <vt:lpstr>PowerPoint Presentation</vt:lpstr>
      <vt:lpstr>Today …</vt:lpstr>
      <vt:lpstr>Objectives</vt:lpstr>
      <vt:lpstr>Group Guidelines</vt:lpstr>
      <vt:lpstr>PowerPoint Presentation</vt:lpstr>
      <vt:lpstr>PAS (Planning Aid Scotland)</vt:lpstr>
      <vt:lpstr>What We Do: Planning Advice</vt:lpstr>
      <vt:lpstr>What We Do: Training</vt:lpstr>
      <vt:lpstr>What We Do: Community Led Plans</vt:lpstr>
      <vt:lpstr>PowerPoint Presentation</vt:lpstr>
      <vt:lpstr>PowerPoint Presentation</vt:lpstr>
      <vt:lpstr>Planning: Why is it important?</vt:lpstr>
      <vt:lpstr>Planning: Origins &amp; Evolution</vt:lpstr>
      <vt:lpstr>Roles &amp; Responsibilities</vt:lpstr>
      <vt:lpstr>Agencies/Statutory Consultees</vt:lpstr>
      <vt:lpstr>Role of Scottish Government</vt:lpstr>
      <vt:lpstr>National  Performance Framework</vt:lpstr>
      <vt:lpstr>Placemaking</vt:lpstr>
      <vt:lpstr>Placemaking </vt:lpstr>
      <vt:lpstr>The Place Standard</vt:lpstr>
      <vt:lpstr>Role of Local Authorities</vt:lpstr>
      <vt:lpstr>Role of Community Councils</vt:lpstr>
      <vt:lpstr>Elected Members: interaction with planning </vt:lpstr>
      <vt:lpstr>Elected Members: planning - your responsibilities</vt:lpstr>
      <vt:lpstr>PowerPoint Presentation</vt:lpstr>
      <vt:lpstr>The “Development Plan”:  what does this term mean?</vt:lpstr>
      <vt:lpstr>The Local Development Plan</vt:lpstr>
      <vt:lpstr>Discussion: What do you think a LDP should cover/include?</vt:lpstr>
      <vt:lpstr>Your Development Plan</vt:lpstr>
      <vt:lpstr>Your Development Plan</vt:lpstr>
      <vt:lpstr>Highland-wide Local Development Plan: Polices</vt:lpstr>
      <vt:lpstr>Policy 28: Sustainable Design</vt:lpstr>
      <vt:lpstr>Policy 29: Design Quality and Place Making</vt:lpstr>
      <vt:lpstr>Policy 35: Housing in the Countryside</vt:lpstr>
      <vt:lpstr>Planning Guidance</vt:lpstr>
      <vt:lpstr>Area Local Development Plans</vt:lpstr>
      <vt:lpstr>Area Local Development Plans Strontian Settlement Map</vt:lpstr>
      <vt:lpstr>Area Local Development Plans Wick Settlement Map</vt:lpstr>
      <vt:lpstr>Planning Guidance to Area Local Development Plans</vt:lpstr>
      <vt:lpstr>Why the Local Development Plan is so important</vt:lpstr>
      <vt:lpstr>PowerPoint Presentation</vt:lpstr>
      <vt:lpstr>National Planning Framework 4</vt:lpstr>
      <vt:lpstr>Draft NPF4 Policy examples</vt:lpstr>
      <vt:lpstr>The Development Plan as it will be …</vt:lpstr>
      <vt:lpstr>Regional Spatial Strategy</vt:lpstr>
      <vt:lpstr>Local Development Plan –Preparation Process</vt:lpstr>
      <vt:lpstr>Local Place Plans</vt:lpstr>
      <vt:lpstr>PowerPoint Presentation</vt:lpstr>
      <vt:lpstr>PowerPoint Presentation</vt:lpstr>
      <vt:lpstr>PowerPoint Presentation</vt:lpstr>
      <vt:lpstr>PowerPoint Presentation</vt:lpstr>
      <vt:lpstr>Role of Development Management</vt:lpstr>
      <vt:lpstr>Types of Application</vt:lpstr>
      <vt:lpstr>Pre-Application Consultation</vt:lpstr>
      <vt:lpstr>Permitted Development </vt:lpstr>
      <vt:lpstr>Planning Application Process</vt:lpstr>
      <vt:lpstr>Planning Conditions</vt:lpstr>
      <vt:lpstr>Appeals &amp; Local Reviews</vt:lpstr>
      <vt:lpstr>Local Review Body </vt:lpstr>
      <vt:lpstr>Enforcement </vt:lpstr>
      <vt:lpstr>What Happens at Committee?</vt:lpstr>
      <vt:lpstr>Scheme of Delegation</vt:lpstr>
      <vt:lpstr>PowerPoint Presentation</vt:lpstr>
      <vt:lpstr>PowerPoint Presentation</vt:lpstr>
      <vt:lpstr>PowerPoint Presentation</vt:lpstr>
      <vt:lpstr>How planning decisions must be made</vt:lpstr>
      <vt:lpstr>Material Considerations</vt:lpstr>
      <vt:lpstr>Quiz: Material Considerations </vt:lpstr>
      <vt:lpstr>Remember!  Know your Development Plan!  It’s the legal basis for making planning decisions</vt:lpstr>
      <vt:lpstr>Competent decision-making</vt:lpstr>
      <vt:lpstr>Risks of Bad Decision-making</vt:lpstr>
      <vt:lpstr>Code of Conduct for Councillors (2021)</vt:lpstr>
      <vt:lpstr>Elected Members can …</vt:lpstr>
      <vt:lpstr>Elected Members must …</vt:lpstr>
      <vt:lpstr>Elected Members on committees* cannot …</vt:lpstr>
      <vt:lpstr>Examples of breaches of Code of Conduct</vt:lpstr>
      <vt:lpstr>Before &amp; at Committee …</vt:lpstr>
      <vt:lpstr>PowerPoint Presentation</vt:lpstr>
      <vt:lpstr>Key points summary so far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Fabienne Van Erum</dc:creator>
  <cp:lastModifiedBy>David Wood</cp:lastModifiedBy>
  <cp:revision>4</cp:revision>
  <dcterms:created xsi:type="dcterms:W3CDTF">2018-04-12T11:04:14Z</dcterms:created>
  <dcterms:modified xsi:type="dcterms:W3CDTF">2022-06-06T08:11:17Z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0x01010073D37954255D1C40B349B8C80F42E237</vt:lpwstr>
  </property>
  <property fmtid="{D5CDD505-2E9C-101B-9397-08002B2CF9AE}" pid="3" name="Order">
    <vt:r8>145000</vt:r8>
  </property>
  <property fmtid="{D5CDD505-2E9C-101B-9397-08002B2CF9AE}" pid="4" name="MediaServiceImageTags">
    <vt:lpwstr/>
  </property>
</Properties>
</file>