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handoutMasterIdLst>
    <p:handoutMasterId r:id="rId14"/>
  </p:handoutMasterIdLst>
  <p:sldIdLst>
    <p:sldId id="1165" r:id="rId5"/>
    <p:sldId id="2855" r:id="rId6"/>
    <p:sldId id="2856" r:id="rId7"/>
    <p:sldId id="2857" r:id="rId8"/>
    <p:sldId id="2858" r:id="rId9"/>
    <p:sldId id="2859" r:id="rId10"/>
    <p:sldId id="2860" r:id="rId11"/>
    <p:sldId id="275" r:id="rId12"/>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HC" id="{ED9D588B-2B18-444A-BA04-5E041E4C5987}">
          <p14:sldIdLst>
            <p14:sldId id="1165"/>
            <p14:sldId id="2855"/>
            <p14:sldId id="2856"/>
            <p14:sldId id="2857"/>
            <p14:sldId id="2858"/>
            <p14:sldId id="2859"/>
            <p14:sldId id="2860"/>
            <p14:sldId id="27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4A2A81-0D74-D06A-9922-A1911B63BEBB}" v="1" dt="2022-05-17T08:26:35.938"/>
    <p1510:client id="{7F79D51B-6B2A-4AE1-809E-687DBCBB3186}" v="54" dt="2022-05-17T08:26:49.1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82" autoAdjust="0"/>
    <p:restoredTop sz="42510" autoAdjust="0"/>
  </p:normalViewPr>
  <p:slideViewPr>
    <p:cSldViewPr snapToGrid="0">
      <p:cViewPr>
        <p:scale>
          <a:sx n="30" d="100"/>
          <a:sy n="30" d="100"/>
        </p:scale>
        <p:origin x="2220"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dy MacKenzie (ICT and Digital Transformation)" userId="S::sandymac@highland.gov.uk::1c2aea79-e041-472d-b893-504489c91073" providerId="AD" clId="Web-{5F4A2A81-0D74-D06A-9922-A1911B63BEBB}"/>
    <pc:docChg chg="modSld">
      <pc:chgData name="Sandy MacKenzie (ICT and Digital Transformation)" userId="S::sandymac@highland.gov.uk::1c2aea79-e041-472d-b893-504489c91073" providerId="AD" clId="Web-{5F4A2A81-0D74-D06A-9922-A1911B63BEBB}" dt="2022-05-17T08:26:35.938" v="0"/>
      <pc:docMkLst>
        <pc:docMk/>
      </pc:docMkLst>
      <pc:sldChg chg="addSp">
        <pc:chgData name="Sandy MacKenzie (ICT and Digital Transformation)" userId="S::sandymac@highland.gov.uk::1c2aea79-e041-472d-b893-504489c91073" providerId="AD" clId="Web-{5F4A2A81-0D74-D06A-9922-A1911B63BEBB}" dt="2022-05-17T08:26:35.938" v="0"/>
        <pc:sldMkLst>
          <pc:docMk/>
          <pc:sldMk cId="1035873006" sldId="2855"/>
        </pc:sldMkLst>
        <pc:spChg chg="add">
          <ac:chgData name="Sandy MacKenzie (ICT and Digital Transformation)" userId="S::sandymac@highland.gov.uk::1c2aea79-e041-472d-b893-504489c91073" providerId="AD" clId="Web-{5F4A2A81-0D74-D06A-9922-A1911B63BEBB}" dt="2022-05-17T08:26:35.938" v="0"/>
          <ac:spMkLst>
            <pc:docMk/>
            <pc:sldMk cId="1035873006" sldId="2855"/>
            <ac:spMk id="3" creationId="{1E01F56A-5BDD-EF68-1A63-315B51A24C80}"/>
          </ac:spMkLst>
        </pc:spChg>
      </pc:sldChg>
    </pc:docChg>
  </pc:docChgLst>
  <pc:docChgLst>
    <pc:chgData name="Jon Shepherd (ICT and Digital Transformation)" userId="4b5bce88-758c-4e4e-a60f-d1730ba8ee9a" providerId="ADAL" clId="{7F79D51B-6B2A-4AE1-809E-687DBCBB3186}"/>
    <pc:docChg chg="modSld delSection">
      <pc:chgData name="Jon Shepherd (ICT and Digital Transformation)" userId="4b5bce88-758c-4e4e-a60f-d1730ba8ee9a" providerId="ADAL" clId="{7F79D51B-6B2A-4AE1-809E-687DBCBB3186}" dt="2022-05-17T09:29:47.524" v="110" actId="20577"/>
      <pc:docMkLst>
        <pc:docMk/>
      </pc:docMkLst>
      <pc:sldChg chg="addSp modSp mod modAnim">
        <pc:chgData name="Jon Shepherd (ICT and Digital Transformation)" userId="4b5bce88-758c-4e4e-a60f-d1730ba8ee9a" providerId="ADAL" clId="{7F79D51B-6B2A-4AE1-809E-687DBCBB3186}" dt="2022-05-13T15:14:19.627" v="11" actId="1035"/>
        <pc:sldMkLst>
          <pc:docMk/>
          <pc:sldMk cId="1127800854" sldId="275"/>
        </pc:sldMkLst>
        <pc:spChg chg="mod">
          <ac:chgData name="Jon Shepherd (ICT and Digital Transformation)" userId="4b5bce88-758c-4e4e-a60f-d1730ba8ee9a" providerId="ADAL" clId="{7F79D51B-6B2A-4AE1-809E-687DBCBB3186}" dt="2022-05-13T15:12:44.793" v="2" actId="1076"/>
          <ac:spMkLst>
            <pc:docMk/>
            <pc:sldMk cId="1127800854" sldId="275"/>
            <ac:spMk id="2" creationId="{41F73286-68B2-48A5-9CF9-D278898FDFA2}"/>
          </ac:spMkLst>
        </pc:spChg>
        <pc:picChg chg="add mod">
          <ac:chgData name="Jon Shepherd (ICT and Digital Transformation)" userId="4b5bce88-758c-4e4e-a60f-d1730ba8ee9a" providerId="ADAL" clId="{7F79D51B-6B2A-4AE1-809E-687DBCBB3186}" dt="2022-05-13T15:14:19.627" v="11" actId="1035"/>
          <ac:picMkLst>
            <pc:docMk/>
            <pc:sldMk cId="1127800854" sldId="275"/>
            <ac:picMk id="4" creationId="{D079A0AA-76BE-47E0-AFE3-BDBCB9D36224}"/>
          </ac:picMkLst>
        </pc:picChg>
      </pc:sldChg>
      <pc:sldChg chg="modNotesTx">
        <pc:chgData name="Jon Shepherd (ICT and Digital Transformation)" userId="4b5bce88-758c-4e4e-a60f-d1730ba8ee9a" providerId="ADAL" clId="{7F79D51B-6B2A-4AE1-809E-687DBCBB3186}" dt="2022-05-17T09:06:21.366" v="78" actId="20577"/>
        <pc:sldMkLst>
          <pc:docMk/>
          <pc:sldMk cId="849302180" sldId="2856"/>
        </pc:sldMkLst>
      </pc:sldChg>
      <pc:sldChg chg="modNotesTx">
        <pc:chgData name="Jon Shepherd (ICT and Digital Transformation)" userId="4b5bce88-758c-4e4e-a60f-d1730ba8ee9a" providerId="ADAL" clId="{7F79D51B-6B2A-4AE1-809E-687DBCBB3186}" dt="2022-05-17T08:23:40.444" v="19" actId="403"/>
        <pc:sldMkLst>
          <pc:docMk/>
          <pc:sldMk cId="1216852054" sldId="2857"/>
        </pc:sldMkLst>
      </pc:sldChg>
      <pc:sldChg chg="modNotesTx">
        <pc:chgData name="Jon Shepherd (ICT and Digital Transformation)" userId="4b5bce88-758c-4e4e-a60f-d1730ba8ee9a" providerId="ADAL" clId="{7F79D51B-6B2A-4AE1-809E-687DBCBB3186}" dt="2022-05-17T09:29:47.524" v="110" actId="20577"/>
        <pc:sldMkLst>
          <pc:docMk/>
          <pc:sldMk cId="3084037108" sldId="286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F53DE6A9-B5E9-490D-B889-1CC33586F091}" type="datetimeFigureOut">
              <a:rPr lang="en-GB" smtClean="0"/>
              <a:t>17/05/2022</a:t>
            </a:fld>
            <a:endParaRPr lang="en-GB"/>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D865D1D-29FC-47E2-A574-DEFA3174C723}" type="slidenum">
              <a:rPr lang="en-GB" smtClean="0"/>
              <a:t>‹#›</a:t>
            </a:fld>
            <a:endParaRPr lang="en-GB"/>
          </a:p>
        </p:txBody>
      </p:sp>
      <p:sp>
        <p:nvSpPr>
          <p:cNvPr id="6" name="hc" descr="OFFICIAL"/>
          <p:cNvSpPr txBox="1"/>
          <p:nvPr/>
        </p:nvSpPr>
        <p:spPr>
          <a:xfrm>
            <a:off x="0" y="0"/>
            <a:ext cx="6810375" cy="246221"/>
          </a:xfrm>
          <a:prstGeom prst="rect">
            <a:avLst/>
          </a:prstGeom>
          <a:noFill/>
        </p:spPr>
        <p:txBody>
          <a:bodyPr vert="horz" rtlCol="0">
            <a:spAutoFit/>
          </a:bodyPr>
          <a:lstStyle/>
          <a:p>
            <a:pPr algn="ctr"/>
            <a:r>
              <a:rPr lang="en-GB" sz="1000" b="1">
                <a:solidFill>
                  <a:srgbClr val="000000"/>
                </a:solidFill>
                <a:latin typeface="arial"/>
              </a:rPr>
              <a:t>OFFICIAL</a:t>
            </a:r>
          </a:p>
        </p:txBody>
      </p:sp>
      <p:sp>
        <p:nvSpPr>
          <p:cNvPr id="7" name="fc" descr="OFFICIAL"/>
          <p:cNvSpPr txBox="1"/>
          <p:nvPr/>
        </p:nvSpPr>
        <p:spPr>
          <a:xfrm>
            <a:off x="0" y="9569669"/>
            <a:ext cx="6810375" cy="246221"/>
          </a:xfrm>
          <a:prstGeom prst="rect">
            <a:avLst/>
          </a:prstGeom>
          <a:noFill/>
        </p:spPr>
        <p:txBody>
          <a:bodyPr vert="horz" rtlCol="0">
            <a:spAutoFit/>
          </a:bodyPr>
          <a:lstStyle/>
          <a:p>
            <a:pPr algn="ctr"/>
            <a:r>
              <a:rPr lang="en-GB" sz="1000" b="1">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DE036E-460B-4C1D-A880-EABA5EF82C50}" type="datetimeFigureOut">
              <a:rPr lang="en-GB" smtClean="0"/>
              <a:t>17/05/2022</a:t>
            </a:fld>
            <a:endParaRPr lang="en-GB"/>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7427AA53-D485-48C4-A1C3-631D24EF3759}" type="slidenum">
              <a:rPr lang="en-GB" smtClean="0"/>
              <a:t>‹#›</a:t>
            </a:fld>
            <a:endParaRPr lang="en-GB"/>
          </a:p>
        </p:txBody>
      </p:sp>
      <p:sp>
        <p:nvSpPr>
          <p:cNvPr id="8" name="hc" descr="OFFICIAL"/>
          <p:cNvSpPr txBox="1"/>
          <p:nvPr/>
        </p:nvSpPr>
        <p:spPr>
          <a:xfrm>
            <a:off x="0" y="0"/>
            <a:ext cx="6810375" cy="246221"/>
          </a:xfrm>
          <a:prstGeom prst="rect">
            <a:avLst/>
          </a:prstGeom>
          <a:noFill/>
        </p:spPr>
        <p:txBody>
          <a:bodyPr vert="horz" rtlCol="0">
            <a:spAutoFit/>
          </a:bodyPr>
          <a:lstStyle/>
          <a:p>
            <a:pPr algn="ctr"/>
            <a:r>
              <a:rPr lang="en-GB" sz="1000" b="1" i="0" u="none" baseline="0">
                <a:solidFill>
                  <a:srgbClr val="000000"/>
                </a:solidFill>
                <a:latin typeface="arial"/>
              </a:rPr>
              <a:t>OFFICIAL</a:t>
            </a:r>
          </a:p>
        </p:txBody>
      </p:sp>
      <p:sp>
        <p:nvSpPr>
          <p:cNvPr id="9" name="fc" descr="OFFICIAL"/>
          <p:cNvSpPr txBox="1"/>
          <p:nvPr/>
        </p:nvSpPr>
        <p:spPr>
          <a:xfrm>
            <a:off x="0" y="9569669"/>
            <a:ext cx="6810375" cy="246221"/>
          </a:xfrm>
          <a:prstGeom prst="rect">
            <a:avLst/>
          </a:prstGeom>
          <a:noFill/>
        </p:spPr>
        <p:txBody>
          <a:bodyPr vert="horz" rtlCol="0">
            <a:spAutoFit/>
          </a:bodyPr>
          <a:lstStyle/>
          <a:p>
            <a:pPr algn="ctr"/>
            <a:r>
              <a:rPr lang="en-GB" sz="1000" b="1" i="0" u="none" baseline="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427AA53-D485-48C4-A1C3-631D24EF3759}" type="slidenum">
              <a:rPr lang="en-GB" smtClean="0"/>
              <a:t>1</a:t>
            </a:fld>
            <a:endParaRPr lang="en-GB"/>
          </a:p>
        </p:txBody>
      </p:sp>
    </p:spTree>
    <p:extLst>
      <p:ext uri="{BB962C8B-B14F-4D97-AF65-F5344CB8AC3E}">
        <p14:creationId xmlns:p14="http://schemas.microsoft.com/office/powerpoint/2010/main" val="4089134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2</a:t>
            </a:fld>
            <a:endParaRPr lang="en-GB"/>
          </a:p>
        </p:txBody>
      </p:sp>
    </p:spTree>
    <p:extLst>
      <p:ext uri="{BB962C8B-B14F-4D97-AF65-F5344CB8AC3E}">
        <p14:creationId xmlns:p14="http://schemas.microsoft.com/office/powerpoint/2010/main" val="4069069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5 years ago, the NHS were hit by the </a:t>
            </a:r>
            <a:r>
              <a:rPr lang="en-GB" sz="1400" dirty="0" err="1"/>
              <a:t>Wannacry</a:t>
            </a:r>
            <a:r>
              <a:rPr lang="en-GB" sz="1400" dirty="0"/>
              <a:t> ransomware attack. 18 months ago SEPA were also hit by ransomware and they are not yet back to normal operations. We have been lucky in the Council – and have not been hit by a major attack – yet. </a:t>
            </a:r>
            <a:r>
              <a:rPr lang="en-GB" sz="1400" dirty="0" err="1"/>
              <a:t>Wannacry</a:t>
            </a:r>
            <a:r>
              <a:rPr lang="en-GB" sz="1400" dirty="0"/>
              <a:t> was an untargeted attack. The attackers didn’t care who they hit and took advantage of the openness of the internet AND the real weakness in all IT systems – the people using them.</a:t>
            </a:r>
          </a:p>
          <a:p>
            <a:endParaRPr lang="en-GB" sz="1400" dirty="0"/>
          </a:p>
          <a:p>
            <a:r>
              <a:rPr lang="en-GB" sz="1400" dirty="0"/>
              <a:t>Phishing emails can be very convincing and persuade you to give away personal details or take you to a fake website, or “water hole”. The criminals may be after your bank details or they may be looking for logins and passwords. If that is a login for a Council system – that might be the way in to the whole organisation. By scanning the internet for potential targets and vulnerabilities, the criminals can then move to a more targeted attack.</a:t>
            </a:r>
          </a:p>
          <a:p>
            <a:endParaRPr lang="en-GB" sz="1400" dirty="0"/>
          </a:p>
          <a:p>
            <a:r>
              <a:rPr lang="en-GB" sz="1400" dirty="0"/>
              <a:t>Spear-phishing is a more targeted attempt via email to get you to give away information and you will see an example of that shortly. Criminals are getting smarter and may go to great efforts to find the weak spot in an organisation. That weak spot could be any of us if we are not careful.</a:t>
            </a:r>
          </a:p>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3</a:t>
            </a:fld>
            <a:endParaRPr lang="en-GB"/>
          </a:p>
        </p:txBody>
      </p:sp>
    </p:spTree>
    <p:extLst>
      <p:ext uri="{BB962C8B-B14F-4D97-AF65-F5344CB8AC3E}">
        <p14:creationId xmlns:p14="http://schemas.microsoft.com/office/powerpoint/2010/main" val="3469348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We have been lucky.</a:t>
            </a:r>
          </a:p>
          <a:p>
            <a:endParaRPr lang="en-GB" sz="1400" dirty="0"/>
          </a:p>
          <a:p>
            <a:r>
              <a:rPr lang="en-GB" sz="1400" dirty="0"/>
              <a:t>It took Hackney a full year to get all services fully operational again. That meant a year of delays in dealing with Council Tax enquiries, planning applications, housing waiting lists, benefits and other critical services. Who knows what the costs were – not only to the Council but to individual citizens.</a:t>
            </a:r>
          </a:p>
          <a:p>
            <a:endParaRPr lang="en-GB" sz="1400" dirty="0"/>
          </a:p>
          <a:p>
            <a:r>
              <a:rPr lang="en-GB" sz="1400" dirty="0"/>
              <a:t>SEPA, 18 months after the attack on Christmas Eve 2020 still do not have access to all their data.</a:t>
            </a:r>
          </a:p>
          <a:p>
            <a:endParaRPr lang="en-GB" sz="1400" dirty="0"/>
          </a:p>
          <a:p>
            <a:r>
              <a:rPr lang="en-GB" sz="1400" dirty="0"/>
              <a:t>All the services we provide to the public depend on IT systems to some extent. We rely on IT to pay our staff and our suppliers. We rely on IT to bring in Council Tax and other income.</a:t>
            </a:r>
          </a:p>
        </p:txBody>
      </p:sp>
      <p:sp>
        <p:nvSpPr>
          <p:cNvPr id="4" name="Slide Number Placeholder 3"/>
          <p:cNvSpPr>
            <a:spLocks noGrp="1"/>
          </p:cNvSpPr>
          <p:nvPr>
            <p:ph type="sldNum" sz="quarter" idx="5"/>
          </p:nvPr>
        </p:nvSpPr>
        <p:spPr/>
        <p:txBody>
          <a:bodyPr/>
          <a:lstStyle/>
          <a:p>
            <a:fld id="{7427AA53-D485-48C4-A1C3-631D24EF3759}" type="slidenum">
              <a:rPr lang="en-GB" smtClean="0"/>
              <a:t>4</a:t>
            </a:fld>
            <a:endParaRPr lang="en-GB"/>
          </a:p>
        </p:txBody>
      </p:sp>
    </p:spTree>
    <p:extLst>
      <p:ext uri="{BB962C8B-B14F-4D97-AF65-F5344CB8AC3E}">
        <p14:creationId xmlns:p14="http://schemas.microsoft.com/office/powerpoint/2010/main" val="9178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Sandy Mackenzie</a:t>
            </a:r>
          </a:p>
        </p:txBody>
      </p:sp>
      <p:sp>
        <p:nvSpPr>
          <p:cNvPr id="4" name="Slide Number Placeholder 3"/>
          <p:cNvSpPr>
            <a:spLocks noGrp="1"/>
          </p:cNvSpPr>
          <p:nvPr>
            <p:ph type="sldNum" sz="quarter" idx="5"/>
          </p:nvPr>
        </p:nvSpPr>
        <p:spPr/>
        <p:txBody>
          <a:bodyPr/>
          <a:lstStyle/>
          <a:p>
            <a:fld id="{7427AA53-D485-48C4-A1C3-631D24EF3759}" type="slidenum">
              <a:rPr lang="en-GB" smtClean="0"/>
              <a:t>5</a:t>
            </a:fld>
            <a:endParaRPr lang="en-GB"/>
          </a:p>
        </p:txBody>
      </p:sp>
    </p:spTree>
    <p:extLst>
      <p:ext uri="{BB962C8B-B14F-4D97-AF65-F5344CB8AC3E}">
        <p14:creationId xmlns:p14="http://schemas.microsoft.com/office/powerpoint/2010/main" val="26135799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Sandy Mackenzie</a:t>
            </a:r>
          </a:p>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6</a:t>
            </a:fld>
            <a:endParaRPr lang="en-GB"/>
          </a:p>
        </p:txBody>
      </p:sp>
    </p:spTree>
    <p:extLst>
      <p:ext uri="{BB962C8B-B14F-4D97-AF65-F5344CB8AC3E}">
        <p14:creationId xmlns:p14="http://schemas.microsoft.com/office/powerpoint/2010/main" val="1569405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Since 1</a:t>
            </a:r>
            <a:r>
              <a:rPr lang="en-GB" sz="1400" baseline="30000" dirty="0"/>
              <a:t>st</a:t>
            </a:r>
            <a:r>
              <a:rPr lang="en-GB" sz="1400" dirty="0"/>
              <a:t> April, we have largely in-sourced ICT support in the Council. Although Wipro are still responsible for some aspects of cybersecurity, we now have an expanded security team and are working to embed cybersecurity thinking in everything we do. It is no longer an add-on.</a:t>
            </a:r>
          </a:p>
          <a:p>
            <a:endParaRPr lang="en-GB" sz="1400" dirty="0"/>
          </a:p>
          <a:p>
            <a:r>
              <a:rPr lang="en-GB" sz="1400" dirty="0"/>
              <a:t>I won’t go into the details of the technical measures we have in place to protect the Council but I will say that we are continuously reviewing them. Some of it might frustrate </a:t>
            </a:r>
            <a:r>
              <a:rPr lang="en-GB" sz="1400"/>
              <a:t>you! We </a:t>
            </a:r>
            <a:r>
              <a:rPr lang="en-GB" sz="1400" dirty="0"/>
              <a:t>also have external testing carried out every year.</a:t>
            </a:r>
          </a:p>
          <a:p>
            <a:endParaRPr lang="en-GB" sz="1400" dirty="0"/>
          </a:p>
          <a:p>
            <a:r>
              <a:rPr lang="en-GB" sz="1400" dirty="0"/>
              <a:t>A new online cybersecurity training package will be released to staff hopefully in the next few weeks. It will cover the types of threats we face and critically what everyone can do to help us protect our systems and information.</a:t>
            </a:r>
          </a:p>
          <a:p>
            <a:endParaRPr lang="en-GB" sz="1400" dirty="0"/>
          </a:p>
          <a:p>
            <a:r>
              <a:rPr lang="en-GB" sz="1400" dirty="0"/>
              <a:t>The key thing to take away is – we should be paranoid about cyber threats, but there are some basic steps we can all take to significantly reduce those threats affecting us.</a:t>
            </a:r>
          </a:p>
          <a:p>
            <a:endParaRPr lang="en-GB" dirty="0"/>
          </a:p>
          <a:p>
            <a:pPr marL="171450" indent="-171450">
              <a:buFont typeface="Arial" panose="020B0604020202020204" pitchFamily="34" charset="0"/>
              <a:buChar char="•"/>
            </a:pPr>
            <a:r>
              <a:rPr lang="en-GB" sz="1600" b="1" dirty="0"/>
              <a:t>Think before you click</a:t>
            </a:r>
          </a:p>
          <a:p>
            <a:pPr marL="171450" indent="-171450">
              <a:buFont typeface="Arial" panose="020B0604020202020204" pitchFamily="34" charset="0"/>
              <a:buChar char="•"/>
            </a:pPr>
            <a:endParaRPr lang="en-GB" sz="1600" b="1" dirty="0"/>
          </a:p>
        </p:txBody>
      </p:sp>
      <p:sp>
        <p:nvSpPr>
          <p:cNvPr id="4" name="Slide Number Placeholder 3"/>
          <p:cNvSpPr>
            <a:spLocks noGrp="1"/>
          </p:cNvSpPr>
          <p:nvPr>
            <p:ph type="sldNum" sz="quarter" idx="5"/>
          </p:nvPr>
        </p:nvSpPr>
        <p:spPr/>
        <p:txBody>
          <a:bodyPr/>
          <a:lstStyle/>
          <a:p>
            <a:fld id="{7427AA53-D485-48C4-A1C3-631D24EF3759}" type="slidenum">
              <a:rPr lang="en-GB" smtClean="0"/>
              <a:t>7</a:t>
            </a:fld>
            <a:endParaRPr lang="en-GB"/>
          </a:p>
        </p:txBody>
      </p:sp>
    </p:spTree>
    <p:extLst>
      <p:ext uri="{BB962C8B-B14F-4D97-AF65-F5344CB8AC3E}">
        <p14:creationId xmlns:p14="http://schemas.microsoft.com/office/powerpoint/2010/main" val="2282241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427AA53-D485-48C4-A1C3-631D24EF3759}" type="slidenum">
              <a:rPr lang="en-GB" smtClean="0"/>
              <a:t>8</a:t>
            </a:fld>
            <a:endParaRPr lang="en-GB"/>
          </a:p>
        </p:txBody>
      </p:sp>
    </p:spTree>
    <p:extLst>
      <p:ext uri="{BB962C8B-B14F-4D97-AF65-F5344CB8AC3E}">
        <p14:creationId xmlns:p14="http://schemas.microsoft.com/office/powerpoint/2010/main" val="2329747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5723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a:t>
            </a:r>
            <a:br>
              <a:rPr lang="en-US"/>
            </a:br>
            <a:r>
              <a:rPr lang="en-US"/>
              <a:t>two line title</a:t>
            </a:r>
            <a:endParaRPr lang="en-GB"/>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03948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a:t>Click to edit caption title </a:t>
            </a:r>
            <a:endParaRPr lang="en-GB"/>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a:t>Click to edit photo title</a:t>
            </a:r>
            <a:endParaRPr lang="en-GB"/>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Presentation Titl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612000" y="1844824"/>
            <a:ext cx="7920000" cy="1569660"/>
          </a:xfrm>
          <a:prstGeom prst="rect">
            <a:avLst/>
          </a:prstGeom>
        </p:spPr>
        <p:txBody>
          <a:bodyPr>
            <a:normAutofit/>
          </a:bodyPr>
          <a:lstStyle>
            <a:lvl1pPr>
              <a:defRPr sz="48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Presentation main </a:t>
            </a:r>
            <a:br>
              <a:rPr lang="en-US"/>
            </a:br>
            <a:r>
              <a:rPr lang="en-US"/>
              <a:t>title in English</a:t>
            </a:r>
            <a:endParaRPr lang="en-GB"/>
          </a:p>
        </p:txBody>
      </p:sp>
      <p:sp>
        <p:nvSpPr>
          <p:cNvPr id="9" name="Date Placeholder 3"/>
          <p:cNvSpPr>
            <a:spLocks noGrp="1"/>
          </p:cNvSpPr>
          <p:nvPr>
            <p:ph type="dt" sz="half" idx="10"/>
          </p:nvPr>
        </p:nvSpPr>
        <p:spPr>
          <a:xfrm>
            <a:off x="638200" y="6356350"/>
            <a:ext cx="2133600" cy="365125"/>
          </a:xfrm>
          <a:prstGeom prst="rect">
            <a:avLst/>
          </a:prstGeom>
        </p:spPr>
        <p:txBody>
          <a:bodyPr/>
          <a:lstStyle>
            <a:lvl1pPr>
              <a:defRPr b="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fld id="{873F4A99-A038-4481-9EC3-4F7C6E9CD0D0}" type="datetimeFigureOut">
              <a:rPr lang="en-GB" smtClean="0"/>
              <a:pPr/>
              <a:t>17/05/2022</a:t>
            </a:fld>
            <a:endParaRPr lang="en-GB"/>
          </a:p>
        </p:txBody>
      </p:sp>
      <p:cxnSp>
        <p:nvCxnSpPr>
          <p:cNvPr id="11" name="Straight Connector 10"/>
          <p:cNvCxnSpPr/>
          <p:nvPr userDrawn="1"/>
        </p:nvCxnSpPr>
        <p:spPr bwMode="auto">
          <a:xfrm>
            <a:off x="612000" y="3643869"/>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12000" y="3789040"/>
            <a:ext cx="7920000" cy="1584175"/>
          </a:xfrm>
          <a:prstGeom prst="rect">
            <a:avLst/>
          </a:prstGeom>
        </p:spPr>
        <p:txBody>
          <a:bodyPr>
            <a:spAutoFit/>
          </a:bodyPr>
          <a:lstStyle>
            <a:lvl1pPr marL="0" indent="0" algn="ctr">
              <a:buNone/>
              <a:defRPr sz="4800" b="1">
                <a:solidFill>
                  <a:srgbClr val="2F7C3A"/>
                </a:solidFill>
                <a:latin typeface="Ebrima" panose="02000000000000000000" pitchFamily="2" charset="0"/>
                <a:ea typeface="Ebrima" panose="02000000000000000000" pitchFamily="2" charset="0"/>
                <a:cs typeface="Ebrima" panose="02000000000000000000"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solidFill>
                  <a:srgbClr val="2F7C3A"/>
                </a:solidFill>
              </a:rPr>
              <a:t>Presentation main </a:t>
            </a:r>
            <a:br>
              <a:rPr lang="en-US">
                <a:solidFill>
                  <a:srgbClr val="2F7C3A"/>
                </a:solidFill>
              </a:rPr>
            </a:br>
            <a:r>
              <a:rPr lang="en-US">
                <a:solidFill>
                  <a:srgbClr val="2F7C3A"/>
                </a:solidFill>
              </a:rPr>
              <a:t>title in Gaelic</a:t>
            </a:r>
            <a:endParaRPr lang="en-GB">
              <a:solidFill>
                <a:srgbClr val="2F7C3A"/>
              </a:solidFill>
            </a:endParaRPr>
          </a:p>
        </p:txBody>
      </p:sp>
    </p:spTree>
    <p:extLst>
      <p:ext uri="{BB962C8B-B14F-4D97-AF65-F5344CB8AC3E}">
        <p14:creationId xmlns:p14="http://schemas.microsoft.com/office/powerpoint/2010/main" val="3650143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 </a:t>
            </a:r>
            <a:endParaRPr lang="en-GB"/>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a:t>Click to edit body text</a:t>
            </a:r>
          </a:p>
          <a:p>
            <a:pPr lvl="0"/>
            <a:endParaRPr lang="en-US"/>
          </a:p>
          <a:p>
            <a:pPr lvl="0"/>
            <a:r>
              <a:rPr lang="en-US"/>
              <a:t>Click to edit bullet lists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Tree>
    <p:extLst>
      <p:ext uri="{BB962C8B-B14F-4D97-AF65-F5344CB8AC3E}">
        <p14:creationId xmlns:p14="http://schemas.microsoft.com/office/powerpoint/2010/main" val="39060774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64437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73504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84510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Presentation Titl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612000" y="1844824"/>
            <a:ext cx="7920000" cy="1569660"/>
          </a:xfrm>
          <a:prstGeom prst="rect">
            <a:avLst/>
          </a:prstGeom>
        </p:spPr>
        <p:txBody>
          <a:bodyPr>
            <a:normAutofit/>
          </a:bodyPr>
          <a:lstStyle>
            <a:lvl1pPr>
              <a:defRPr sz="48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Presentation main </a:t>
            </a:r>
            <a:br>
              <a:rPr lang="en-US"/>
            </a:br>
            <a:r>
              <a:rPr lang="en-US"/>
              <a:t>title in English</a:t>
            </a:r>
            <a:endParaRPr lang="en-GB"/>
          </a:p>
        </p:txBody>
      </p:sp>
      <p:sp>
        <p:nvSpPr>
          <p:cNvPr id="9" name="Date Placeholder 3"/>
          <p:cNvSpPr>
            <a:spLocks noGrp="1"/>
          </p:cNvSpPr>
          <p:nvPr>
            <p:ph type="dt" sz="half" idx="10"/>
          </p:nvPr>
        </p:nvSpPr>
        <p:spPr>
          <a:xfrm>
            <a:off x="638200" y="6356350"/>
            <a:ext cx="2133600" cy="365125"/>
          </a:xfrm>
          <a:prstGeom prst="rect">
            <a:avLst/>
          </a:prstGeom>
        </p:spPr>
        <p:txBody>
          <a:bodyPr/>
          <a:lstStyle>
            <a:lvl1pPr>
              <a:defRPr b="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fld id="{873F4A99-A038-4481-9EC3-4F7C6E9CD0D0}" type="datetimeFigureOut">
              <a:rPr lang="en-GB" smtClean="0"/>
              <a:pPr/>
              <a:t>17/05/2022</a:t>
            </a:fld>
            <a:endParaRPr lang="en-GB"/>
          </a:p>
        </p:txBody>
      </p:sp>
      <p:cxnSp>
        <p:nvCxnSpPr>
          <p:cNvPr id="11" name="Straight Connector 10"/>
          <p:cNvCxnSpPr/>
          <p:nvPr userDrawn="1"/>
        </p:nvCxnSpPr>
        <p:spPr bwMode="auto">
          <a:xfrm>
            <a:off x="612000" y="3643869"/>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12000" y="3789040"/>
            <a:ext cx="7920000" cy="1584175"/>
          </a:xfrm>
          <a:prstGeom prst="rect">
            <a:avLst/>
          </a:prstGeom>
        </p:spPr>
        <p:txBody>
          <a:bodyPr>
            <a:spAutoFit/>
          </a:bodyPr>
          <a:lstStyle>
            <a:lvl1pPr marL="0" indent="0" algn="ctr">
              <a:buNone/>
              <a:defRPr sz="4800" b="1">
                <a:solidFill>
                  <a:srgbClr val="2F7C3A"/>
                </a:solidFill>
                <a:latin typeface="Ebrima" panose="02000000000000000000" pitchFamily="2" charset="0"/>
                <a:ea typeface="Ebrima" panose="02000000000000000000" pitchFamily="2" charset="0"/>
                <a:cs typeface="Ebrima" panose="02000000000000000000"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solidFill>
                  <a:srgbClr val="2F7C3A"/>
                </a:solidFill>
              </a:rPr>
              <a:t>Presentation main </a:t>
            </a:r>
            <a:br>
              <a:rPr lang="en-US">
                <a:solidFill>
                  <a:srgbClr val="2F7C3A"/>
                </a:solidFill>
              </a:rPr>
            </a:br>
            <a:r>
              <a:rPr lang="en-US">
                <a:solidFill>
                  <a:srgbClr val="2F7C3A"/>
                </a:solidFill>
              </a:rPr>
              <a:t>title in Gaelic</a:t>
            </a:r>
            <a:endParaRPr lang="en-GB">
              <a:solidFill>
                <a:srgbClr val="2F7C3A"/>
              </a:solidFill>
            </a:endParaRPr>
          </a:p>
        </p:txBody>
      </p:sp>
    </p:spTree>
    <p:extLst>
      <p:ext uri="{BB962C8B-B14F-4D97-AF65-F5344CB8AC3E}">
        <p14:creationId xmlns:p14="http://schemas.microsoft.com/office/powerpoint/2010/main" val="2431475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2000" y="1846800"/>
            <a:ext cx="7920000" cy="1582200"/>
          </a:xfrm>
          <a:prstGeom prst="rect">
            <a:avLst/>
          </a:prstGeom>
        </p:spPr>
        <p:txBody>
          <a:bodyPr/>
          <a:lstStyle>
            <a:lvl1pPr>
              <a:defRPr sz="48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a:t>
            </a:r>
            <a:br>
              <a:rPr lang="en-US"/>
            </a:br>
            <a:r>
              <a:rPr lang="en-US"/>
              <a:t>Section title in English</a:t>
            </a:r>
            <a:endParaRPr lang="en-GB"/>
          </a:p>
        </p:txBody>
      </p:sp>
      <p:sp>
        <p:nvSpPr>
          <p:cNvPr id="5" name="Subtitle 2"/>
          <p:cNvSpPr>
            <a:spLocks noGrp="1"/>
          </p:cNvSpPr>
          <p:nvPr>
            <p:ph type="subTitle" idx="1" hasCustomPrompt="1"/>
          </p:nvPr>
        </p:nvSpPr>
        <p:spPr>
          <a:xfrm>
            <a:off x="612000" y="3886200"/>
            <a:ext cx="7920000" cy="1631032"/>
          </a:xfrm>
          <a:prstGeom prst="rect">
            <a:avLst/>
          </a:prstGeom>
        </p:spPr>
        <p:txBody>
          <a:bodyPr/>
          <a:lstStyle>
            <a:lvl1pPr marL="0" indent="0" algn="ctr">
              <a:buNone/>
              <a:defRPr sz="4800">
                <a:solidFill>
                  <a:srgbClr val="2F7C3A"/>
                </a:solidFill>
                <a:latin typeface="Ebrima" panose="02000000000000000000" pitchFamily="2" charset="0"/>
                <a:ea typeface="Ebrima" panose="02000000000000000000" pitchFamily="2" charset="0"/>
                <a:cs typeface="Ebrima" panose="02000000000000000000"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a:t>
            </a:r>
            <a:br>
              <a:rPr lang="en-US"/>
            </a:br>
            <a:r>
              <a:rPr lang="en-US"/>
              <a:t>Section title in Gaelic</a:t>
            </a:r>
            <a:endParaRPr lang="en-GB"/>
          </a:p>
        </p:txBody>
      </p:sp>
      <p:cxnSp>
        <p:nvCxnSpPr>
          <p:cNvPr id="7" name="Straight Connector 6"/>
          <p:cNvCxnSpPr/>
          <p:nvPr userDrawn="1"/>
        </p:nvCxnSpPr>
        <p:spPr bwMode="auto">
          <a:xfrm>
            <a:off x="612000" y="3643869"/>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66791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_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 </a:t>
            </a:r>
            <a:endParaRPr lang="en-GB"/>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a:t>Click to edit body text</a:t>
            </a:r>
          </a:p>
          <a:p>
            <a:pPr lvl="0"/>
            <a:endParaRPr lang="en-US"/>
          </a:p>
          <a:p>
            <a:pPr lvl="0"/>
            <a:r>
              <a:rPr lang="en-US"/>
              <a:t>Click to edit bullet lists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Tree>
    <p:extLst>
      <p:ext uri="{BB962C8B-B14F-4D97-AF65-F5344CB8AC3E}">
        <p14:creationId xmlns:p14="http://schemas.microsoft.com/office/powerpoint/2010/main" val="12334579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3_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55918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0531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a:t>
            </a:r>
            <a:br>
              <a:rPr lang="en-US"/>
            </a:br>
            <a:r>
              <a:rPr lang="en-US"/>
              <a:t>two line title</a:t>
            </a:r>
            <a:endParaRPr lang="en-GB"/>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 </a:t>
            </a:r>
            <a:endParaRPr lang="en-GB"/>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a:t>Click to edit body text</a:t>
            </a:r>
          </a:p>
          <a:p>
            <a:pPr lvl="0"/>
            <a:endParaRPr lang="en-US"/>
          </a:p>
          <a:p>
            <a:pPr lvl="0"/>
            <a:r>
              <a:rPr lang="en-US"/>
              <a:t>Click to edit bullet lists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Tree>
    <p:extLst>
      <p:ext uri="{BB962C8B-B14F-4D97-AF65-F5344CB8AC3E}">
        <p14:creationId xmlns:p14="http://schemas.microsoft.com/office/powerpoint/2010/main" val="201912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a:t>
            </a:r>
            <a:br>
              <a:rPr lang="en-US"/>
            </a:br>
            <a:r>
              <a:rPr lang="en-US"/>
              <a:t>Two line title</a:t>
            </a:r>
            <a:endParaRPr lang="en-GB"/>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a:t>Click to edit body text</a:t>
            </a:r>
          </a:p>
          <a:p>
            <a:pPr lvl="0"/>
            <a:endParaRPr lang="en-US"/>
          </a:p>
          <a:p>
            <a:pPr lvl="0"/>
            <a:r>
              <a:rPr lang="en-US"/>
              <a:t>Click to edit bullet lists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Tree>
    <p:extLst>
      <p:ext uri="{BB962C8B-B14F-4D97-AF65-F5344CB8AC3E}">
        <p14:creationId xmlns:p14="http://schemas.microsoft.com/office/powerpoint/2010/main" val="188058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a:t>
            </a:r>
            <a:br>
              <a:rPr lang="en-US"/>
            </a:br>
            <a:r>
              <a:rPr lang="en-US"/>
              <a:t>two line title</a:t>
            </a:r>
            <a:endParaRPr lang="en-GB"/>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Tree>
    <p:extLst>
      <p:ext uri="{BB962C8B-B14F-4D97-AF65-F5344CB8AC3E}">
        <p14:creationId xmlns:p14="http://schemas.microsoft.com/office/powerpoint/2010/main" val="200242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a:t>
            </a:r>
            <a:br>
              <a:rPr lang="en-US"/>
            </a:br>
            <a:r>
              <a:rPr lang="en-US"/>
              <a:t>two line title</a:t>
            </a:r>
            <a:endParaRPr lang="en-GB"/>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Tree>
    <p:extLst>
      <p:ext uri="{BB962C8B-B14F-4D97-AF65-F5344CB8AC3E}">
        <p14:creationId xmlns:p14="http://schemas.microsoft.com/office/powerpoint/2010/main" val="3344838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2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 id="2147483683" r:id="rId14"/>
    <p:sldLayoutId id="2147483680" r:id="rId15"/>
    <p:sldLayoutId id="2147483681" r:id="rId16"/>
    <p:sldLayoutId id="2147483682" r:id="rId17"/>
    <p:sldLayoutId id="2147483723" r:id="rId18"/>
    <p:sldLayoutId id="2147483753" r:id="rId19"/>
    <p:sldLayoutId id="2147483754" r:id="rId20"/>
    <p:sldLayoutId id="2147483755" r:id="rId21"/>
    <p:sldLayoutId id="2147483756" r:id="rId22"/>
    <p:sldLayoutId id="2147483757" r:id="rId2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ideo" Target="https://www.youtube.com/embed/wV4ooIax510?feature=oembed" TargetMode="Externa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svg"/></Relationships>
</file>

<file path=ppt/slides/_rels/slide6.xml.rels><?xml version="1.0" encoding="UTF-8" standalone="yes"?>
<Relationships xmlns="http://schemas.openxmlformats.org/package/2006/relationships"><Relationship Id="rId3" Type="http://schemas.openxmlformats.org/officeDocument/2006/relationships/hyperlink" Target="https://www.highland.gov.uk/directory_record/374473/information_and_communications_technology_-_acceptable_use_policy_ict_aup"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video" Target="https://www.youtube.com/embed/YLxZE2C5254?feature=oembed" TargetMode="External"/><Relationship Id="rId5" Type="http://schemas.openxmlformats.org/officeDocument/2006/relationships/image" Target="../media/image15.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12000" y="2078504"/>
            <a:ext cx="7920000" cy="1569660"/>
          </a:xfrm>
        </p:spPr>
        <p:txBody>
          <a:bodyPr/>
          <a:lstStyle/>
          <a:p>
            <a:r>
              <a:rPr lang="en-US" dirty="0"/>
              <a:t>Members Induction </a:t>
            </a:r>
            <a:endParaRPr lang="en-GB" dirty="0"/>
          </a:p>
        </p:txBody>
      </p:sp>
      <p:sp>
        <p:nvSpPr>
          <p:cNvPr id="5" name="Subtitle 4"/>
          <p:cNvSpPr>
            <a:spLocks noGrp="1"/>
          </p:cNvSpPr>
          <p:nvPr>
            <p:ph type="subTitle" idx="1"/>
          </p:nvPr>
        </p:nvSpPr>
        <p:spPr>
          <a:xfrm>
            <a:off x="612000" y="3794581"/>
            <a:ext cx="7920000" cy="830997"/>
          </a:xfrm>
        </p:spPr>
        <p:txBody>
          <a:bodyPr/>
          <a:lstStyle/>
          <a:p>
            <a:r>
              <a:rPr lang="en-GB" dirty="0"/>
              <a:t>Cyber Security </a:t>
            </a:r>
          </a:p>
        </p:txBody>
      </p:sp>
      <p:pic>
        <p:nvPicPr>
          <p:cNvPr id="2" name="Picture 1">
            <a:extLst>
              <a:ext uri="{FF2B5EF4-FFF2-40B4-BE49-F238E27FC236}">
                <a16:creationId xmlns:a16="http://schemas.microsoft.com/office/drawing/2014/main" id="{49528090-7903-4A96-9E99-1C068A09B6F9}"/>
              </a:ext>
            </a:extLst>
          </p:cNvPr>
          <p:cNvPicPr>
            <a:picLocks noChangeAspect="1"/>
          </p:cNvPicPr>
          <p:nvPr/>
        </p:nvPicPr>
        <p:blipFill>
          <a:blip r:embed="rId3"/>
          <a:stretch>
            <a:fillRect/>
          </a:stretch>
        </p:blipFill>
        <p:spPr>
          <a:xfrm>
            <a:off x="6732240" y="260648"/>
            <a:ext cx="2159861" cy="1089530"/>
          </a:xfrm>
          <a:prstGeom prst="rect">
            <a:avLst/>
          </a:prstGeom>
        </p:spPr>
      </p:pic>
    </p:spTree>
    <p:extLst>
      <p:ext uri="{BB962C8B-B14F-4D97-AF65-F5344CB8AC3E}">
        <p14:creationId xmlns:p14="http://schemas.microsoft.com/office/powerpoint/2010/main" val="2993038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787EB-8394-4564-8847-E79F7C95BA4A}"/>
              </a:ext>
            </a:extLst>
          </p:cNvPr>
          <p:cNvSpPr>
            <a:spLocks noGrp="1"/>
          </p:cNvSpPr>
          <p:nvPr>
            <p:ph type="title"/>
          </p:nvPr>
        </p:nvSpPr>
        <p:spPr>
          <a:xfrm>
            <a:off x="121920" y="254614"/>
            <a:ext cx="8229600" cy="706090"/>
          </a:xfrm>
        </p:spPr>
        <p:txBody>
          <a:bodyPr/>
          <a:lstStyle/>
          <a:p>
            <a:r>
              <a:rPr lang="en-GB" dirty="0"/>
              <a:t>Cyber Threats in the UK</a:t>
            </a:r>
          </a:p>
        </p:txBody>
      </p:sp>
      <p:pic>
        <p:nvPicPr>
          <p:cNvPr id="4" name="Picture 12">
            <a:extLst>
              <a:ext uri="{FF2B5EF4-FFF2-40B4-BE49-F238E27FC236}">
                <a16:creationId xmlns:a16="http://schemas.microsoft.com/office/drawing/2014/main" id="{52C564F3-156F-4EEF-B0CF-3D354D478970}"/>
              </a:ext>
            </a:extLst>
          </p:cNvPr>
          <p:cNvPicPr>
            <a:picLocks noChangeAspect="1"/>
          </p:cNvPicPr>
          <p:nvPr/>
        </p:nvPicPr>
        <p:blipFill>
          <a:blip r:embed="rId4"/>
          <a:srcRect/>
          <a:stretch>
            <a:fillRect/>
          </a:stretch>
        </p:blipFill>
        <p:spPr>
          <a:xfrm>
            <a:off x="7517271" y="274638"/>
            <a:ext cx="1277003" cy="666043"/>
          </a:xfrm>
          <a:prstGeom prst="rect">
            <a:avLst/>
          </a:prstGeom>
          <a:noFill/>
          <a:ln cap="flat">
            <a:noFill/>
          </a:ln>
        </p:spPr>
      </p:pic>
      <p:pic>
        <p:nvPicPr>
          <p:cNvPr id="5" name="Online Media 4" title="Life-threatening cyber attack on UK 'in little doubt'">
            <a:hlinkClick r:id="" action="ppaction://media"/>
            <a:extLst>
              <a:ext uri="{FF2B5EF4-FFF2-40B4-BE49-F238E27FC236}">
                <a16:creationId xmlns:a16="http://schemas.microsoft.com/office/drawing/2014/main" id="{F0487368-0248-42BA-B0BF-88A1CC62A6A2}"/>
              </a:ext>
            </a:extLst>
          </p:cNvPr>
          <p:cNvPicPr>
            <a:picLocks noRot="1" noChangeAspect="1"/>
          </p:cNvPicPr>
          <p:nvPr>
            <a:videoFile r:link="rId1"/>
          </p:nvPr>
        </p:nvPicPr>
        <p:blipFill>
          <a:blip r:embed="rId5"/>
          <a:stretch>
            <a:fillRect/>
          </a:stretch>
        </p:blipFill>
        <p:spPr>
          <a:xfrm>
            <a:off x="403747" y="1385875"/>
            <a:ext cx="8336505" cy="4710125"/>
          </a:xfrm>
          <a:prstGeom prst="rect">
            <a:avLst/>
          </a:prstGeom>
        </p:spPr>
      </p:pic>
      <p:sp>
        <p:nvSpPr>
          <p:cNvPr id="3" name="TextBox 2">
            <a:extLst>
              <a:ext uri="{FF2B5EF4-FFF2-40B4-BE49-F238E27FC236}">
                <a16:creationId xmlns:a16="http://schemas.microsoft.com/office/drawing/2014/main" id="{1E01F56A-5BDD-EF68-1A63-315B51A24C80}"/>
              </a:ext>
            </a:extLst>
          </p:cNvPr>
          <p:cNvSpPr txBox="1"/>
          <p:nvPr/>
        </p:nvSpPr>
        <p:spPr>
          <a:xfrm>
            <a:off x="3200399" y="3200399"/>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t>Click to add text</a:t>
            </a:r>
          </a:p>
        </p:txBody>
      </p:sp>
    </p:spTree>
    <p:extLst>
      <p:ext uri="{BB962C8B-B14F-4D97-AF65-F5344CB8AC3E}">
        <p14:creationId xmlns:p14="http://schemas.microsoft.com/office/powerpoint/2010/main" val="1035873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B975D-4172-48F6-BF9E-9D0D8180E8EC}"/>
              </a:ext>
            </a:extLst>
          </p:cNvPr>
          <p:cNvSpPr>
            <a:spLocks noGrp="1"/>
          </p:cNvSpPr>
          <p:nvPr>
            <p:ph type="title"/>
          </p:nvPr>
        </p:nvSpPr>
        <p:spPr/>
        <p:txBody>
          <a:bodyPr/>
          <a:lstStyle/>
          <a:p>
            <a:r>
              <a:rPr lang="en-GB" dirty="0"/>
              <a:t>Types of Cyber Attack </a:t>
            </a:r>
          </a:p>
        </p:txBody>
      </p:sp>
      <p:sp>
        <p:nvSpPr>
          <p:cNvPr id="3" name="TextBox 2">
            <a:extLst>
              <a:ext uri="{FF2B5EF4-FFF2-40B4-BE49-F238E27FC236}">
                <a16:creationId xmlns:a16="http://schemas.microsoft.com/office/drawing/2014/main" id="{A7C3A4ED-14E7-4AC9-9E69-216D53A1120E}"/>
              </a:ext>
            </a:extLst>
          </p:cNvPr>
          <p:cNvSpPr txBox="1"/>
          <p:nvPr/>
        </p:nvSpPr>
        <p:spPr>
          <a:xfrm>
            <a:off x="894080" y="1778000"/>
            <a:ext cx="3515360" cy="1754326"/>
          </a:xfrm>
          <a:prstGeom prst="rect">
            <a:avLst/>
          </a:prstGeom>
          <a:noFill/>
        </p:spPr>
        <p:txBody>
          <a:bodyPr wrap="square" rtlCol="0">
            <a:spAutoFit/>
          </a:bodyPr>
          <a:lstStyle/>
          <a:p>
            <a:r>
              <a:rPr lang="en-GB" b="1" dirty="0">
                <a:solidFill>
                  <a:srgbClr val="7030A0"/>
                </a:solidFill>
              </a:rPr>
              <a:t>Un-targeted Cyber Attacks</a:t>
            </a:r>
          </a:p>
          <a:p>
            <a:pPr marL="285750" indent="-285750">
              <a:buFont typeface="Arial" panose="020B0604020202020204" pitchFamily="34" charset="0"/>
              <a:buChar char="•"/>
            </a:pPr>
            <a:r>
              <a:rPr lang="en-GB" dirty="0">
                <a:solidFill>
                  <a:srgbClr val="7030A0"/>
                </a:solidFill>
              </a:rPr>
              <a:t>Phishing</a:t>
            </a:r>
          </a:p>
          <a:p>
            <a:pPr marL="285750" indent="-285750">
              <a:buFont typeface="Arial" panose="020B0604020202020204" pitchFamily="34" charset="0"/>
              <a:buChar char="•"/>
            </a:pPr>
            <a:r>
              <a:rPr lang="en-GB" dirty="0">
                <a:solidFill>
                  <a:srgbClr val="7030A0"/>
                </a:solidFill>
              </a:rPr>
              <a:t>Water-holing</a:t>
            </a:r>
          </a:p>
          <a:p>
            <a:pPr marL="285750" indent="-285750">
              <a:buFont typeface="Arial" panose="020B0604020202020204" pitchFamily="34" charset="0"/>
              <a:buChar char="•"/>
            </a:pPr>
            <a:r>
              <a:rPr lang="en-GB" dirty="0">
                <a:solidFill>
                  <a:srgbClr val="7030A0"/>
                </a:solidFill>
              </a:rPr>
              <a:t>Ransomware</a:t>
            </a:r>
          </a:p>
          <a:p>
            <a:pPr marL="285750" indent="-285750">
              <a:buFont typeface="Arial" panose="020B0604020202020204" pitchFamily="34" charset="0"/>
              <a:buChar char="•"/>
            </a:pPr>
            <a:r>
              <a:rPr lang="en-GB" dirty="0">
                <a:solidFill>
                  <a:srgbClr val="7030A0"/>
                </a:solidFill>
              </a:rPr>
              <a:t>Scanning </a:t>
            </a:r>
          </a:p>
          <a:p>
            <a:pPr marL="285750" indent="-285750">
              <a:buFont typeface="Arial" panose="020B0604020202020204" pitchFamily="34" charset="0"/>
              <a:buChar char="•"/>
            </a:pPr>
            <a:endParaRPr lang="en-GB" dirty="0">
              <a:solidFill>
                <a:srgbClr val="7030A0"/>
              </a:solidFill>
            </a:endParaRPr>
          </a:p>
        </p:txBody>
      </p:sp>
      <p:sp>
        <p:nvSpPr>
          <p:cNvPr id="4" name="TextBox 3">
            <a:extLst>
              <a:ext uri="{FF2B5EF4-FFF2-40B4-BE49-F238E27FC236}">
                <a16:creationId xmlns:a16="http://schemas.microsoft.com/office/drawing/2014/main" id="{6FFD540C-7B9E-459E-89BD-2A16D90F70DE}"/>
              </a:ext>
            </a:extLst>
          </p:cNvPr>
          <p:cNvSpPr txBox="1"/>
          <p:nvPr/>
        </p:nvSpPr>
        <p:spPr>
          <a:xfrm>
            <a:off x="894080" y="3518812"/>
            <a:ext cx="3413760" cy="1754326"/>
          </a:xfrm>
          <a:prstGeom prst="rect">
            <a:avLst/>
          </a:prstGeom>
          <a:noFill/>
        </p:spPr>
        <p:txBody>
          <a:bodyPr wrap="square" rtlCol="0">
            <a:spAutoFit/>
          </a:bodyPr>
          <a:lstStyle/>
          <a:p>
            <a:r>
              <a:rPr lang="en-GB" b="1" dirty="0">
                <a:solidFill>
                  <a:srgbClr val="7030A0"/>
                </a:solidFill>
              </a:rPr>
              <a:t>Targeted Cyber Attacks</a:t>
            </a:r>
          </a:p>
          <a:p>
            <a:pPr marL="285750" indent="-285750">
              <a:buFont typeface="Arial" panose="020B0604020202020204" pitchFamily="34" charset="0"/>
              <a:buChar char="•"/>
            </a:pPr>
            <a:r>
              <a:rPr lang="en-GB" dirty="0">
                <a:solidFill>
                  <a:srgbClr val="7030A0"/>
                </a:solidFill>
              </a:rPr>
              <a:t>Spear-Phishing</a:t>
            </a:r>
          </a:p>
          <a:p>
            <a:pPr marL="285750" indent="-285750">
              <a:buFont typeface="Arial" panose="020B0604020202020204" pitchFamily="34" charset="0"/>
              <a:buChar char="•"/>
            </a:pPr>
            <a:r>
              <a:rPr lang="en-GB" dirty="0">
                <a:solidFill>
                  <a:srgbClr val="7030A0"/>
                </a:solidFill>
              </a:rPr>
              <a:t>Deploying a Botnet</a:t>
            </a:r>
          </a:p>
          <a:p>
            <a:pPr marL="285750" indent="-285750">
              <a:buFont typeface="Arial" panose="020B0604020202020204" pitchFamily="34" charset="0"/>
              <a:buChar char="•"/>
            </a:pPr>
            <a:r>
              <a:rPr lang="en-GB" dirty="0">
                <a:solidFill>
                  <a:srgbClr val="7030A0"/>
                </a:solidFill>
              </a:rPr>
              <a:t>Subverting the Supply Chain</a:t>
            </a:r>
          </a:p>
          <a:p>
            <a:pPr marL="285750" indent="-285750">
              <a:buFont typeface="Arial" panose="020B0604020202020204" pitchFamily="34" charset="0"/>
              <a:buChar char="•"/>
            </a:pPr>
            <a:r>
              <a:rPr lang="en-GB" dirty="0">
                <a:solidFill>
                  <a:srgbClr val="7030A0"/>
                </a:solidFill>
              </a:rPr>
              <a:t>Social Engineering </a:t>
            </a:r>
          </a:p>
          <a:p>
            <a:pPr marL="285750" indent="-285750">
              <a:buFont typeface="Arial" panose="020B0604020202020204" pitchFamily="34" charset="0"/>
              <a:buChar char="•"/>
            </a:pPr>
            <a:endParaRPr lang="en-GB" dirty="0">
              <a:solidFill>
                <a:srgbClr val="7030A0"/>
              </a:solidFill>
            </a:endParaRPr>
          </a:p>
        </p:txBody>
      </p:sp>
      <p:pic>
        <p:nvPicPr>
          <p:cNvPr id="4098" name="Picture 2" descr="900+ Cybersecurity Clip Art | Royalty Free - GoGraph">
            <a:extLst>
              <a:ext uri="{FF2B5EF4-FFF2-40B4-BE49-F238E27FC236}">
                <a16:creationId xmlns:a16="http://schemas.microsoft.com/office/drawing/2014/main" id="{DF69A0B0-6999-4D58-9617-F8CF4A106AA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7054" b="12526"/>
          <a:stretch/>
        </p:blipFill>
        <p:spPr bwMode="auto">
          <a:xfrm>
            <a:off x="4128769" y="1864588"/>
            <a:ext cx="4221174" cy="324589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0C1861E-4354-4924-87AF-6A88B6AB3D9D}"/>
              </a:ext>
            </a:extLst>
          </p:cNvPr>
          <p:cNvSpPr txBox="1"/>
          <p:nvPr/>
        </p:nvSpPr>
        <p:spPr>
          <a:xfrm>
            <a:off x="894080" y="5669280"/>
            <a:ext cx="6502400" cy="369332"/>
          </a:xfrm>
          <a:prstGeom prst="rect">
            <a:avLst/>
          </a:prstGeom>
          <a:noFill/>
        </p:spPr>
        <p:txBody>
          <a:bodyPr wrap="square" rtlCol="0">
            <a:spAutoFit/>
          </a:bodyPr>
          <a:lstStyle/>
          <a:p>
            <a:r>
              <a:rPr lang="en-GB" dirty="0"/>
              <a:t>https://www.ncsc.gov.uk/information/how-cyber-attacks-work</a:t>
            </a:r>
          </a:p>
        </p:txBody>
      </p:sp>
    </p:spTree>
    <p:extLst>
      <p:ext uri="{BB962C8B-B14F-4D97-AF65-F5344CB8AC3E}">
        <p14:creationId xmlns:p14="http://schemas.microsoft.com/office/powerpoint/2010/main" val="849302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76856-FB7B-4E19-B4BA-88DA82F4AC9D}"/>
              </a:ext>
            </a:extLst>
          </p:cNvPr>
          <p:cNvSpPr>
            <a:spLocks noGrp="1"/>
          </p:cNvSpPr>
          <p:nvPr>
            <p:ph type="title"/>
          </p:nvPr>
        </p:nvSpPr>
        <p:spPr/>
        <p:txBody>
          <a:bodyPr/>
          <a:lstStyle/>
          <a:p>
            <a:r>
              <a:rPr lang="en-GB" dirty="0"/>
              <a:t>Impact of a Cyber Attack</a:t>
            </a:r>
          </a:p>
        </p:txBody>
      </p:sp>
      <p:sp>
        <p:nvSpPr>
          <p:cNvPr id="4" name="TextBox 3">
            <a:extLst>
              <a:ext uri="{FF2B5EF4-FFF2-40B4-BE49-F238E27FC236}">
                <a16:creationId xmlns:a16="http://schemas.microsoft.com/office/drawing/2014/main" id="{F1E48164-2BAE-4FBD-BA5B-4EB41E417201}"/>
              </a:ext>
            </a:extLst>
          </p:cNvPr>
          <p:cNvSpPr txBox="1"/>
          <p:nvPr/>
        </p:nvSpPr>
        <p:spPr>
          <a:xfrm>
            <a:off x="1046480" y="1484243"/>
            <a:ext cx="7051040" cy="2092881"/>
          </a:xfrm>
          <a:prstGeom prst="rect">
            <a:avLst/>
          </a:prstGeom>
          <a:noFill/>
        </p:spPr>
        <p:txBody>
          <a:bodyPr wrap="square" rtlCol="0">
            <a:spAutoFit/>
          </a:bodyPr>
          <a:lstStyle/>
          <a:p>
            <a:r>
              <a:rPr lang="en-GB" sz="2000" b="1" dirty="0">
                <a:solidFill>
                  <a:srgbClr val="7030A0"/>
                </a:solidFill>
              </a:rPr>
              <a:t>A Cyber Attack on an Organisation Such as The Highland Council Could Cause:</a:t>
            </a:r>
          </a:p>
          <a:p>
            <a:pPr marL="285750" indent="-285750">
              <a:buFont typeface="Arial" panose="020B0604020202020204" pitchFamily="34" charset="0"/>
              <a:buChar char="•"/>
            </a:pPr>
            <a:r>
              <a:rPr lang="en-GB" dirty="0">
                <a:solidFill>
                  <a:srgbClr val="7030A0"/>
                </a:solidFill>
              </a:rPr>
              <a:t>Significant Financial Cost </a:t>
            </a:r>
          </a:p>
          <a:p>
            <a:pPr marL="285750" indent="-285750">
              <a:buFont typeface="Arial" panose="020B0604020202020204" pitchFamily="34" charset="0"/>
              <a:buChar char="•"/>
            </a:pPr>
            <a:r>
              <a:rPr lang="en-GB" dirty="0">
                <a:solidFill>
                  <a:srgbClr val="7030A0"/>
                </a:solidFill>
              </a:rPr>
              <a:t>Damage to Reputation </a:t>
            </a:r>
          </a:p>
          <a:p>
            <a:pPr marL="285750" indent="-285750">
              <a:buFont typeface="Arial" panose="020B0604020202020204" pitchFamily="34" charset="0"/>
              <a:buChar char="•"/>
            </a:pPr>
            <a:r>
              <a:rPr lang="en-GB" dirty="0">
                <a:solidFill>
                  <a:srgbClr val="7030A0"/>
                </a:solidFill>
              </a:rPr>
              <a:t>Significant loss of Productivity </a:t>
            </a:r>
          </a:p>
          <a:p>
            <a:pPr marL="285750" indent="-285750">
              <a:buFont typeface="Arial" panose="020B0604020202020204" pitchFamily="34" charset="0"/>
              <a:buChar char="•"/>
            </a:pPr>
            <a:r>
              <a:rPr lang="en-GB" dirty="0">
                <a:solidFill>
                  <a:srgbClr val="7030A0"/>
                </a:solidFill>
              </a:rPr>
              <a:t>Inability to Fulfil Statutory Duties</a:t>
            </a:r>
          </a:p>
          <a:p>
            <a:pPr marL="285750" indent="-285750">
              <a:buFont typeface="Arial" panose="020B0604020202020204" pitchFamily="34" charset="0"/>
              <a:buChar char="•"/>
            </a:pPr>
            <a:endParaRPr lang="en-GB" dirty="0">
              <a:solidFill>
                <a:srgbClr val="7030A0"/>
              </a:solidFill>
            </a:endParaRPr>
          </a:p>
        </p:txBody>
      </p:sp>
      <p:sp>
        <p:nvSpPr>
          <p:cNvPr id="6" name="TextBox 5">
            <a:extLst>
              <a:ext uri="{FF2B5EF4-FFF2-40B4-BE49-F238E27FC236}">
                <a16:creationId xmlns:a16="http://schemas.microsoft.com/office/drawing/2014/main" id="{EBE9645F-60B7-4D83-9112-2FAD18F851C9}"/>
              </a:ext>
            </a:extLst>
          </p:cNvPr>
          <p:cNvSpPr txBox="1"/>
          <p:nvPr/>
        </p:nvSpPr>
        <p:spPr>
          <a:xfrm>
            <a:off x="1046480" y="3742085"/>
            <a:ext cx="7051040" cy="2831544"/>
          </a:xfrm>
          <a:prstGeom prst="rect">
            <a:avLst/>
          </a:prstGeom>
          <a:noFill/>
        </p:spPr>
        <p:txBody>
          <a:bodyPr wrap="square" rtlCol="0">
            <a:spAutoFit/>
          </a:bodyPr>
          <a:lstStyle/>
          <a:p>
            <a:r>
              <a:rPr lang="en-GB" sz="2000" b="1" dirty="0">
                <a:solidFill>
                  <a:srgbClr val="7030A0"/>
                </a:solidFill>
              </a:rPr>
              <a:t>Examples of Major Cyber Attacks on Public Sector Organisations</a:t>
            </a:r>
            <a:endParaRPr lang="en-GB" sz="2000" dirty="0">
              <a:solidFill>
                <a:srgbClr val="7030A0"/>
              </a:solidFill>
            </a:endParaRPr>
          </a:p>
          <a:p>
            <a:pPr marL="342900" indent="-342900">
              <a:buFont typeface="Arial" panose="020B0604020202020204" pitchFamily="34" charset="0"/>
              <a:buChar char="•"/>
            </a:pPr>
            <a:r>
              <a:rPr lang="en-GB" sz="2000" dirty="0">
                <a:solidFill>
                  <a:srgbClr val="7030A0"/>
                </a:solidFill>
              </a:rPr>
              <a:t>Hackney Borough Council</a:t>
            </a:r>
          </a:p>
          <a:p>
            <a:pPr marL="800100" lvl="1" indent="-342900">
              <a:buFont typeface="Arial" panose="020B0604020202020204" pitchFamily="34" charset="0"/>
              <a:buChar char="•"/>
            </a:pPr>
            <a:r>
              <a:rPr lang="en-GB" sz="2000" dirty="0">
                <a:solidFill>
                  <a:srgbClr val="7030A0"/>
                </a:solidFill>
              </a:rPr>
              <a:t>https://news.hackney.gov.uk/services-available-but-not-back-to-normal--devastating-impact-of-cyberattack-one-year-on/</a:t>
            </a:r>
          </a:p>
          <a:p>
            <a:pPr marL="342900" indent="-342900">
              <a:buFont typeface="Arial" panose="020B0604020202020204" pitchFamily="34" charset="0"/>
              <a:buChar char="•"/>
            </a:pPr>
            <a:r>
              <a:rPr lang="en-GB" sz="2000" dirty="0">
                <a:solidFill>
                  <a:srgbClr val="7030A0"/>
                </a:solidFill>
              </a:rPr>
              <a:t>SEPA</a:t>
            </a:r>
          </a:p>
          <a:p>
            <a:pPr marL="800100" lvl="1" indent="-342900">
              <a:buFont typeface="Arial" panose="020B0604020202020204" pitchFamily="34" charset="0"/>
              <a:buChar char="•"/>
            </a:pPr>
            <a:r>
              <a:rPr lang="en-GB" sz="2000" dirty="0">
                <a:solidFill>
                  <a:srgbClr val="7030A0"/>
                </a:solidFill>
              </a:rPr>
              <a:t>https://www.sepa.org.uk/about-us/cyber-attack/</a:t>
            </a:r>
          </a:p>
          <a:p>
            <a:pPr marL="342900" indent="-342900">
              <a:buFont typeface="Arial" panose="020B0604020202020204" pitchFamily="34" charset="0"/>
              <a:buChar char="•"/>
            </a:pPr>
            <a:endParaRPr lang="en-GB" sz="2000" b="1" dirty="0">
              <a:solidFill>
                <a:srgbClr val="7030A0"/>
              </a:solidFill>
            </a:endParaRPr>
          </a:p>
          <a:p>
            <a:pPr marL="285750" indent="-285750">
              <a:buFont typeface="Arial" panose="020B0604020202020204" pitchFamily="34" charset="0"/>
              <a:buChar char="•"/>
            </a:pPr>
            <a:endParaRPr lang="en-GB" dirty="0">
              <a:solidFill>
                <a:srgbClr val="7030A0"/>
              </a:solidFill>
            </a:endParaRPr>
          </a:p>
        </p:txBody>
      </p:sp>
    </p:spTree>
    <p:extLst>
      <p:ext uri="{BB962C8B-B14F-4D97-AF65-F5344CB8AC3E}">
        <p14:creationId xmlns:p14="http://schemas.microsoft.com/office/powerpoint/2010/main" val="1216852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19DBC-A804-4C67-9F5E-20C2BCE6E879}"/>
              </a:ext>
            </a:extLst>
          </p:cNvPr>
          <p:cNvSpPr>
            <a:spLocks noGrp="1"/>
          </p:cNvSpPr>
          <p:nvPr>
            <p:ph type="title"/>
          </p:nvPr>
        </p:nvSpPr>
        <p:spPr/>
        <p:txBody>
          <a:bodyPr/>
          <a:lstStyle/>
          <a:p>
            <a:r>
              <a:rPr lang="en-GB" dirty="0"/>
              <a:t>Example of Common Scams</a:t>
            </a:r>
          </a:p>
        </p:txBody>
      </p:sp>
      <p:pic>
        <p:nvPicPr>
          <p:cNvPr id="4" name="Picture 3">
            <a:extLst>
              <a:ext uri="{FF2B5EF4-FFF2-40B4-BE49-F238E27FC236}">
                <a16:creationId xmlns:a16="http://schemas.microsoft.com/office/drawing/2014/main" id="{236A8865-9574-4422-AFD0-48ACBCF30F18}"/>
              </a:ext>
            </a:extLst>
          </p:cNvPr>
          <p:cNvPicPr>
            <a:picLocks noChangeAspect="1"/>
          </p:cNvPicPr>
          <p:nvPr/>
        </p:nvPicPr>
        <p:blipFill>
          <a:blip r:embed="rId3"/>
          <a:stretch>
            <a:fillRect/>
          </a:stretch>
        </p:blipFill>
        <p:spPr>
          <a:xfrm>
            <a:off x="132080" y="1257629"/>
            <a:ext cx="4135777" cy="2073543"/>
          </a:xfrm>
          <a:prstGeom prst="rect">
            <a:avLst/>
          </a:prstGeom>
        </p:spPr>
      </p:pic>
      <p:pic>
        <p:nvPicPr>
          <p:cNvPr id="5" name="Picture 4">
            <a:extLst>
              <a:ext uri="{FF2B5EF4-FFF2-40B4-BE49-F238E27FC236}">
                <a16:creationId xmlns:a16="http://schemas.microsoft.com/office/drawing/2014/main" id="{AE9B0E9D-A8DC-47C5-B59C-4BADA04E08A4}"/>
              </a:ext>
            </a:extLst>
          </p:cNvPr>
          <p:cNvPicPr>
            <a:picLocks noChangeAspect="1"/>
          </p:cNvPicPr>
          <p:nvPr/>
        </p:nvPicPr>
        <p:blipFill>
          <a:blip r:embed="rId4"/>
          <a:stretch>
            <a:fillRect/>
          </a:stretch>
        </p:blipFill>
        <p:spPr>
          <a:xfrm>
            <a:off x="132080" y="4480560"/>
            <a:ext cx="4210337" cy="1908253"/>
          </a:xfrm>
          <a:prstGeom prst="rect">
            <a:avLst/>
          </a:prstGeom>
        </p:spPr>
      </p:pic>
      <p:pic>
        <p:nvPicPr>
          <p:cNvPr id="6" name="Picture 5">
            <a:extLst>
              <a:ext uri="{FF2B5EF4-FFF2-40B4-BE49-F238E27FC236}">
                <a16:creationId xmlns:a16="http://schemas.microsoft.com/office/drawing/2014/main" id="{D8920AFC-2CF1-43A3-BEB4-147A44953F71}"/>
              </a:ext>
            </a:extLst>
          </p:cNvPr>
          <p:cNvPicPr>
            <a:picLocks noChangeAspect="1"/>
          </p:cNvPicPr>
          <p:nvPr/>
        </p:nvPicPr>
        <p:blipFill>
          <a:blip r:embed="rId5"/>
          <a:stretch>
            <a:fillRect/>
          </a:stretch>
        </p:blipFill>
        <p:spPr>
          <a:xfrm>
            <a:off x="4430417" y="2204520"/>
            <a:ext cx="4581503" cy="2408119"/>
          </a:xfrm>
          <a:prstGeom prst="rect">
            <a:avLst/>
          </a:prstGeom>
        </p:spPr>
      </p:pic>
      <p:pic>
        <p:nvPicPr>
          <p:cNvPr id="10" name="Graphic 9" descr="Line arrow Slight curve">
            <a:extLst>
              <a:ext uri="{FF2B5EF4-FFF2-40B4-BE49-F238E27FC236}">
                <a16:creationId xmlns:a16="http://schemas.microsoft.com/office/drawing/2014/main" id="{026ECEC1-A0BF-4F59-A386-A806AA1B969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516017" y="2890003"/>
            <a:ext cx="914400" cy="914400"/>
          </a:xfrm>
          <a:prstGeom prst="rect">
            <a:avLst/>
          </a:prstGeom>
        </p:spPr>
      </p:pic>
      <p:pic>
        <p:nvPicPr>
          <p:cNvPr id="12" name="Graphic 11" descr="Line arrow Clockwise curve">
            <a:extLst>
              <a:ext uri="{FF2B5EF4-FFF2-40B4-BE49-F238E27FC236}">
                <a16:creationId xmlns:a16="http://schemas.microsoft.com/office/drawing/2014/main" id="{91AD845A-3AD4-4FC3-A9B8-FB68FEC33D2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15758619">
            <a:off x="4825882" y="5085080"/>
            <a:ext cx="914400" cy="914400"/>
          </a:xfrm>
          <a:prstGeom prst="rect">
            <a:avLst/>
          </a:prstGeom>
        </p:spPr>
      </p:pic>
    </p:spTree>
    <p:extLst>
      <p:ext uri="{BB962C8B-B14F-4D97-AF65-F5344CB8AC3E}">
        <p14:creationId xmlns:p14="http://schemas.microsoft.com/office/powerpoint/2010/main" val="796055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3CBAF-9B6C-43C4-BE49-959CF2AF04DC}"/>
              </a:ext>
            </a:extLst>
          </p:cNvPr>
          <p:cNvSpPr>
            <a:spLocks noGrp="1"/>
          </p:cNvSpPr>
          <p:nvPr>
            <p:ph type="title"/>
          </p:nvPr>
        </p:nvSpPr>
        <p:spPr/>
        <p:txBody>
          <a:bodyPr/>
          <a:lstStyle/>
          <a:p>
            <a:r>
              <a:rPr lang="en-GB" dirty="0"/>
              <a:t>What You Can Do</a:t>
            </a:r>
          </a:p>
        </p:txBody>
      </p:sp>
      <p:sp>
        <p:nvSpPr>
          <p:cNvPr id="3" name="TextBox 2">
            <a:extLst>
              <a:ext uri="{FF2B5EF4-FFF2-40B4-BE49-F238E27FC236}">
                <a16:creationId xmlns:a16="http://schemas.microsoft.com/office/drawing/2014/main" id="{C66941AC-DC0C-4AC2-B689-2C6300A4797D}"/>
              </a:ext>
            </a:extLst>
          </p:cNvPr>
          <p:cNvSpPr txBox="1"/>
          <p:nvPr/>
        </p:nvSpPr>
        <p:spPr>
          <a:xfrm>
            <a:off x="1320800" y="1250756"/>
            <a:ext cx="7051040" cy="4832092"/>
          </a:xfrm>
          <a:prstGeom prst="rect">
            <a:avLst/>
          </a:prstGeom>
          <a:noFill/>
        </p:spPr>
        <p:txBody>
          <a:bodyPr wrap="square" rtlCol="0">
            <a:spAutoFit/>
          </a:bodyPr>
          <a:lstStyle/>
          <a:p>
            <a:endParaRPr lang="en-GB" sz="2800" b="1" dirty="0">
              <a:solidFill>
                <a:srgbClr val="7030A0"/>
              </a:solidFill>
            </a:endParaRPr>
          </a:p>
          <a:p>
            <a:pPr marL="342900" indent="-342900">
              <a:buFont typeface="Arial" panose="020B0604020202020204" pitchFamily="34" charset="0"/>
              <a:buChar char="•"/>
            </a:pPr>
            <a:r>
              <a:rPr lang="en-GB" sz="2800" b="1" dirty="0">
                <a:solidFill>
                  <a:srgbClr val="7030A0"/>
                </a:solidFill>
              </a:rPr>
              <a:t>Be Careful About your Social Media Presence </a:t>
            </a:r>
          </a:p>
          <a:p>
            <a:pPr marL="342900" indent="-342900">
              <a:buFont typeface="Arial" panose="020B0604020202020204" pitchFamily="34" charset="0"/>
              <a:buChar char="•"/>
            </a:pPr>
            <a:r>
              <a:rPr lang="en-GB" sz="2800" b="1" dirty="0">
                <a:solidFill>
                  <a:srgbClr val="7030A0"/>
                </a:solidFill>
              </a:rPr>
              <a:t>Report Anything Suspicious to the Service Desk (01463 383810)</a:t>
            </a:r>
          </a:p>
          <a:p>
            <a:pPr marL="342900" indent="-342900">
              <a:buFont typeface="Arial" panose="020B0604020202020204" pitchFamily="34" charset="0"/>
              <a:buChar char="•"/>
            </a:pPr>
            <a:r>
              <a:rPr lang="en-GB" sz="2800" b="1" dirty="0">
                <a:solidFill>
                  <a:srgbClr val="7030A0"/>
                </a:solidFill>
              </a:rPr>
              <a:t>Think Before you Click</a:t>
            </a:r>
          </a:p>
          <a:p>
            <a:pPr marL="342900" indent="-342900">
              <a:buFont typeface="Arial" panose="020B0604020202020204" pitchFamily="34" charset="0"/>
              <a:buChar char="•"/>
            </a:pPr>
            <a:r>
              <a:rPr lang="en-GB" sz="2800" b="1" dirty="0">
                <a:solidFill>
                  <a:srgbClr val="7030A0"/>
                </a:solidFill>
              </a:rPr>
              <a:t>Use strong passwords, phrases (3 random words) and a password manager</a:t>
            </a:r>
          </a:p>
          <a:p>
            <a:pPr marL="342900" indent="-342900">
              <a:buFont typeface="Arial" panose="020B0604020202020204" pitchFamily="34" charset="0"/>
              <a:buChar char="•"/>
            </a:pPr>
            <a:r>
              <a:rPr lang="en-GB" sz="2800" b="1" dirty="0">
                <a:solidFill>
                  <a:srgbClr val="7030A0"/>
                </a:solidFill>
              </a:rPr>
              <a:t>Familiarise Yourself With the Acceptable Use Policy </a:t>
            </a:r>
            <a:endParaRPr lang="en-GB" sz="2800" dirty="0">
              <a:solidFill>
                <a:srgbClr val="7030A0"/>
              </a:solidFill>
            </a:endParaRPr>
          </a:p>
          <a:p>
            <a:pPr marL="285750" indent="-285750">
              <a:buFont typeface="Arial" panose="020B0604020202020204" pitchFamily="34" charset="0"/>
              <a:buChar char="•"/>
            </a:pPr>
            <a:endParaRPr lang="en-GB" sz="2800" dirty="0">
              <a:solidFill>
                <a:srgbClr val="7030A0"/>
              </a:solidFill>
            </a:endParaRPr>
          </a:p>
        </p:txBody>
      </p:sp>
      <p:sp>
        <p:nvSpPr>
          <p:cNvPr id="4" name="TextBox 3">
            <a:extLst>
              <a:ext uri="{FF2B5EF4-FFF2-40B4-BE49-F238E27FC236}">
                <a16:creationId xmlns:a16="http://schemas.microsoft.com/office/drawing/2014/main" id="{07EF84D6-8A82-4CE0-92C4-CC8CDEF98CE8}"/>
              </a:ext>
            </a:extLst>
          </p:cNvPr>
          <p:cNvSpPr txBox="1"/>
          <p:nvPr/>
        </p:nvSpPr>
        <p:spPr>
          <a:xfrm>
            <a:off x="1412240" y="5708075"/>
            <a:ext cx="6177280" cy="923330"/>
          </a:xfrm>
          <a:prstGeom prst="rect">
            <a:avLst/>
          </a:prstGeom>
          <a:noFill/>
        </p:spPr>
        <p:txBody>
          <a:bodyPr wrap="square" rtlCol="0">
            <a:spAutoFit/>
          </a:bodyPr>
          <a:lstStyle/>
          <a:p>
            <a:r>
              <a:rPr lang="en-GB" dirty="0">
                <a:hlinkClick r:id="rId3"/>
              </a:rPr>
              <a:t>https://www.highland.gov.uk/directory_record/374473/information_and_communications_technology_-_acceptable_use_policy_ict_aup</a:t>
            </a:r>
            <a:endParaRPr lang="en-GB" dirty="0"/>
          </a:p>
        </p:txBody>
      </p:sp>
    </p:spTree>
    <p:extLst>
      <p:ext uri="{BB962C8B-B14F-4D97-AF65-F5344CB8AC3E}">
        <p14:creationId xmlns:p14="http://schemas.microsoft.com/office/powerpoint/2010/main" val="1724769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05A08-09F4-4E49-A02A-2518BB55B4DF}"/>
              </a:ext>
            </a:extLst>
          </p:cNvPr>
          <p:cNvSpPr>
            <a:spLocks noGrp="1"/>
          </p:cNvSpPr>
          <p:nvPr>
            <p:ph type="title"/>
          </p:nvPr>
        </p:nvSpPr>
        <p:spPr>
          <a:xfrm>
            <a:off x="822960" y="193358"/>
            <a:ext cx="8229600" cy="706090"/>
          </a:xfrm>
        </p:spPr>
        <p:txBody>
          <a:bodyPr/>
          <a:lstStyle/>
          <a:p>
            <a:r>
              <a:rPr lang="en-GB" dirty="0"/>
              <a:t>What are ICT Services Doing?</a:t>
            </a:r>
            <a:br>
              <a:rPr lang="en-GB" dirty="0"/>
            </a:br>
            <a:endParaRPr lang="en-GB" dirty="0"/>
          </a:p>
        </p:txBody>
      </p:sp>
      <p:sp>
        <p:nvSpPr>
          <p:cNvPr id="3" name="TextBox 2">
            <a:extLst>
              <a:ext uri="{FF2B5EF4-FFF2-40B4-BE49-F238E27FC236}">
                <a16:creationId xmlns:a16="http://schemas.microsoft.com/office/drawing/2014/main" id="{A6498EB8-5F6E-4024-89A7-BB6937D15C52}"/>
              </a:ext>
            </a:extLst>
          </p:cNvPr>
          <p:cNvSpPr txBox="1"/>
          <p:nvPr/>
        </p:nvSpPr>
        <p:spPr>
          <a:xfrm>
            <a:off x="589280" y="1744305"/>
            <a:ext cx="4998720" cy="3847207"/>
          </a:xfrm>
          <a:prstGeom prst="rect">
            <a:avLst/>
          </a:prstGeom>
          <a:noFill/>
        </p:spPr>
        <p:txBody>
          <a:bodyPr wrap="square" rtlCol="0">
            <a:spAutoFit/>
          </a:bodyPr>
          <a:lstStyle/>
          <a:p>
            <a:pPr marL="457200" indent="-457200">
              <a:buFont typeface="Arial" panose="020B0604020202020204" pitchFamily="34" charset="0"/>
              <a:buChar char="•"/>
            </a:pPr>
            <a:r>
              <a:rPr lang="en-GB" sz="2400" dirty="0">
                <a:solidFill>
                  <a:srgbClr val="7030A0"/>
                </a:solidFill>
              </a:rPr>
              <a:t>April 2022 – Insourced ICT Services </a:t>
            </a:r>
          </a:p>
          <a:p>
            <a:pPr marL="457200" indent="-457200">
              <a:buFont typeface="Arial" panose="020B0604020202020204" pitchFamily="34" charset="0"/>
              <a:buChar char="•"/>
            </a:pPr>
            <a:r>
              <a:rPr lang="en-GB" sz="2400" dirty="0">
                <a:solidFill>
                  <a:srgbClr val="7030A0"/>
                </a:solidFill>
              </a:rPr>
              <a:t>Expanded Security Team </a:t>
            </a:r>
          </a:p>
          <a:p>
            <a:pPr marL="457200" indent="-457200">
              <a:buFont typeface="Arial" panose="020B0604020202020204" pitchFamily="34" charset="0"/>
              <a:buChar char="•"/>
            </a:pPr>
            <a:r>
              <a:rPr lang="en-GB" sz="2400" dirty="0">
                <a:solidFill>
                  <a:srgbClr val="7030A0"/>
                </a:solidFill>
              </a:rPr>
              <a:t>Security Embedded in ICT Strategy </a:t>
            </a:r>
          </a:p>
          <a:p>
            <a:pPr marL="457200" indent="-457200">
              <a:buFont typeface="Arial" panose="020B0604020202020204" pitchFamily="34" charset="0"/>
              <a:buChar char="•"/>
            </a:pPr>
            <a:r>
              <a:rPr lang="en-GB" sz="2400" dirty="0">
                <a:solidFill>
                  <a:srgbClr val="7030A0"/>
                </a:solidFill>
              </a:rPr>
              <a:t>Continuous Horizon Scanning for Threats </a:t>
            </a:r>
          </a:p>
          <a:p>
            <a:pPr marL="457200" indent="-457200">
              <a:buFont typeface="Arial" panose="020B0604020202020204" pitchFamily="34" charset="0"/>
              <a:buChar char="•"/>
            </a:pPr>
            <a:r>
              <a:rPr lang="en-GB" sz="2400" dirty="0">
                <a:solidFill>
                  <a:srgbClr val="7030A0"/>
                </a:solidFill>
              </a:rPr>
              <a:t>Online Training Package</a:t>
            </a:r>
          </a:p>
          <a:p>
            <a:pPr marL="457200" indent="-457200">
              <a:buFont typeface="Arial" panose="020B0604020202020204" pitchFamily="34" charset="0"/>
              <a:buChar char="•"/>
            </a:pPr>
            <a:r>
              <a:rPr lang="en-GB" sz="2400" dirty="0">
                <a:solidFill>
                  <a:srgbClr val="7030A0"/>
                </a:solidFill>
              </a:rPr>
              <a:t>Continuous Improvement - We Know That Nobody can be Complacent </a:t>
            </a:r>
          </a:p>
          <a:p>
            <a:pPr marL="457200" indent="-457200">
              <a:buFont typeface="Arial" panose="020B0604020202020204" pitchFamily="34" charset="0"/>
              <a:buChar char="•"/>
            </a:pPr>
            <a:endParaRPr lang="en-GB" sz="2800" dirty="0">
              <a:solidFill>
                <a:srgbClr val="7030A0"/>
              </a:solidFill>
            </a:endParaRPr>
          </a:p>
        </p:txBody>
      </p:sp>
      <p:pic>
        <p:nvPicPr>
          <p:cNvPr id="5124" name="Picture 4" descr="6,762 Ict Photos - Free &amp; Royalty-Free Stock Photos from Dreamstime">
            <a:extLst>
              <a:ext uri="{FF2B5EF4-FFF2-40B4-BE49-F238E27FC236}">
                <a16:creationId xmlns:a16="http://schemas.microsoft.com/office/drawing/2014/main" id="{E2E29905-AA29-45B1-8847-55C33DF4E44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8294" b="27201"/>
          <a:stretch/>
        </p:blipFill>
        <p:spPr bwMode="auto">
          <a:xfrm>
            <a:off x="5882640" y="2363788"/>
            <a:ext cx="2962592" cy="2272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4037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7BC9B62-FB4F-4E53-AE1D-7B03D2CE6188}"/>
              </a:ext>
            </a:extLst>
          </p:cNvPr>
          <p:cNvPicPr>
            <a:picLocks noChangeAspect="1"/>
          </p:cNvPicPr>
          <p:nvPr/>
        </p:nvPicPr>
        <p:blipFill>
          <a:blip r:embed="rId4"/>
          <a:stretch>
            <a:fillRect/>
          </a:stretch>
        </p:blipFill>
        <p:spPr>
          <a:xfrm>
            <a:off x="217077" y="5766879"/>
            <a:ext cx="1621883" cy="808586"/>
          </a:xfrm>
          <a:prstGeom prst="rect">
            <a:avLst/>
          </a:prstGeom>
        </p:spPr>
      </p:pic>
      <p:sp>
        <p:nvSpPr>
          <p:cNvPr id="2" name="Title 1">
            <a:extLst>
              <a:ext uri="{FF2B5EF4-FFF2-40B4-BE49-F238E27FC236}">
                <a16:creationId xmlns:a16="http://schemas.microsoft.com/office/drawing/2014/main" id="{41F73286-68B2-48A5-9CF9-D278898FDFA2}"/>
              </a:ext>
            </a:extLst>
          </p:cNvPr>
          <p:cNvSpPr>
            <a:spLocks noGrp="1"/>
          </p:cNvSpPr>
          <p:nvPr>
            <p:ph type="title"/>
          </p:nvPr>
        </p:nvSpPr>
        <p:spPr>
          <a:xfrm>
            <a:off x="457200" y="131277"/>
            <a:ext cx="8229600" cy="706090"/>
          </a:xfrm>
        </p:spPr>
        <p:txBody>
          <a:bodyPr>
            <a:noAutofit/>
          </a:bodyPr>
          <a:lstStyle/>
          <a:p>
            <a:r>
              <a:rPr lang="en-GB" sz="5400" dirty="0"/>
              <a:t>THANK YOU </a:t>
            </a:r>
          </a:p>
        </p:txBody>
      </p:sp>
      <p:pic>
        <p:nvPicPr>
          <p:cNvPr id="4" name="Online Media 3" title="Cyber Aware: Use 3 random words for your email password">
            <a:hlinkClick r:id="" action="ppaction://media"/>
            <a:extLst>
              <a:ext uri="{FF2B5EF4-FFF2-40B4-BE49-F238E27FC236}">
                <a16:creationId xmlns:a16="http://schemas.microsoft.com/office/drawing/2014/main" id="{D079A0AA-76BE-47E0-AFE3-BDBCB9D36224}"/>
              </a:ext>
            </a:extLst>
          </p:cNvPr>
          <p:cNvPicPr>
            <a:picLocks noRot="1" noChangeAspect="1"/>
          </p:cNvPicPr>
          <p:nvPr>
            <a:videoFile r:link="rId1"/>
          </p:nvPr>
        </p:nvPicPr>
        <p:blipFill>
          <a:blip r:embed="rId5"/>
          <a:stretch>
            <a:fillRect/>
          </a:stretch>
        </p:blipFill>
        <p:spPr>
          <a:xfrm>
            <a:off x="791274" y="1161622"/>
            <a:ext cx="8013747" cy="4527767"/>
          </a:xfrm>
          <a:prstGeom prst="rect">
            <a:avLst/>
          </a:prstGeom>
        </p:spPr>
      </p:pic>
    </p:spTree>
    <p:extLst>
      <p:ext uri="{BB962C8B-B14F-4D97-AF65-F5344CB8AC3E}">
        <p14:creationId xmlns:p14="http://schemas.microsoft.com/office/powerpoint/2010/main" val="112780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theme/theme1.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3D37954255D1C40B349B8C80F42E237" ma:contentTypeVersion="3" ma:contentTypeDescription="Create a new document." ma:contentTypeScope="" ma:versionID="01d833911c71a043b6e985ec39193488">
  <xsd:schema xmlns:xsd="http://www.w3.org/2001/XMLSchema" xmlns:xs="http://www.w3.org/2001/XMLSchema" xmlns:p="http://schemas.microsoft.com/office/2006/metadata/properties" xmlns:ns2="a80db072-40f0-4239-af7d-3e708e1bbca3" targetNamespace="http://schemas.microsoft.com/office/2006/metadata/properties" ma:root="true" ma:fieldsID="b117883d90964a8965680618b63bcee9" ns2:_="">
    <xsd:import namespace="a80db072-40f0-4239-af7d-3e708e1bbca3"/>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0db072-40f0-4239-af7d-3e708e1bbc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74CCE8-8668-46B2-8560-65EC3300D059}">
  <ds:schemaRefs>
    <ds:schemaRef ds:uri="http://schemas.microsoft.com/sharepoint/v3/contenttype/forms"/>
  </ds:schemaRefs>
</ds:datastoreItem>
</file>

<file path=customXml/itemProps2.xml><?xml version="1.0" encoding="utf-8"?>
<ds:datastoreItem xmlns:ds="http://schemas.openxmlformats.org/officeDocument/2006/customXml" ds:itemID="{4431ED96-06C0-4C56-99DD-086BA335DD7E}">
  <ds:schemaRefs>
    <ds:schemaRef ds:uri="444ab280-95c5-4b5a-b162-b0b9c83ad326"/>
    <ds:schemaRef ds:uri="7b1dda39-3e05-4d3c-8239-579fd0e4307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D4C7EE4-004C-4DF5-ADFE-BC994BCE226C}"/>
</file>

<file path=docProps/app.xml><?xml version="1.0" encoding="utf-8"?>
<Properties xmlns="http://schemas.openxmlformats.org/officeDocument/2006/extended-properties" xmlns:vt="http://schemas.openxmlformats.org/officeDocument/2006/docPropsVTypes">
  <Template/>
  <TotalTime>1071</TotalTime>
  <Words>797</Words>
  <Application>Microsoft Office PowerPoint</Application>
  <PresentationFormat>On-screen Show (4:3)</PresentationFormat>
  <Paragraphs>75</Paragraphs>
  <Slides>8</Slides>
  <Notes>8</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vt:lpstr>
      <vt:lpstr>Calibri</vt:lpstr>
      <vt:lpstr>Ebrima</vt:lpstr>
      <vt:lpstr>Text Slides</vt:lpstr>
      <vt:lpstr>Members Induction </vt:lpstr>
      <vt:lpstr>Cyber Threats in the UK</vt:lpstr>
      <vt:lpstr>Types of Cyber Attack </vt:lpstr>
      <vt:lpstr>Impact of a Cyber Attack</vt:lpstr>
      <vt:lpstr>Example of Common Scams</vt:lpstr>
      <vt:lpstr>What You Can Do</vt:lpstr>
      <vt:lpstr>What are ICT Services Doing? </vt:lpstr>
      <vt:lpstr>THANK YOU </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McKinley (ICT and Digital Transformation)</dc:creator>
  <cp:lastModifiedBy>Jon Shepherd (ICT and Digital Transformation)</cp:lastModifiedBy>
  <cp:revision>9</cp:revision>
  <cp:lastPrinted>2017-01-18T14:17:09Z</cp:lastPrinted>
  <dcterms:created xsi:type="dcterms:W3CDTF">2022-03-22T13:57:41Z</dcterms:created>
  <dcterms:modified xsi:type="dcterms:W3CDTF">2022-05-17T09:29:48Z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ContentTypeId">
    <vt:lpwstr>0x01010073D37954255D1C40B349B8C80F42E237</vt:lpwstr>
  </property>
</Properties>
</file>