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3"/>
  </p:notesMasterIdLst>
  <p:sldIdLst>
    <p:sldId id="256" r:id="rId5"/>
    <p:sldId id="513" r:id="rId6"/>
    <p:sldId id="540" r:id="rId7"/>
    <p:sldId id="541" r:id="rId8"/>
    <p:sldId id="525" r:id="rId9"/>
    <p:sldId id="527" r:id="rId10"/>
    <p:sldId id="530" r:id="rId11"/>
    <p:sldId id="531" r:id="rId12"/>
    <p:sldId id="532" r:id="rId13"/>
    <p:sldId id="533" r:id="rId14"/>
    <p:sldId id="543" r:id="rId15"/>
    <p:sldId id="544" r:id="rId16"/>
    <p:sldId id="545" r:id="rId17"/>
    <p:sldId id="534" r:id="rId18"/>
    <p:sldId id="535" r:id="rId19"/>
    <p:sldId id="538" r:id="rId20"/>
    <p:sldId id="537" r:id="rId21"/>
    <p:sldId id="54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946" autoAdjust="0"/>
  </p:normalViewPr>
  <p:slideViewPr>
    <p:cSldViewPr snapToGrid="0">
      <p:cViewPr varScale="1">
        <p:scale>
          <a:sx n="54" d="100"/>
          <a:sy n="54" d="100"/>
        </p:scale>
        <p:origin x="451" y="4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DC782A-3B93-4B28-947C-70C3A585676A}" type="datetimeFigureOut">
              <a:rPr lang="en-GB" smtClean="0"/>
              <a:t>14/06/2022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80B955-EAD8-4CC3-99C3-DE09791E38AF}" type="slidenum">
              <a:rPr lang="en-GB" smtClean="0"/>
              <a:t>‹#›</a:t>
            </a:fld>
            <a:endParaRPr lang="en-GB"/>
          </a:p>
        </p:txBody>
      </p:sp>
    </p:spTree>
    <p:extLst>
      <p:ext uri="{BB962C8B-B14F-4D97-AF65-F5344CB8AC3E}">
        <p14:creationId xmlns:p14="http://schemas.microsoft.com/office/powerpoint/2010/main" val="976007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Add Checkpoint dates to this?</a:t>
            </a:r>
          </a:p>
        </p:txBody>
      </p:sp>
      <p:sp>
        <p:nvSpPr>
          <p:cNvPr id="4" name="Slide Number Placeholder 3"/>
          <p:cNvSpPr>
            <a:spLocks noGrp="1"/>
          </p:cNvSpPr>
          <p:nvPr>
            <p:ph type="sldNum" sz="quarter" idx="5"/>
          </p:nvPr>
        </p:nvSpPr>
        <p:spPr/>
        <p:txBody>
          <a:bodyPr/>
          <a:lstStyle/>
          <a:p>
            <a:fld id="{0980B955-EAD8-4CC3-99C3-DE09791E38AF}" type="slidenum">
              <a:rPr lang="en-GB" smtClean="0"/>
              <a:t>2</a:t>
            </a:fld>
            <a:endParaRPr lang="en-GB"/>
          </a:p>
        </p:txBody>
      </p:sp>
    </p:spTree>
    <p:extLst>
      <p:ext uri="{BB962C8B-B14F-4D97-AF65-F5344CB8AC3E}">
        <p14:creationId xmlns:p14="http://schemas.microsoft.com/office/powerpoint/2010/main" val="955392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980B955-EAD8-4CC3-99C3-DE09791E38AF}" type="slidenum">
              <a:rPr lang="en-GB" smtClean="0"/>
              <a:t>5</a:t>
            </a:fld>
            <a:endParaRPr lang="en-GB"/>
          </a:p>
        </p:txBody>
      </p:sp>
    </p:spTree>
    <p:extLst>
      <p:ext uri="{BB962C8B-B14F-4D97-AF65-F5344CB8AC3E}">
        <p14:creationId xmlns:p14="http://schemas.microsoft.com/office/powerpoint/2010/main" val="1679863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0348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8"/>
            <a:ext cx="109728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sp>
        <p:nvSpPr>
          <p:cNvPr id="3" name="Content Placeholder 2"/>
          <p:cNvSpPr>
            <a:spLocks noGrp="1"/>
          </p:cNvSpPr>
          <p:nvPr>
            <p:ph idx="1" hasCustomPrompt="1"/>
          </p:nvPr>
        </p:nvSpPr>
        <p:spPr>
          <a:xfrm>
            <a:off x="1007435" y="1772816"/>
            <a:ext cx="4992555"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5" name="Straight Connector 4"/>
          <p:cNvCxnSpPr/>
          <p:nvPr userDrawn="1"/>
        </p:nvCxnSpPr>
        <p:spPr bwMode="auto">
          <a:xfrm>
            <a:off x="1199456" y="1052736"/>
            <a:ext cx="1017654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1007435" y="1124744"/>
            <a:ext cx="10177131"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
        <p:nvSpPr>
          <p:cNvPr id="7" name="Content Placeholder 2"/>
          <p:cNvSpPr>
            <a:spLocks noGrp="1"/>
          </p:cNvSpPr>
          <p:nvPr>
            <p:ph idx="11" hasCustomPrompt="1"/>
          </p:nvPr>
        </p:nvSpPr>
        <p:spPr>
          <a:xfrm>
            <a:off x="6192011" y="1772816"/>
            <a:ext cx="4992555"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83363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8"/>
            <a:ext cx="109728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a:t>
            </a:r>
            <a:br>
              <a:rPr lang="en-US"/>
            </a:br>
            <a:r>
              <a:rPr lang="en-US"/>
              <a:t>two line title</a:t>
            </a:r>
            <a:endParaRPr lang="en-GB"/>
          </a:p>
        </p:txBody>
      </p:sp>
      <p:sp>
        <p:nvSpPr>
          <p:cNvPr id="3" name="Content Placeholder 2"/>
          <p:cNvSpPr>
            <a:spLocks noGrp="1"/>
          </p:cNvSpPr>
          <p:nvPr>
            <p:ph idx="1" hasCustomPrompt="1"/>
          </p:nvPr>
        </p:nvSpPr>
        <p:spPr>
          <a:xfrm>
            <a:off x="1007435" y="2348880"/>
            <a:ext cx="4992555"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6" name="Straight Connector 5"/>
          <p:cNvCxnSpPr/>
          <p:nvPr userDrawn="1"/>
        </p:nvCxnSpPr>
        <p:spPr bwMode="auto">
          <a:xfrm>
            <a:off x="1007435" y="1628800"/>
            <a:ext cx="10368565"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1007435" y="1700809"/>
            <a:ext cx="10177131"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
        <p:nvSpPr>
          <p:cNvPr id="7" name="Content Placeholder 2"/>
          <p:cNvSpPr>
            <a:spLocks noGrp="1"/>
          </p:cNvSpPr>
          <p:nvPr>
            <p:ph idx="11" hasCustomPrompt="1"/>
          </p:nvPr>
        </p:nvSpPr>
        <p:spPr>
          <a:xfrm>
            <a:off x="6192011" y="2348880"/>
            <a:ext cx="4992555"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57692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124810" y="548680"/>
            <a:ext cx="3531031"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a:t>Click to edit caption title </a:t>
            </a:r>
            <a:endParaRPr lang="en-GB"/>
          </a:p>
        </p:txBody>
      </p:sp>
      <p:sp>
        <p:nvSpPr>
          <p:cNvPr id="4" name="Content Placeholder 2"/>
          <p:cNvSpPr>
            <a:spLocks noGrp="1"/>
          </p:cNvSpPr>
          <p:nvPr>
            <p:ph idx="1"/>
          </p:nvPr>
        </p:nvSpPr>
        <p:spPr>
          <a:xfrm>
            <a:off x="4847861" y="548681"/>
            <a:ext cx="6350496"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3"/>
          <p:cNvSpPr>
            <a:spLocks noGrp="1"/>
          </p:cNvSpPr>
          <p:nvPr>
            <p:ph type="body" sz="half" idx="2" hasCustomPrompt="1"/>
          </p:nvPr>
        </p:nvSpPr>
        <p:spPr>
          <a:xfrm>
            <a:off x="1124810" y="1710731"/>
            <a:ext cx="3531031"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body text</a:t>
            </a:r>
          </a:p>
        </p:txBody>
      </p:sp>
    </p:spTree>
    <p:extLst>
      <p:ext uri="{BB962C8B-B14F-4D97-AF65-F5344CB8AC3E}">
        <p14:creationId xmlns:p14="http://schemas.microsoft.com/office/powerpoint/2010/main" val="1977463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2389717" y="5153744"/>
            <a:ext cx="73152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a:t>Click to edit photo title</a:t>
            </a:r>
            <a:endParaRPr lang="en-GB"/>
          </a:p>
        </p:txBody>
      </p:sp>
      <p:sp>
        <p:nvSpPr>
          <p:cNvPr id="4" name="Picture Placeholder 2"/>
          <p:cNvSpPr>
            <a:spLocks noGrp="1"/>
          </p:cNvSpPr>
          <p:nvPr>
            <p:ph type="pic" idx="1"/>
          </p:nvPr>
        </p:nvSpPr>
        <p:spPr>
          <a:xfrm>
            <a:off x="2389717" y="612775"/>
            <a:ext cx="73152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5" name="Text Placeholder 3"/>
          <p:cNvSpPr>
            <a:spLocks noGrp="1"/>
          </p:cNvSpPr>
          <p:nvPr>
            <p:ph type="body" sz="half" idx="2" hasCustomPrompt="1"/>
          </p:nvPr>
        </p:nvSpPr>
        <p:spPr>
          <a:xfrm>
            <a:off x="2389717" y="5720482"/>
            <a:ext cx="73152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photo description</a:t>
            </a:r>
          </a:p>
        </p:txBody>
      </p:sp>
    </p:spTree>
    <p:extLst>
      <p:ext uri="{BB962C8B-B14F-4D97-AF65-F5344CB8AC3E}">
        <p14:creationId xmlns:p14="http://schemas.microsoft.com/office/powerpoint/2010/main" val="1971999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Presentation Titl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816000" y="1844824"/>
            <a:ext cx="10560000" cy="1569660"/>
          </a:xfrm>
          <a:prstGeom prst="rect">
            <a:avLst/>
          </a:prstGeom>
        </p:spPr>
        <p:txBody>
          <a:bodyPr>
            <a:normAutofit/>
          </a:bodyPr>
          <a:lstStyle>
            <a:lvl1pPr>
              <a:defRPr sz="48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Presentation main </a:t>
            </a:r>
            <a:br>
              <a:rPr lang="en-US"/>
            </a:br>
            <a:r>
              <a:rPr lang="en-US"/>
              <a:t>title in English</a:t>
            </a:r>
            <a:endParaRPr lang="en-GB"/>
          </a:p>
        </p:txBody>
      </p:sp>
      <p:sp>
        <p:nvSpPr>
          <p:cNvPr id="9" name="Date Placeholder 3"/>
          <p:cNvSpPr>
            <a:spLocks noGrp="1"/>
          </p:cNvSpPr>
          <p:nvPr>
            <p:ph type="dt" sz="half" idx="10"/>
          </p:nvPr>
        </p:nvSpPr>
        <p:spPr>
          <a:xfrm>
            <a:off x="850933" y="6356351"/>
            <a:ext cx="2844800" cy="365125"/>
          </a:xfrm>
          <a:prstGeom prst="rect">
            <a:avLst/>
          </a:prstGeom>
        </p:spPr>
        <p:txBody>
          <a:bodyPr/>
          <a:lstStyle>
            <a:lvl1pPr>
              <a:defRPr b="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fld id="{873F4A99-A038-4481-9EC3-4F7C6E9CD0D0}" type="datetimeFigureOut">
              <a:rPr lang="en-GB" smtClean="0"/>
              <a:pPr/>
              <a:t>14/06/2022</a:t>
            </a:fld>
            <a:endParaRPr lang="en-GB"/>
          </a:p>
        </p:txBody>
      </p:sp>
      <p:cxnSp>
        <p:nvCxnSpPr>
          <p:cNvPr id="11" name="Straight Connector 10"/>
          <p:cNvCxnSpPr/>
          <p:nvPr userDrawn="1"/>
        </p:nvCxnSpPr>
        <p:spPr bwMode="auto">
          <a:xfrm>
            <a:off x="816000" y="3643869"/>
            <a:ext cx="1056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816000" y="3789041"/>
            <a:ext cx="10560000" cy="1584175"/>
          </a:xfrm>
          <a:prstGeom prst="rect">
            <a:avLst/>
          </a:prstGeom>
        </p:spPr>
        <p:txBody>
          <a:bodyPr>
            <a:spAutoFit/>
          </a:bodyPr>
          <a:lstStyle>
            <a:lvl1pPr marL="0" indent="0" algn="ctr">
              <a:buNone/>
              <a:defRPr sz="4800" b="1">
                <a:solidFill>
                  <a:srgbClr val="2F7C3A"/>
                </a:solidFill>
                <a:latin typeface="Ebrima" panose="02000000000000000000" pitchFamily="2" charset="0"/>
                <a:ea typeface="Ebrima" panose="02000000000000000000" pitchFamily="2" charset="0"/>
                <a:cs typeface="Ebrima" panose="02000000000000000000"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solidFill>
                  <a:srgbClr val="2F7C3A"/>
                </a:solidFill>
              </a:rPr>
              <a:t>Presentation main </a:t>
            </a:r>
            <a:br>
              <a:rPr lang="en-US">
                <a:solidFill>
                  <a:srgbClr val="2F7C3A"/>
                </a:solidFill>
              </a:rPr>
            </a:br>
            <a:r>
              <a:rPr lang="en-US">
                <a:solidFill>
                  <a:srgbClr val="2F7C3A"/>
                </a:solidFill>
              </a:rPr>
              <a:t>title in Gaelic</a:t>
            </a:r>
            <a:endParaRPr lang="en-GB">
              <a:solidFill>
                <a:srgbClr val="2F7C3A"/>
              </a:solidFill>
            </a:endParaRPr>
          </a:p>
        </p:txBody>
      </p:sp>
    </p:spTree>
    <p:extLst>
      <p:ext uri="{BB962C8B-B14F-4D97-AF65-F5344CB8AC3E}">
        <p14:creationId xmlns:p14="http://schemas.microsoft.com/office/powerpoint/2010/main" val="37387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8"/>
            <a:ext cx="109728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cxnSp>
        <p:nvCxnSpPr>
          <p:cNvPr id="3" name="Straight Connector 2"/>
          <p:cNvCxnSpPr/>
          <p:nvPr userDrawn="1"/>
        </p:nvCxnSpPr>
        <p:spPr bwMode="auto">
          <a:xfrm>
            <a:off x="1199456" y="1052736"/>
            <a:ext cx="1017654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4556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09600" y="274638"/>
            <a:ext cx="109728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a:t>
            </a:r>
            <a:br>
              <a:rPr lang="en-US"/>
            </a:br>
            <a:r>
              <a:rPr lang="en-US"/>
              <a:t>two line title</a:t>
            </a:r>
            <a:endParaRPr lang="en-GB"/>
          </a:p>
        </p:txBody>
      </p:sp>
      <p:cxnSp>
        <p:nvCxnSpPr>
          <p:cNvPr id="5" name="Straight Connector 4"/>
          <p:cNvCxnSpPr/>
          <p:nvPr userDrawn="1"/>
        </p:nvCxnSpPr>
        <p:spPr bwMode="auto">
          <a:xfrm>
            <a:off x="1007435" y="1628800"/>
            <a:ext cx="10368565"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8880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1199456" y="1052736"/>
            <a:ext cx="1017654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609600" y="274638"/>
            <a:ext cx="109728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 </a:t>
            </a:r>
            <a:endParaRPr lang="en-GB"/>
          </a:p>
        </p:txBody>
      </p:sp>
      <p:sp>
        <p:nvSpPr>
          <p:cNvPr id="6" name="Content Placeholder 2"/>
          <p:cNvSpPr>
            <a:spLocks noGrp="1"/>
          </p:cNvSpPr>
          <p:nvPr>
            <p:ph idx="1" hasCustomPrompt="1"/>
          </p:nvPr>
        </p:nvSpPr>
        <p:spPr>
          <a:xfrm>
            <a:off x="1021227" y="1772816"/>
            <a:ext cx="10163339"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a:t>Click to edit body text</a:t>
            </a:r>
          </a:p>
          <a:p>
            <a:pPr lvl="0"/>
            <a:endParaRPr lang="en-US"/>
          </a:p>
          <a:p>
            <a:pPr lvl="0"/>
            <a:r>
              <a:rPr lang="en-US"/>
              <a:t>Click to edit bullet lists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p:cNvSpPr>
            <a:spLocks noGrp="1"/>
          </p:cNvSpPr>
          <p:nvPr>
            <p:ph idx="10" hasCustomPrompt="1"/>
          </p:nvPr>
        </p:nvSpPr>
        <p:spPr>
          <a:xfrm>
            <a:off x="1007435" y="1124744"/>
            <a:ext cx="10177131"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Tree>
    <p:extLst>
      <p:ext uri="{BB962C8B-B14F-4D97-AF65-F5344CB8AC3E}">
        <p14:creationId xmlns:p14="http://schemas.microsoft.com/office/powerpoint/2010/main" val="3569419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1007435" y="1628800"/>
            <a:ext cx="10368565"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609600" y="274638"/>
            <a:ext cx="109728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a:t>
            </a:r>
            <a:br>
              <a:rPr lang="en-US"/>
            </a:br>
            <a:r>
              <a:rPr lang="en-US"/>
              <a:t>Two line title</a:t>
            </a:r>
            <a:endParaRPr lang="en-GB"/>
          </a:p>
        </p:txBody>
      </p:sp>
      <p:sp>
        <p:nvSpPr>
          <p:cNvPr id="6" name="Content Placeholder 2"/>
          <p:cNvSpPr>
            <a:spLocks noGrp="1"/>
          </p:cNvSpPr>
          <p:nvPr>
            <p:ph idx="1" hasCustomPrompt="1"/>
          </p:nvPr>
        </p:nvSpPr>
        <p:spPr>
          <a:xfrm>
            <a:off x="1007435" y="2348881"/>
            <a:ext cx="10177131"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a:t>Click to edit body text</a:t>
            </a:r>
          </a:p>
          <a:p>
            <a:pPr lvl="0"/>
            <a:endParaRPr lang="en-US"/>
          </a:p>
          <a:p>
            <a:pPr lvl="0"/>
            <a:r>
              <a:rPr lang="en-US"/>
              <a:t>Click to edit bullet lists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p:cNvSpPr>
            <a:spLocks noGrp="1"/>
          </p:cNvSpPr>
          <p:nvPr>
            <p:ph idx="10" hasCustomPrompt="1"/>
          </p:nvPr>
        </p:nvSpPr>
        <p:spPr>
          <a:xfrm>
            <a:off x="1007435" y="1700809"/>
            <a:ext cx="10177131"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Tree>
    <p:extLst>
      <p:ext uri="{BB962C8B-B14F-4D97-AF65-F5344CB8AC3E}">
        <p14:creationId xmlns:p14="http://schemas.microsoft.com/office/powerpoint/2010/main" val="232294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8"/>
            <a:ext cx="109728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sp>
        <p:nvSpPr>
          <p:cNvPr id="3" name="Content Placeholder 2"/>
          <p:cNvSpPr>
            <a:spLocks noGrp="1"/>
          </p:cNvSpPr>
          <p:nvPr>
            <p:ph idx="1" hasCustomPrompt="1"/>
          </p:nvPr>
        </p:nvSpPr>
        <p:spPr>
          <a:xfrm>
            <a:off x="1007435" y="1196752"/>
            <a:ext cx="10177131"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5" name="Straight Connector 4"/>
          <p:cNvCxnSpPr/>
          <p:nvPr userDrawn="1"/>
        </p:nvCxnSpPr>
        <p:spPr bwMode="auto">
          <a:xfrm>
            <a:off x="1199456" y="1052736"/>
            <a:ext cx="1017654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5560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8"/>
            <a:ext cx="109728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a:t>
            </a:r>
            <a:br>
              <a:rPr lang="en-US"/>
            </a:br>
            <a:r>
              <a:rPr lang="en-US"/>
              <a:t>two line title</a:t>
            </a:r>
            <a:endParaRPr lang="en-GB"/>
          </a:p>
        </p:txBody>
      </p:sp>
      <p:sp>
        <p:nvSpPr>
          <p:cNvPr id="3" name="Content Placeholder 2"/>
          <p:cNvSpPr>
            <a:spLocks noGrp="1"/>
          </p:cNvSpPr>
          <p:nvPr>
            <p:ph idx="1" hasCustomPrompt="1"/>
          </p:nvPr>
        </p:nvSpPr>
        <p:spPr>
          <a:xfrm>
            <a:off x="1007435" y="1772816"/>
            <a:ext cx="10177131"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6" name="Straight Connector 5"/>
          <p:cNvCxnSpPr/>
          <p:nvPr userDrawn="1"/>
        </p:nvCxnSpPr>
        <p:spPr bwMode="auto">
          <a:xfrm>
            <a:off x="1007435" y="1628800"/>
            <a:ext cx="10368565"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895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8"/>
            <a:ext cx="109728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one line title</a:t>
            </a:r>
            <a:endParaRPr lang="en-GB"/>
          </a:p>
        </p:txBody>
      </p:sp>
      <p:sp>
        <p:nvSpPr>
          <p:cNvPr id="3" name="Content Placeholder 2"/>
          <p:cNvSpPr>
            <a:spLocks noGrp="1"/>
          </p:cNvSpPr>
          <p:nvPr>
            <p:ph idx="1" hasCustomPrompt="1"/>
          </p:nvPr>
        </p:nvSpPr>
        <p:spPr>
          <a:xfrm>
            <a:off x="1007435" y="1772816"/>
            <a:ext cx="10177131"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5" name="Straight Connector 4"/>
          <p:cNvCxnSpPr/>
          <p:nvPr userDrawn="1"/>
        </p:nvCxnSpPr>
        <p:spPr bwMode="auto">
          <a:xfrm>
            <a:off x="1199456" y="1052736"/>
            <a:ext cx="1017654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1007435" y="1124744"/>
            <a:ext cx="10177131"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Tree>
    <p:extLst>
      <p:ext uri="{BB962C8B-B14F-4D97-AF65-F5344CB8AC3E}">
        <p14:creationId xmlns:p14="http://schemas.microsoft.com/office/powerpoint/2010/main" val="32718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8"/>
            <a:ext cx="109728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a:t>Click to edit </a:t>
            </a:r>
            <a:br>
              <a:rPr lang="en-US"/>
            </a:br>
            <a:r>
              <a:rPr lang="en-US"/>
              <a:t>two line title</a:t>
            </a:r>
            <a:endParaRPr lang="en-GB"/>
          </a:p>
        </p:txBody>
      </p:sp>
      <p:sp>
        <p:nvSpPr>
          <p:cNvPr id="3" name="Content Placeholder 2"/>
          <p:cNvSpPr>
            <a:spLocks noGrp="1"/>
          </p:cNvSpPr>
          <p:nvPr>
            <p:ph idx="1" hasCustomPrompt="1"/>
          </p:nvPr>
        </p:nvSpPr>
        <p:spPr>
          <a:xfrm>
            <a:off x="1007435" y="2348880"/>
            <a:ext cx="10177131"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bullet list</a:t>
            </a:r>
          </a:p>
          <a:p>
            <a:pPr lvl="1"/>
            <a:r>
              <a:rPr lang="en-US"/>
              <a:t>Second level</a:t>
            </a:r>
          </a:p>
          <a:p>
            <a:pPr lvl="2"/>
            <a:r>
              <a:rPr lang="en-US"/>
              <a:t>Third level</a:t>
            </a:r>
          </a:p>
          <a:p>
            <a:pPr lvl="3"/>
            <a:r>
              <a:rPr lang="en-US"/>
              <a:t>Fourth level</a:t>
            </a:r>
          </a:p>
          <a:p>
            <a:pPr lvl="4"/>
            <a:r>
              <a:rPr lang="en-US"/>
              <a:t>Fifth level</a:t>
            </a:r>
            <a:endParaRPr lang="en-GB"/>
          </a:p>
        </p:txBody>
      </p:sp>
      <p:cxnSp>
        <p:nvCxnSpPr>
          <p:cNvPr id="6" name="Straight Connector 5"/>
          <p:cNvCxnSpPr/>
          <p:nvPr userDrawn="1"/>
        </p:nvCxnSpPr>
        <p:spPr bwMode="auto">
          <a:xfrm>
            <a:off x="1007435" y="1628800"/>
            <a:ext cx="10368565"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1007435" y="1700809"/>
            <a:ext cx="10177131"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a:p>
        </p:txBody>
      </p:sp>
    </p:spTree>
    <p:extLst>
      <p:ext uri="{BB962C8B-B14F-4D97-AF65-F5344CB8AC3E}">
        <p14:creationId xmlns:p14="http://schemas.microsoft.com/office/powerpoint/2010/main" val="3874530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 y="0"/>
            <a:ext cx="1830039" cy="2376000"/>
          </a:xfrm>
          <a:prstGeom prst="rect">
            <a:avLst/>
          </a:prstGeom>
        </p:spPr>
      </p:pic>
      <p:pic>
        <p:nvPicPr>
          <p:cNvPr id="8" name="Picture 7"/>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10363053" y="4482000"/>
            <a:ext cx="1828948" cy="2376000"/>
          </a:xfrm>
          <a:prstGeom prst="rect">
            <a:avLst/>
          </a:prstGeom>
        </p:spPr>
      </p:pic>
    </p:spTree>
    <p:extLst>
      <p:ext uri="{BB962C8B-B14F-4D97-AF65-F5344CB8AC3E}">
        <p14:creationId xmlns:p14="http://schemas.microsoft.com/office/powerpoint/2010/main" val="21137230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74443A2-2B13-4D04-A223-9FDE81F76B78}"/>
              </a:ext>
            </a:extLst>
          </p:cNvPr>
          <p:cNvSpPr>
            <a:spLocks noGrp="1"/>
          </p:cNvSpPr>
          <p:nvPr>
            <p:ph type="subTitle" idx="4294967295"/>
          </p:nvPr>
        </p:nvSpPr>
        <p:spPr>
          <a:xfrm>
            <a:off x="657922" y="1594624"/>
            <a:ext cx="10051109" cy="3947533"/>
          </a:xfrm>
          <a:prstGeom prst="rect">
            <a:avLst/>
          </a:prstGeom>
        </p:spPr>
        <p:txBody>
          <a:bodyPr vert="horz" lIns="91440" tIns="45720" rIns="91440" bIns="45720" rtlCol="0" anchor="t">
            <a:normAutofit fontScale="85000" lnSpcReduction="20000"/>
          </a:bodyPr>
          <a:lstStyle/>
          <a:p>
            <a:pPr marL="0" indent="0" algn="ctr">
              <a:buNone/>
            </a:pPr>
            <a:r>
              <a:rPr lang="en-GB" sz="6000" b="1" dirty="0"/>
              <a:t>Meet the Team:</a:t>
            </a:r>
          </a:p>
          <a:p>
            <a:pPr marL="0" indent="0" algn="ctr">
              <a:buNone/>
            </a:pPr>
            <a:endParaRPr lang="en-GB" sz="6000" b="1" dirty="0"/>
          </a:p>
          <a:p>
            <a:pPr marL="0" indent="0" algn="ctr">
              <a:buNone/>
            </a:pPr>
            <a:r>
              <a:rPr lang="en-GB" sz="6000" b="1" dirty="0"/>
              <a:t>Depute Chief Executive  </a:t>
            </a:r>
          </a:p>
          <a:p>
            <a:pPr marL="0" indent="0" algn="ctr">
              <a:buNone/>
            </a:pPr>
            <a:r>
              <a:rPr lang="en-GB" sz="6000" b="1" dirty="0"/>
              <a:t>&amp; </a:t>
            </a:r>
          </a:p>
          <a:p>
            <a:pPr marL="0" indent="0" algn="ctr">
              <a:buNone/>
            </a:pPr>
            <a:r>
              <a:rPr lang="en-GB" sz="6000" b="1" dirty="0"/>
              <a:t>Performance and Governance</a:t>
            </a:r>
          </a:p>
          <a:p>
            <a:pPr marL="0" indent="0">
              <a:buNone/>
            </a:pPr>
            <a:endParaRPr lang="en-GB" sz="4800" dirty="0"/>
          </a:p>
        </p:txBody>
      </p:sp>
    </p:spTree>
    <p:extLst>
      <p:ext uri="{BB962C8B-B14F-4D97-AF65-F5344CB8AC3E}">
        <p14:creationId xmlns:p14="http://schemas.microsoft.com/office/powerpoint/2010/main" val="2341287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1995D-EC34-4FFD-BA2B-C6C726A5C5D9}"/>
              </a:ext>
            </a:extLst>
          </p:cNvPr>
          <p:cNvSpPr>
            <a:spLocks noGrp="1"/>
          </p:cNvSpPr>
          <p:nvPr>
            <p:ph type="title"/>
          </p:nvPr>
        </p:nvSpPr>
        <p:spPr/>
        <p:txBody>
          <a:bodyPr/>
          <a:lstStyle/>
          <a:p>
            <a:r>
              <a:rPr lang="en-GB" dirty="0"/>
              <a:t>Legal and Governance</a:t>
            </a:r>
          </a:p>
        </p:txBody>
      </p:sp>
      <p:sp>
        <p:nvSpPr>
          <p:cNvPr id="3" name="Content Placeholder 2">
            <a:extLst>
              <a:ext uri="{FF2B5EF4-FFF2-40B4-BE49-F238E27FC236}">
                <a16:creationId xmlns:a16="http://schemas.microsoft.com/office/drawing/2014/main" id="{0E225808-8A14-45FB-8139-A926205CF2D9}"/>
              </a:ext>
            </a:extLst>
          </p:cNvPr>
          <p:cNvSpPr>
            <a:spLocks noGrp="1"/>
          </p:cNvSpPr>
          <p:nvPr>
            <p:ph idx="1"/>
          </p:nvPr>
        </p:nvSpPr>
        <p:spPr>
          <a:xfrm>
            <a:off x="609601" y="1196752"/>
            <a:ext cx="10574966" cy="5256584"/>
          </a:xfrm>
        </p:spPr>
        <p:txBody>
          <a:bodyPr/>
          <a:lstStyle/>
          <a:p>
            <a:pPr marL="0" indent="0">
              <a:buNone/>
            </a:pPr>
            <a:r>
              <a:rPr lang="en-GB" sz="2800" u="sng" dirty="0">
                <a:effectLst/>
                <a:latin typeface="Calibri" panose="020F0502020204030204" pitchFamily="34" charset="0"/>
                <a:ea typeface="Calibri" panose="020F0502020204030204" pitchFamily="34" charset="0"/>
              </a:rPr>
              <a:t>Democratic Services</a:t>
            </a:r>
            <a:endParaRPr lang="en-GB" sz="2800" u="none" strike="noStrike" dirty="0">
              <a:effectLst/>
              <a:latin typeface="Calibri" panose="020F0502020204030204" pitchFamily="34" charset="0"/>
              <a:ea typeface="Calibri" panose="020F0502020204030204" pitchFamily="34" charset="0"/>
            </a:endParaRPr>
          </a:p>
          <a:p>
            <a:r>
              <a:rPr lang="en-GB" sz="2800" dirty="0">
                <a:effectLst/>
                <a:latin typeface="Calibri" panose="020F0502020204030204" pitchFamily="34" charset="0"/>
                <a:ea typeface="Calibri" panose="020F0502020204030204" pitchFamily="34" charset="0"/>
              </a:rPr>
              <a:t>Responsible for supporting all formal meetings of the Council – circa 220 meetings per year. </a:t>
            </a:r>
          </a:p>
          <a:p>
            <a:r>
              <a:rPr lang="en-GB" sz="2800" dirty="0">
                <a:effectLst/>
                <a:latin typeface="Calibri" panose="020F0502020204030204" pitchFamily="34" charset="0"/>
                <a:ea typeface="Calibri" panose="020F0502020204030204" pitchFamily="34" charset="0"/>
              </a:rPr>
              <a:t> Company Secretarial service to High Life Highland, Highland Opportunity (Investments) Limited and Eden Court</a:t>
            </a:r>
          </a:p>
          <a:p>
            <a:r>
              <a:rPr lang="en-GB" sz="2800" dirty="0">
                <a:effectLst/>
                <a:latin typeface="Calibri" panose="020F0502020204030204" pitchFamily="34" charset="0"/>
                <a:ea typeface="Calibri" panose="020F0502020204030204" pitchFamily="34" charset="0"/>
              </a:rPr>
              <a:t> Clerk to Highland and Moray Children’s Hearings Area Support Team  </a:t>
            </a:r>
          </a:p>
          <a:p>
            <a:pPr marL="0" indent="0">
              <a:buNone/>
            </a:pPr>
            <a:r>
              <a:rPr lang="en-GB" sz="2800" dirty="0">
                <a:effectLst/>
                <a:latin typeface="Calibri" panose="020F0502020204030204" pitchFamily="34" charset="0"/>
                <a:ea typeface="Calibri" panose="020F0502020204030204" pitchFamily="34" charset="0"/>
              </a:rPr>
              <a:t> </a:t>
            </a:r>
            <a:r>
              <a:rPr lang="en-GB" sz="2800" u="sng" dirty="0">
                <a:effectLst/>
                <a:latin typeface="Calibri" panose="020F0502020204030204" pitchFamily="34" charset="0"/>
                <a:ea typeface="Calibri" panose="020F0502020204030204" pitchFamily="34" charset="0"/>
              </a:rPr>
              <a:t>Elections </a:t>
            </a:r>
            <a:endParaRPr lang="en-GB" sz="2800" dirty="0">
              <a:effectLst/>
              <a:latin typeface="Calibri" panose="020F0502020204030204" pitchFamily="34" charset="0"/>
              <a:ea typeface="Calibri" panose="020F0502020204030204" pitchFamily="34" charset="0"/>
            </a:endParaRPr>
          </a:p>
          <a:p>
            <a:r>
              <a:rPr lang="en-GB" sz="2800" dirty="0">
                <a:effectLst/>
                <a:latin typeface="Calibri" panose="020F0502020204030204" pitchFamily="34" charset="0"/>
                <a:ea typeface="Calibri" panose="020F0502020204030204" pitchFamily="34" charset="0"/>
              </a:rPr>
              <a:t>Responsible for preparation and management of all major electoral events including Parliamentary elections, Council elections and referenda as well as supporting Business Improvement District ballots, community council elections and community ballots. </a:t>
            </a:r>
          </a:p>
          <a:p>
            <a:pPr marL="0" indent="0">
              <a:buNone/>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143351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2B265-EE26-46A7-BE44-38CD5049B912}"/>
              </a:ext>
            </a:extLst>
          </p:cNvPr>
          <p:cNvSpPr>
            <a:spLocks noGrp="1"/>
          </p:cNvSpPr>
          <p:nvPr>
            <p:ph type="title"/>
          </p:nvPr>
        </p:nvSpPr>
        <p:spPr/>
        <p:txBody>
          <a:bodyPr/>
          <a:lstStyle/>
          <a:p>
            <a:r>
              <a:rPr lang="en-GB" dirty="0">
                <a:solidFill>
                  <a:prstClr val="black"/>
                </a:solidFill>
                <a:latin typeface="Calibri" panose="020F0502020204030204" pitchFamily="34" charset="0"/>
                <a:ea typeface="Calibri" panose="020F0502020204030204" pitchFamily="34" charset="0"/>
                <a:cs typeface="+mn-cs"/>
              </a:rPr>
              <a:t>Legal Services</a:t>
            </a:r>
            <a:br>
              <a:rPr lang="en-GB" dirty="0">
                <a:solidFill>
                  <a:prstClr val="black"/>
                </a:solidFill>
                <a:latin typeface="Calibri" panose="020F0502020204030204" pitchFamily="34" charset="0"/>
                <a:ea typeface="Calibri" panose="020F0502020204030204" pitchFamily="34" charset="0"/>
                <a:cs typeface="+mn-cs"/>
              </a:rPr>
            </a:br>
            <a:endParaRPr lang="en-GB" dirty="0"/>
          </a:p>
        </p:txBody>
      </p:sp>
      <p:sp>
        <p:nvSpPr>
          <p:cNvPr id="3" name="Content Placeholder 2">
            <a:extLst>
              <a:ext uri="{FF2B5EF4-FFF2-40B4-BE49-F238E27FC236}">
                <a16:creationId xmlns:a16="http://schemas.microsoft.com/office/drawing/2014/main" id="{0745CB01-74F0-4879-89A9-5BD685829AFD}"/>
              </a:ext>
            </a:extLst>
          </p:cNvPr>
          <p:cNvSpPr>
            <a:spLocks noGrp="1"/>
          </p:cNvSpPr>
          <p:nvPr>
            <p:ph idx="1"/>
          </p:nvPr>
        </p:nvSpPr>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 </a:t>
            </a: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Offering legal advice and assistance to Council services, officers and members </a:t>
            </a:r>
          </a:p>
          <a:p>
            <a:pPr lvl="1" indent="-342900">
              <a:buFont typeface="Arial" panose="020B0604020202020204" pitchFamily="34" charset="0"/>
              <a:buChar char="•"/>
              <a:defRPr/>
            </a:pPr>
            <a:r>
              <a:rPr kumimoji="0" lang="en-GB"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including all property related activity – purchase, sale, leasing; preparation of statutory orders; </a:t>
            </a:r>
          </a:p>
          <a:p>
            <a:pPr lvl="1" indent="-342900">
              <a:buFont typeface="Arial" panose="020B0604020202020204" pitchFamily="34" charset="0"/>
              <a:buChar char="•"/>
              <a:defRPr/>
            </a:pPr>
            <a:r>
              <a:rPr kumimoji="0" lang="en-GB"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litigation in courts on matters such as adoption, adult and child protection, adult social care, housing and education; </a:t>
            </a:r>
          </a:p>
          <a:p>
            <a:pPr lvl="1" indent="-342900">
              <a:buFont typeface="Arial" panose="020B0604020202020204" pitchFamily="34" charset="0"/>
              <a:buChar char="•"/>
              <a:defRPr/>
            </a:pPr>
            <a:r>
              <a:rPr kumimoji="0" lang="en-GB"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planning including supports to PACs/PRB, advice, section 75 agreements, appeals and inquiries. </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 The Council’s Common Good Funds officer is located within the Legal Team.</a:t>
            </a:r>
          </a:p>
          <a:p>
            <a:endParaRPr lang="en-GB" dirty="0"/>
          </a:p>
        </p:txBody>
      </p:sp>
    </p:spTree>
    <p:extLst>
      <p:ext uri="{BB962C8B-B14F-4D97-AF65-F5344CB8AC3E}">
        <p14:creationId xmlns:p14="http://schemas.microsoft.com/office/powerpoint/2010/main" val="2460972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72C9F-3E06-4E10-BE1D-6E36E43489B0}"/>
              </a:ext>
            </a:extLst>
          </p:cNvPr>
          <p:cNvSpPr>
            <a:spLocks noGrp="1"/>
          </p:cNvSpPr>
          <p:nvPr>
            <p:ph type="title"/>
          </p:nvPr>
        </p:nvSpPr>
        <p:spPr/>
        <p:txBody>
          <a:bodyPr/>
          <a:lstStyle/>
          <a:p>
            <a:r>
              <a:rPr lang="en-GB" dirty="0"/>
              <a:t>Licensing</a:t>
            </a:r>
          </a:p>
        </p:txBody>
      </p:sp>
      <p:sp>
        <p:nvSpPr>
          <p:cNvPr id="3" name="Content Placeholder 2">
            <a:extLst>
              <a:ext uri="{FF2B5EF4-FFF2-40B4-BE49-F238E27FC236}">
                <a16:creationId xmlns:a16="http://schemas.microsoft.com/office/drawing/2014/main" id="{84138933-03EC-4EA7-8910-F464EC2F036E}"/>
              </a:ext>
            </a:extLst>
          </p:cNvPr>
          <p:cNvSpPr>
            <a:spLocks noGrp="1"/>
          </p:cNvSpPr>
          <p:nvPr>
            <p:ph idx="1"/>
          </p:nvPr>
        </p:nvSpPr>
        <p:spPr/>
        <p:txBody>
          <a:bodyPr/>
          <a:lstStyle/>
          <a:p>
            <a:r>
              <a:rPr lang="en-GB" dirty="0"/>
              <a:t>Responsible for supporting the work of Highland Licensing Board – principally concerned with liquor licensing including of premises and individuals as well as developing policies </a:t>
            </a:r>
            <a:r>
              <a:rPr lang="en-GB" dirty="0" err="1"/>
              <a:t>eg</a:t>
            </a:r>
            <a:r>
              <a:rPr lang="en-GB" dirty="0"/>
              <a:t> over-provision statements along with responsibility for regulation of gambling activities.</a:t>
            </a:r>
          </a:p>
          <a:p>
            <a:r>
              <a:rPr lang="en-GB" dirty="0"/>
              <a:t> Highland Licensing Committee – numerous activities licensed including taxis, private hire vehicles, window cleaners and houses in multiple occupation with an upcoming requirement to have in place a regime for licensing short term lets from October 2022.</a:t>
            </a:r>
          </a:p>
          <a:p>
            <a:r>
              <a:rPr lang="en-GB" dirty="0"/>
              <a:t> Registration of Private Landlords.</a:t>
            </a:r>
          </a:p>
          <a:p>
            <a:endParaRPr lang="en-GB" dirty="0"/>
          </a:p>
        </p:txBody>
      </p:sp>
    </p:spTree>
    <p:extLst>
      <p:ext uri="{BB962C8B-B14F-4D97-AF65-F5344CB8AC3E}">
        <p14:creationId xmlns:p14="http://schemas.microsoft.com/office/powerpoint/2010/main" val="2220826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99880-9836-42DC-A275-267886E04E5F}"/>
              </a:ext>
            </a:extLst>
          </p:cNvPr>
          <p:cNvSpPr>
            <a:spLocks noGrp="1"/>
          </p:cNvSpPr>
          <p:nvPr>
            <p:ph type="title"/>
          </p:nvPr>
        </p:nvSpPr>
        <p:spPr/>
        <p:txBody>
          <a:bodyPr/>
          <a:lstStyle/>
          <a:p>
            <a:r>
              <a:rPr lang="en-GB" dirty="0"/>
              <a:t>Trading Standards</a:t>
            </a:r>
            <a:br>
              <a:rPr lang="en-GB" dirty="0"/>
            </a:br>
            <a:endParaRPr lang="en-GB" dirty="0"/>
          </a:p>
        </p:txBody>
      </p:sp>
      <p:sp>
        <p:nvSpPr>
          <p:cNvPr id="3" name="Content Placeholder 2">
            <a:extLst>
              <a:ext uri="{FF2B5EF4-FFF2-40B4-BE49-F238E27FC236}">
                <a16:creationId xmlns:a16="http://schemas.microsoft.com/office/drawing/2014/main" id="{CA46E510-B5DC-41E5-B4F7-55043FE2E00C}"/>
              </a:ext>
            </a:extLst>
          </p:cNvPr>
          <p:cNvSpPr>
            <a:spLocks noGrp="1"/>
          </p:cNvSpPr>
          <p:nvPr>
            <p:ph idx="1"/>
          </p:nvPr>
        </p:nvSpPr>
        <p:spPr>
          <a:xfrm>
            <a:off x="1000125" y="1085850"/>
            <a:ext cx="10387013" cy="5772150"/>
          </a:xfrm>
        </p:spPr>
        <p:txBody>
          <a:bodyPr/>
          <a:lstStyle/>
          <a:p>
            <a:r>
              <a:rPr lang="en-GB" dirty="0"/>
              <a:t> Responsible for a number of statutory duties such as </a:t>
            </a:r>
          </a:p>
          <a:p>
            <a:pPr lvl="1"/>
            <a:r>
              <a:rPr lang="en-GB" sz="2600" dirty="0"/>
              <a:t>Fair Trading including delivery charges; </a:t>
            </a:r>
          </a:p>
          <a:p>
            <a:pPr lvl="1"/>
            <a:r>
              <a:rPr lang="en-GB" sz="2600" dirty="0"/>
              <a:t>Doorstep Crime; </a:t>
            </a:r>
          </a:p>
          <a:p>
            <a:pPr lvl="1"/>
            <a:r>
              <a:rPr lang="en-GB" sz="2600" dirty="0"/>
              <a:t>Investigation of Scams and Illicit Trade; </a:t>
            </a:r>
          </a:p>
          <a:p>
            <a:pPr lvl="1"/>
            <a:r>
              <a:rPr lang="en-GB" sz="2600" dirty="0"/>
              <a:t>e-Enforcement; </a:t>
            </a:r>
          </a:p>
          <a:p>
            <a:pPr lvl="1"/>
            <a:r>
              <a:rPr lang="en-GB" sz="2600" dirty="0"/>
              <a:t>Licensing of Petroleum and Explosives; </a:t>
            </a:r>
          </a:p>
          <a:p>
            <a:pPr lvl="1"/>
            <a:r>
              <a:rPr lang="en-GB" sz="2600" dirty="0"/>
              <a:t>Safety of consumer products; </a:t>
            </a:r>
          </a:p>
          <a:p>
            <a:pPr lvl="1"/>
            <a:r>
              <a:rPr lang="en-GB" sz="2600" dirty="0"/>
              <a:t>Business Advice and Protection; </a:t>
            </a:r>
          </a:p>
          <a:p>
            <a:pPr lvl="1"/>
            <a:r>
              <a:rPr lang="en-GB" sz="2600" dirty="0"/>
              <a:t>Weights &amp; Measures; </a:t>
            </a:r>
          </a:p>
          <a:p>
            <a:pPr lvl="1"/>
            <a:r>
              <a:rPr lang="en-GB" sz="2600" dirty="0"/>
              <a:t>Enforcement of Taxis and Private Hire Cars licensing; </a:t>
            </a:r>
          </a:p>
          <a:p>
            <a:pPr lvl="1"/>
            <a:r>
              <a:rPr lang="en-GB" sz="2600" dirty="0"/>
              <a:t>Tobacco, Nicotine Vapour Products and Age Restricted Sales; </a:t>
            </a:r>
          </a:p>
          <a:p>
            <a:pPr lvl="1"/>
            <a:r>
              <a:rPr lang="en-GB" sz="2600" dirty="0"/>
              <a:t>Animal Feed &amp; Fertiliser Quality Standards.</a:t>
            </a:r>
          </a:p>
        </p:txBody>
      </p:sp>
    </p:spTree>
    <p:extLst>
      <p:ext uri="{BB962C8B-B14F-4D97-AF65-F5344CB8AC3E}">
        <p14:creationId xmlns:p14="http://schemas.microsoft.com/office/powerpoint/2010/main" val="1599543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1DDEB-2F43-4E9F-BB32-03E1A2EC90FE}"/>
              </a:ext>
            </a:extLst>
          </p:cNvPr>
          <p:cNvSpPr>
            <a:spLocks noGrp="1"/>
          </p:cNvSpPr>
          <p:nvPr>
            <p:ph type="title"/>
          </p:nvPr>
        </p:nvSpPr>
        <p:spPr/>
        <p:txBody>
          <a:bodyPr/>
          <a:lstStyle/>
          <a:p>
            <a:r>
              <a:rPr lang="en-GB" dirty="0"/>
              <a:t>Climate Change and Energy</a:t>
            </a:r>
          </a:p>
        </p:txBody>
      </p:sp>
      <p:sp>
        <p:nvSpPr>
          <p:cNvPr id="3" name="Content Placeholder 2">
            <a:extLst>
              <a:ext uri="{FF2B5EF4-FFF2-40B4-BE49-F238E27FC236}">
                <a16:creationId xmlns:a16="http://schemas.microsoft.com/office/drawing/2014/main" id="{12AA1A71-A390-47F4-946C-B1B90DA87BA8}"/>
              </a:ext>
            </a:extLst>
          </p:cNvPr>
          <p:cNvSpPr>
            <a:spLocks noGrp="1"/>
          </p:cNvSpPr>
          <p:nvPr>
            <p:ph idx="1"/>
          </p:nvPr>
        </p:nvSpPr>
        <p:spPr/>
        <p:txBody>
          <a:bodyPr/>
          <a:lstStyle/>
          <a:p>
            <a:r>
              <a:rPr lang="en-GB" sz="2800" dirty="0">
                <a:effectLst/>
                <a:latin typeface="Calibri" panose="020F0502020204030204" pitchFamily="34" charset="0"/>
                <a:ea typeface="Calibri" panose="020F0502020204030204" pitchFamily="34" charset="0"/>
                <a:cs typeface="Times New Roman" panose="02020603050405020304" pitchFamily="18" charset="0"/>
              </a:rPr>
              <a:t>Net Zero Strategy</a:t>
            </a:r>
          </a:p>
          <a:p>
            <a:r>
              <a:rPr lang="en-GB" sz="2800" dirty="0">
                <a:effectLst/>
                <a:latin typeface="Calibri" panose="020F0502020204030204" pitchFamily="34" charset="0"/>
                <a:ea typeface="Calibri" panose="020F0502020204030204" pitchFamily="34" charset="0"/>
                <a:cs typeface="Times New Roman" panose="02020603050405020304" pitchFamily="18" charset="0"/>
              </a:rPr>
              <a:t>Energy management</a:t>
            </a:r>
            <a:r>
              <a:rPr lang="en-GB" dirty="0">
                <a:latin typeface="Calibri" panose="020F0502020204030204" pitchFamily="34" charset="0"/>
                <a:ea typeface="Calibri" panose="020F0502020204030204" pitchFamily="34" charset="0"/>
                <a:cs typeface="Times New Roman" panose="02020603050405020304" pitchFamily="18" charset="0"/>
              </a:rPr>
              <a:t>, Utility Billing &amp; Management</a:t>
            </a:r>
          </a:p>
          <a:p>
            <a:r>
              <a:rPr lang="en-GB" sz="2800" dirty="0">
                <a:effectLst/>
                <a:latin typeface="Calibri" panose="020F0502020204030204" pitchFamily="34" charset="0"/>
                <a:ea typeface="Calibri" panose="020F0502020204030204" pitchFamily="34" charset="0"/>
                <a:cs typeface="Times New Roman" panose="02020603050405020304" pitchFamily="18" charset="0"/>
              </a:rPr>
              <a:t>Climate Change Reporting</a:t>
            </a:r>
          </a:p>
          <a:p>
            <a:r>
              <a:rPr lang="en-GB" dirty="0">
                <a:latin typeface="Calibri" panose="020F0502020204030204" pitchFamily="34" charset="0"/>
                <a:ea typeface="Calibri" panose="020F0502020204030204" pitchFamily="34" charset="0"/>
                <a:cs typeface="Times New Roman" panose="02020603050405020304" pitchFamily="18" charset="0"/>
              </a:rPr>
              <a:t>Climate Change Adaptation</a:t>
            </a:r>
          </a:p>
          <a:p>
            <a:r>
              <a:rPr lang="en-GB" sz="2800" dirty="0">
                <a:effectLst/>
                <a:latin typeface="Calibri" panose="020F0502020204030204" pitchFamily="34" charset="0"/>
                <a:ea typeface="Calibri" panose="020F0502020204030204" pitchFamily="34" charset="0"/>
                <a:cs typeface="Times New Roman" panose="02020603050405020304" pitchFamily="18" charset="0"/>
              </a:rPr>
              <a:t>Projects</a:t>
            </a:r>
          </a:p>
          <a:p>
            <a:pPr lvl="1"/>
            <a:r>
              <a:rPr lang="en-GB" dirty="0">
                <a:effectLst/>
                <a:latin typeface="Calibri" panose="020F0502020204030204" pitchFamily="34" charset="0"/>
                <a:ea typeface="Calibri" panose="020F0502020204030204" pitchFamily="34" charset="0"/>
                <a:cs typeface="Times New Roman" panose="02020603050405020304" pitchFamily="18" charset="0"/>
              </a:rPr>
              <a:t>Hydrogen &amp; Low Carbon Heat</a:t>
            </a:r>
          </a:p>
          <a:p>
            <a:pPr lvl="1"/>
            <a:r>
              <a:rPr lang="en-GB" dirty="0">
                <a:latin typeface="Calibri" panose="020F0502020204030204" pitchFamily="34" charset="0"/>
                <a:ea typeface="Calibri" panose="020F0502020204030204" pitchFamily="34" charset="0"/>
                <a:cs typeface="Times New Roman" panose="02020603050405020304" pitchFamily="18" charset="0"/>
              </a:rPr>
              <a:t>EV Infrastructure</a:t>
            </a:r>
          </a:p>
          <a:p>
            <a:pPr lvl="1"/>
            <a:r>
              <a:rPr lang="en-GB" dirty="0">
                <a:latin typeface="Calibri" panose="020F0502020204030204" pitchFamily="34" charset="0"/>
                <a:ea typeface="Calibri" panose="020F0502020204030204" pitchFamily="34" charset="0"/>
                <a:cs typeface="Times New Roman" panose="02020603050405020304" pitchFamily="18" charset="0"/>
              </a:rPr>
              <a:t>Fleet Decarbonisation, </a:t>
            </a:r>
          </a:p>
          <a:p>
            <a:pPr lvl="1"/>
            <a:r>
              <a:rPr lang="en-GB" dirty="0">
                <a:latin typeface="Calibri" panose="020F0502020204030204" pitchFamily="34" charset="0"/>
                <a:ea typeface="Calibri" panose="020F0502020204030204" pitchFamily="34" charset="0"/>
                <a:cs typeface="Times New Roman" panose="02020603050405020304" pitchFamily="18" charset="0"/>
              </a:rPr>
              <a:t>Energy Efficient Scotland: Area Based Scheme, </a:t>
            </a:r>
          </a:p>
          <a:p>
            <a:pPr marL="0" indent="0">
              <a:buNone/>
            </a:pPr>
            <a:endParaRPr lang="en-GB" dirty="0"/>
          </a:p>
          <a:p>
            <a:pPr marL="0" indent="0">
              <a:buNone/>
            </a:pPr>
            <a:r>
              <a:rPr lang="en-GB" b="1" dirty="0"/>
              <a:t>Committee</a:t>
            </a:r>
            <a:r>
              <a:rPr lang="en-GB" dirty="0"/>
              <a:t>: Climate Change </a:t>
            </a:r>
          </a:p>
        </p:txBody>
      </p:sp>
    </p:spTree>
    <p:extLst>
      <p:ext uri="{BB962C8B-B14F-4D97-AF65-F5344CB8AC3E}">
        <p14:creationId xmlns:p14="http://schemas.microsoft.com/office/powerpoint/2010/main" val="2915694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AC06B-E215-4E54-9137-AC7E3F958791}"/>
              </a:ext>
            </a:extLst>
          </p:cNvPr>
          <p:cNvSpPr>
            <a:spLocks noGrp="1"/>
          </p:cNvSpPr>
          <p:nvPr>
            <p:ph type="title"/>
          </p:nvPr>
        </p:nvSpPr>
        <p:spPr/>
        <p:txBody>
          <a:bodyPr/>
          <a:lstStyle/>
          <a:p>
            <a:r>
              <a:rPr lang="en-GB" dirty="0"/>
              <a:t>Gaelic Development</a:t>
            </a:r>
          </a:p>
        </p:txBody>
      </p:sp>
      <p:sp>
        <p:nvSpPr>
          <p:cNvPr id="3" name="Content Placeholder 2">
            <a:extLst>
              <a:ext uri="{FF2B5EF4-FFF2-40B4-BE49-F238E27FC236}">
                <a16:creationId xmlns:a16="http://schemas.microsoft.com/office/drawing/2014/main" id="{E5CD0E47-F17D-4CC0-90F7-99EF446E086E}"/>
              </a:ext>
            </a:extLst>
          </p:cNvPr>
          <p:cNvSpPr>
            <a:spLocks noGrp="1"/>
          </p:cNvSpPr>
          <p:nvPr>
            <p:ph idx="1"/>
          </p:nvPr>
        </p:nvSpPr>
        <p:spPr/>
        <p:txBody>
          <a:bodyPr/>
          <a:lstStyle/>
          <a:p>
            <a:r>
              <a:rPr lang="en-GB" dirty="0"/>
              <a:t>Gaelic in Education; and Early Learning and Childcare </a:t>
            </a:r>
          </a:p>
          <a:p>
            <a:r>
              <a:rPr lang="en-GB" dirty="0"/>
              <a:t>Gaelic in the Home and in the Community</a:t>
            </a:r>
          </a:p>
          <a:p>
            <a:r>
              <a:rPr lang="en-GB" dirty="0"/>
              <a:t>Gaelic in Arts, Culture and Heritage </a:t>
            </a:r>
          </a:p>
          <a:p>
            <a:r>
              <a:rPr lang="en-GB" dirty="0"/>
              <a:t>Gaelic in the Workplace</a:t>
            </a:r>
          </a:p>
          <a:p>
            <a:r>
              <a:rPr lang="en-GB" dirty="0"/>
              <a:t>The Social, Economic and Cultural Value of Gaelic</a:t>
            </a:r>
          </a:p>
          <a:p>
            <a:endParaRPr lang="en-GB" dirty="0"/>
          </a:p>
          <a:p>
            <a:pPr marL="0" indent="0">
              <a:buNone/>
            </a:pPr>
            <a:r>
              <a:rPr lang="en-GB" b="1" dirty="0"/>
              <a:t>Committee</a:t>
            </a:r>
            <a:r>
              <a:rPr lang="en-GB" dirty="0"/>
              <a:t>: Gaelic</a:t>
            </a:r>
          </a:p>
        </p:txBody>
      </p:sp>
    </p:spTree>
    <p:extLst>
      <p:ext uri="{BB962C8B-B14F-4D97-AF65-F5344CB8AC3E}">
        <p14:creationId xmlns:p14="http://schemas.microsoft.com/office/powerpoint/2010/main" val="2923711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3D50C-95EE-4A3B-B8EF-919BD5A32BB8}"/>
              </a:ext>
            </a:extLst>
          </p:cNvPr>
          <p:cNvSpPr>
            <a:spLocks noGrp="1"/>
          </p:cNvSpPr>
          <p:nvPr>
            <p:ph type="title"/>
          </p:nvPr>
        </p:nvSpPr>
        <p:spPr/>
        <p:txBody>
          <a:bodyPr/>
          <a:lstStyle/>
          <a:p>
            <a:r>
              <a:rPr lang="en-GB" dirty="0"/>
              <a:t>Communications &amp; Resilience</a:t>
            </a:r>
          </a:p>
        </p:txBody>
      </p:sp>
      <p:sp>
        <p:nvSpPr>
          <p:cNvPr id="3" name="Content Placeholder 2">
            <a:extLst>
              <a:ext uri="{FF2B5EF4-FFF2-40B4-BE49-F238E27FC236}">
                <a16:creationId xmlns:a16="http://schemas.microsoft.com/office/drawing/2014/main" id="{CBE2A82B-AFA3-4837-A90B-7CEAF4EF7D56}"/>
              </a:ext>
            </a:extLst>
          </p:cNvPr>
          <p:cNvSpPr>
            <a:spLocks noGrp="1"/>
          </p:cNvSpPr>
          <p:nvPr>
            <p:ph idx="1"/>
          </p:nvPr>
        </p:nvSpPr>
        <p:spPr/>
        <p:txBody>
          <a:bodyPr/>
          <a:lstStyle/>
          <a:p>
            <a:pPr>
              <a:buFont typeface="Symbol" panose="05050102010706020507" pitchFamily="18" charset="2"/>
              <a:buChar char=""/>
            </a:pPr>
            <a:r>
              <a:rPr lang="en-GB" dirty="0">
                <a:latin typeface="Calibri" panose="020F0502020204030204" pitchFamily="34" charset="0"/>
                <a:ea typeface="Calibri" panose="020F0502020204030204" pitchFamily="34" charset="0"/>
              </a:rPr>
              <a:t>Most new members attended an earlier introduction on corporate communications – a recording is on members’ intranet </a:t>
            </a:r>
          </a:p>
          <a:p>
            <a:pPr>
              <a:buFont typeface="Symbol" panose="05050102010706020507" pitchFamily="18" charset="2"/>
              <a:buChar char=""/>
            </a:pPr>
            <a:r>
              <a:rPr lang="en-GB" sz="2800" dirty="0">
                <a:effectLst/>
                <a:latin typeface="Calibri" panose="020F0502020204030204" pitchFamily="34" charset="0"/>
                <a:ea typeface="Calibri" panose="020F0502020204030204" pitchFamily="34" charset="0"/>
              </a:rPr>
              <a:t>Responsible for external and internal communication – including public information, dealing with media enquiries and managing social media platforms. </a:t>
            </a:r>
          </a:p>
          <a:p>
            <a:pPr marL="342900" lvl="0" indent="-342900">
              <a:buFont typeface="Symbol" panose="05050102010706020507" pitchFamily="18" charset="2"/>
              <a:buChar char=""/>
            </a:pPr>
            <a:r>
              <a:rPr lang="en-GB" sz="2800" dirty="0">
                <a:effectLst/>
                <a:latin typeface="Calibri" panose="020F0502020204030204" pitchFamily="34" charset="0"/>
                <a:ea typeface="Calibri" panose="020F0502020204030204" pitchFamily="34" charset="0"/>
              </a:rPr>
              <a:t>Graphic Design unit.</a:t>
            </a:r>
          </a:p>
          <a:p>
            <a:pPr marL="342900" lvl="0" indent="-342900">
              <a:buFont typeface="Symbol" panose="05050102010706020507" pitchFamily="18" charset="2"/>
              <a:buChar char=""/>
            </a:pPr>
            <a:r>
              <a:rPr lang="en-GB" sz="2800" dirty="0">
                <a:effectLst/>
                <a:latin typeface="Calibri" panose="020F0502020204030204" pitchFamily="34" charset="0"/>
                <a:ea typeface="Calibri" panose="020F0502020204030204" pitchFamily="34" charset="0"/>
              </a:rPr>
              <a:t>Also responsible for emergency planning, including plans for responding to emergencies at 8 key hazard sites across the Highlands, promoting business continuity, and working with our partner Category One Responders – a separate session on Resilience is being planned  </a:t>
            </a:r>
          </a:p>
          <a:p>
            <a:endParaRPr lang="en-GB" dirty="0"/>
          </a:p>
        </p:txBody>
      </p:sp>
    </p:spTree>
    <p:extLst>
      <p:ext uri="{BB962C8B-B14F-4D97-AF65-F5344CB8AC3E}">
        <p14:creationId xmlns:p14="http://schemas.microsoft.com/office/powerpoint/2010/main" val="2196114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08C0F-C2E2-40B7-B13C-3D1298BBB744}"/>
              </a:ext>
            </a:extLst>
          </p:cNvPr>
          <p:cNvSpPr>
            <a:spLocks noGrp="1"/>
          </p:cNvSpPr>
          <p:nvPr>
            <p:ph type="title"/>
          </p:nvPr>
        </p:nvSpPr>
        <p:spPr/>
        <p:txBody>
          <a:bodyPr/>
          <a:lstStyle/>
          <a:p>
            <a:r>
              <a:rPr lang="en-GB" dirty="0"/>
              <a:t>Information Governance</a:t>
            </a:r>
          </a:p>
        </p:txBody>
      </p:sp>
      <p:sp>
        <p:nvSpPr>
          <p:cNvPr id="3" name="Content Placeholder 2">
            <a:extLst>
              <a:ext uri="{FF2B5EF4-FFF2-40B4-BE49-F238E27FC236}">
                <a16:creationId xmlns:a16="http://schemas.microsoft.com/office/drawing/2014/main" id="{389D06F6-2789-4E75-8EC8-18F93AAB1A6F}"/>
              </a:ext>
            </a:extLst>
          </p:cNvPr>
          <p:cNvSpPr>
            <a:spLocks noGrp="1"/>
          </p:cNvSpPr>
          <p:nvPr>
            <p:ph idx="1"/>
          </p:nvPr>
        </p:nvSpPr>
        <p:spPr/>
        <p:txBody>
          <a:bodyPr/>
          <a:lstStyle/>
          <a:p>
            <a:pPr marL="0" indent="0">
              <a:buNone/>
            </a:pPr>
            <a:r>
              <a:rPr lang="en-GB" dirty="0">
                <a:latin typeface="Calibri" panose="020F0502020204030204" pitchFamily="34" charset="0"/>
                <a:ea typeface="Calibri" panose="020F0502020204030204" pitchFamily="34" charset="0"/>
                <a:cs typeface="Times New Roman" panose="02020603050405020304" pitchFamily="18" charset="0"/>
              </a:rPr>
              <a:t>Most new members will have attended the earlier induction session – recording is on the intranet.  </a:t>
            </a:r>
          </a:p>
          <a:p>
            <a:pPr marL="0" indent="0">
              <a:spcBef>
                <a:spcPts val="600"/>
              </a:spcBef>
              <a:buNone/>
            </a:pPr>
            <a:r>
              <a:rPr lang="en-GB" dirty="0">
                <a:latin typeface="Calibri" panose="020F0502020204030204" pitchFamily="34" charset="0"/>
                <a:ea typeface="Calibri" panose="020F0502020204030204" pitchFamily="34" charset="0"/>
                <a:cs typeface="Times New Roman" panose="02020603050405020304" pitchFamily="18" charset="0"/>
              </a:rPr>
              <a:t>Statutory Function</a:t>
            </a:r>
          </a:p>
          <a:p>
            <a:r>
              <a:rPr lang="en-GB" dirty="0">
                <a:latin typeface="Calibri" panose="020F0502020204030204" pitchFamily="34" charset="0"/>
                <a:ea typeface="Calibri" panose="020F0502020204030204" pitchFamily="34" charset="0"/>
                <a:cs typeface="Times New Roman" panose="02020603050405020304" pitchFamily="18" charset="0"/>
              </a:rPr>
              <a:t>Data Protection Officer</a:t>
            </a:r>
          </a:p>
          <a:p>
            <a:r>
              <a:rPr lang="en-GB" dirty="0">
                <a:latin typeface="Calibri" panose="020F0502020204030204" pitchFamily="34" charset="0"/>
                <a:ea typeface="Calibri" panose="020F0502020204030204" pitchFamily="34" charset="0"/>
                <a:cs typeface="Times New Roman" panose="02020603050405020304" pitchFamily="18" charset="0"/>
              </a:rPr>
              <a:t>Freedom </a:t>
            </a:r>
            <a:r>
              <a:rPr lang="en-GB" sz="2800" dirty="0">
                <a:effectLst/>
                <a:latin typeface="Calibri" panose="020F0502020204030204" pitchFamily="34" charset="0"/>
                <a:ea typeface="Calibri" panose="020F0502020204030204" pitchFamily="34" charset="0"/>
                <a:cs typeface="Times New Roman" panose="02020603050405020304" pitchFamily="18" charset="0"/>
              </a:rPr>
              <a:t>of Information</a:t>
            </a:r>
          </a:p>
          <a:p>
            <a:r>
              <a:rPr lang="en-GB" sz="2800" dirty="0">
                <a:effectLst/>
                <a:latin typeface="Calibri" panose="020F0502020204030204" pitchFamily="34" charset="0"/>
                <a:ea typeface="Calibri" panose="020F0502020204030204" pitchFamily="34" charset="0"/>
                <a:cs typeface="Times New Roman" panose="02020603050405020304" pitchFamily="18" charset="0"/>
              </a:rPr>
              <a:t>Data Protection </a:t>
            </a:r>
          </a:p>
          <a:p>
            <a:r>
              <a:rPr lang="en-GB" sz="2800" dirty="0">
                <a:effectLst/>
                <a:latin typeface="Calibri" panose="020F0502020204030204" pitchFamily="34" charset="0"/>
                <a:ea typeface="Calibri" panose="020F0502020204030204" pitchFamily="34" charset="0"/>
                <a:cs typeface="Times New Roman" panose="02020603050405020304" pitchFamily="18" charset="0"/>
              </a:rPr>
              <a:t>Information Management and Governance</a:t>
            </a:r>
          </a:p>
          <a:p>
            <a:r>
              <a:rPr lang="en-GB" sz="2800" dirty="0">
                <a:effectLst/>
                <a:latin typeface="Calibri" panose="020F0502020204030204" pitchFamily="34" charset="0"/>
                <a:ea typeface="Calibri" panose="020F0502020204030204" pitchFamily="34" charset="0"/>
                <a:cs typeface="Times New Roman" panose="02020603050405020304" pitchFamily="18" charset="0"/>
              </a:rPr>
              <a:t>Scottish Public Services Ombudsman. </a:t>
            </a:r>
          </a:p>
          <a:p>
            <a:pPr marL="0" indent="0">
              <a:spcBef>
                <a:spcPts val="1200"/>
              </a:spcBef>
              <a:buNone/>
            </a:pPr>
            <a:r>
              <a:rPr lang="en-GB" b="1" dirty="0">
                <a:latin typeface="Calibri" panose="020F0502020204030204" pitchFamily="34" charset="0"/>
                <a:ea typeface="Calibri" panose="020F0502020204030204" pitchFamily="34" charset="0"/>
                <a:cs typeface="Times New Roman" panose="02020603050405020304" pitchFamily="18" charset="0"/>
              </a:rPr>
              <a:t>Committee</a:t>
            </a:r>
            <a:r>
              <a:rPr lang="en-GB" dirty="0">
                <a:latin typeface="Calibri" panose="020F0502020204030204" pitchFamily="34" charset="0"/>
                <a:ea typeface="Calibri" panose="020F0502020204030204" pitchFamily="34" charset="0"/>
                <a:cs typeface="Times New Roman" panose="02020603050405020304" pitchFamily="18" charset="0"/>
              </a:rPr>
              <a:t>:  Audit &amp; Scrutiny and Corporate Resources</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19615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04CE3-3425-4387-B442-28D5CD32A065}"/>
              </a:ext>
            </a:extLst>
          </p:cNvPr>
          <p:cNvSpPr>
            <a:spLocks noGrp="1"/>
          </p:cNvSpPr>
          <p:nvPr>
            <p:ph type="title"/>
          </p:nvPr>
        </p:nvSpPr>
        <p:spPr/>
        <p:txBody>
          <a:bodyPr/>
          <a:lstStyle/>
          <a:p>
            <a:r>
              <a:rPr lang="en-GB" sz="4000" b="1" dirty="0">
                <a:effectLst/>
                <a:latin typeface="Calibri" panose="020F0502020204030204" pitchFamily="34" charset="0"/>
                <a:ea typeface="Calibri" panose="020F0502020204030204" pitchFamily="34" charset="0"/>
                <a:cs typeface="Times New Roman" panose="02020603050405020304" pitchFamily="18" charset="0"/>
              </a:rPr>
              <a:t>Leadership Support &amp; Corporate Policy</a:t>
            </a:r>
            <a:br>
              <a:rPr lang="en-GB" sz="40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D8A1B343-6FFE-4956-BE71-449353BB62DC}"/>
              </a:ext>
            </a:extLst>
          </p:cNvPr>
          <p:cNvSpPr>
            <a:spLocks noGrp="1"/>
          </p:cNvSpPr>
          <p:nvPr>
            <p:ph idx="1"/>
          </p:nvPr>
        </p:nvSpPr>
        <p:spPr/>
        <p:txBody>
          <a:bodyPr/>
          <a:lstStyle/>
          <a:p>
            <a:pPr marL="342900" lvl="0" indent="-342900">
              <a:buFont typeface="Calibri" panose="020F0502020204030204" pitchFamily="34" charset="0"/>
              <a:buChar char="•"/>
            </a:pPr>
            <a:r>
              <a:rPr lang="en-GB" sz="2800" dirty="0">
                <a:effectLst/>
                <a:latin typeface="Calibri" panose="020F0502020204030204" pitchFamily="34" charset="0"/>
                <a:ea typeface="Calibri" panose="020F0502020204030204" pitchFamily="34" charset="0"/>
              </a:rPr>
              <a:t>Administrative Support for the Leader, Convener and Leader of the Opposition</a:t>
            </a:r>
          </a:p>
          <a:p>
            <a:pPr marL="342900" lvl="0" indent="-342900">
              <a:buFont typeface="Calibri" panose="020F0502020204030204" pitchFamily="34" charset="0"/>
              <a:buChar char="•"/>
            </a:pPr>
            <a:r>
              <a:rPr lang="en-GB" sz="2800" dirty="0">
                <a:effectLst/>
                <a:latin typeface="Calibri" panose="020F0502020204030204" pitchFamily="34" charset="0"/>
                <a:ea typeface="Calibri" panose="020F0502020204030204" pitchFamily="34" charset="0"/>
              </a:rPr>
              <a:t>Co-ordinate political and diplomatic engagement</a:t>
            </a:r>
          </a:p>
          <a:p>
            <a:pPr marL="342900" lvl="0" indent="-342900">
              <a:buFont typeface="Calibri" panose="020F0502020204030204" pitchFamily="34" charset="0"/>
              <a:buChar char="•"/>
            </a:pPr>
            <a:r>
              <a:rPr lang="en-GB" sz="2800" dirty="0">
                <a:effectLst/>
                <a:latin typeface="Calibri" panose="020F0502020204030204" pitchFamily="34" charset="0"/>
                <a:ea typeface="Calibri" panose="020F0502020204030204" pitchFamily="34" charset="0"/>
              </a:rPr>
              <a:t>Undertake Corporate Policy Development</a:t>
            </a:r>
          </a:p>
          <a:p>
            <a:pPr lvl="1" indent="-342900">
              <a:buFont typeface="Calibri" panose="020F0502020204030204" pitchFamily="34" charset="0"/>
              <a:buChar char="•"/>
            </a:pPr>
            <a:r>
              <a:rPr lang="en-GB" dirty="0">
                <a:latin typeface="Calibri" panose="020F0502020204030204" pitchFamily="34" charset="0"/>
                <a:ea typeface="Calibri" panose="020F0502020204030204" pitchFamily="34" charset="0"/>
              </a:rPr>
              <a:t>Islands Act</a:t>
            </a:r>
          </a:p>
          <a:p>
            <a:pPr lvl="1" indent="-342900">
              <a:buFont typeface="Calibri" panose="020F0502020204030204" pitchFamily="34" charset="0"/>
              <a:buChar char="•"/>
            </a:pPr>
            <a:r>
              <a:rPr lang="en-GB" dirty="0">
                <a:effectLst/>
                <a:latin typeface="Calibri" panose="020F0502020204030204" pitchFamily="34" charset="0"/>
                <a:ea typeface="Calibri" panose="020F0502020204030204" pitchFamily="34" charset="0"/>
              </a:rPr>
              <a:t>Open Water Safety</a:t>
            </a:r>
          </a:p>
          <a:p>
            <a:pPr lvl="1" indent="-342900">
              <a:buFont typeface="Calibri" panose="020F0502020204030204" pitchFamily="34" charset="0"/>
              <a:buChar char="•"/>
            </a:pPr>
            <a:r>
              <a:rPr lang="en-GB" dirty="0">
                <a:latin typeface="Calibri" panose="020F0502020204030204" pitchFamily="34" charset="0"/>
                <a:ea typeface="Calibri" panose="020F0502020204030204" pitchFamily="34" charset="0"/>
              </a:rPr>
              <a:t>Flag Protocol</a:t>
            </a:r>
          </a:p>
          <a:p>
            <a:pPr>
              <a:buFont typeface="Calibri" panose="020F0502020204030204" pitchFamily="34" charset="0"/>
              <a:buChar char="•"/>
            </a:pPr>
            <a:r>
              <a:rPr lang="en-GB" dirty="0">
                <a:latin typeface="Calibri" panose="020F0502020204030204" pitchFamily="34" charset="0"/>
                <a:ea typeface="Calibri" panose="020F0502020204030204" pitchFamily="34" charset="0"/>
              </a:rPr>
              <a:t>Support Service-led policy development</a:t>
            </a:r>
          </a:p>
          <a:p>
            <a:pPr marL="457200" lvl="1" indent="0">
              <a:buNone/>
            </a:pPr>
            <a:endParaRPr lang="en-GB" dirty="0">
              <a:effectLst/>
              <a:latin typeface="Calibri" panose="020F0502020204030204" pitchFamily="34" charset="0"/>
              <a:ea typeface="Calibri" panose="020F0502020204030204" pitchFamily="34" charset="0"/>
            </a:endParaRPr>
          </a:p>
          <a:p>
            <a:pPr lvl="1" indent="-342900">
              <a:buFont typeface="Calibri" panose="020F0502020204030204" pitchFamily="34" charset="0"/>
              <a:buChar char="•"/>
            </a:pPr>
            <a:endParaRPr lang="en-GB" dirty="0">
              <a:effectLst/>
              <a:latin typeface="Calibri" panose="020F0502020204030204" pitchFamily="34" charset="0"/>
              <a:ea typeface="Calibri" panose="020F0502020204030204" pitchFamily="34" charset="0"/>
            </a:endParaRPr>
          </a:p>
          <a:p>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6973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68450" y="81115"/>
            <a:ext cx="8229600" cy="706090"/>
          </a:xfrm>
        </p:spPr>
        <p:txBody>
          <a:bodyPr/>
          <a:lstStyle/>
          <a:p>
            <a:r>
              <a:rPr lang="en-GB" sz="3200" dirty="0"/>
              <a:t>Depute Chief Executive</a:t>
            </a:r>
          </a:p>
        </p:txBody>
      </p:sp>
      <p:sp>
        <p:nvSpPr>
          <p:cNvPr id="9" name="TextBox 8">
            <a:extLst>
              <a:ext uri="{FF2B5EF4-FFF2-40B4-BE49-F238E27FC236}">
                <a16:creationId xmlns:a16="http://schemas.microsoft.com/office/drawing/2014/main" id="{87CEC946-E06C-49DE-9256-08B7C7EC0D1B}"/>
              </a:ext>
            </a:extLst>
          </p:cNvPr>
          <p:cNvSpPr txBox="1"/>
          <p:nvPr/>
        </p:nvSpPr>
        <p:spPr>
          <a:xfrm>
            <a:off x="6121091" y="2134371"/>
            <a:ext cx="1032655"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white"/>
                </a:solidFill>
                <a:effectLst/>
                <a:uLnTx/>
                <a:uFillTx/>
                <a:latin typeface="Calibri"/>
                <a:ea typeface="+mn-ea"/>
                <a:cs typeface="+mn-cs"/>
              </a:rPr>
              <a:t>End Sep 2020</a:t>
            </a:r>
          </a:p>
        </p:txBody>
      </p:sp>
      <p:sp>
        <p:nvSpPr>
          <p:cNvPr id="11" name="TextBox 10">
            <a:extLst>
              <a:ext uri="{FF2B5EF4-FFF2-40B4-BE49-F238E27FC236}">
                <a16:creationId xmlns:a16="http://schemas.microsoft.com/office/drawing/2014/main" id="{A8E21462-2F2A-4F69-BE6F-45F6C8638BB0}"/>
              </a:ext>
            </a:extLst>
          </p:cNvPr>
          <p:cNvSpPr txBox="1"/>
          <p:nvPr/>
        </p:nvSpPr>
        <p:spPr>
          <a:xfrm>
            <a:off x="6637418" y="5971401"/>
            <a:ext cx="498855"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white"/>
                </a:solidFill>
                <a:effectLst/>
                <a:uLnTx/>
                <a:uFillTx/>
                <a:latin typeface="Calibri"/>
                <a:ea typeface="+mn-ea"/>
                <a:cs typeface="+mn-cs"/>
              </a:rPr>
              <a:t>2021</a:t>
            </a:r>
          </a:p>
        </p:txBody>
      </p:sp>
      <p:pic>
        <p:nvPicPr>
          <p:cNvPr id="1026" name="Picture 2">
            <a:extLst>
              <a:ext uri="{FF2B5EF4-FFF2-40B4-BE49-F238E27FC236}">
                <a16:creationId xmlns:a16="http://schemas.microsoft.com/office/drawing/2014/main" id="{79FFE3A8-07A1-4110-9C22-B594E3EEBF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8450" y="1764599"/>
            <a:ext cx="9947189" cy="42068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8151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23D2F-89C0-4BB1-AE89-59B796738F9D}"/>
              </a:ext>
            </a:extLst>
          </p:cNvPr>
          <p:cNvSpPr>
            <a:spLocks noGrp="1"/>
          </p:cNvSpPr>
          <p:nvPr>
            <p:ph type="title"/>
          </p:nvPr>
        </p:nvSpPr>
        <p:spPr/>
        <p:txBody>
          <a:bodyPr/>
          <a:lstStyle/>
          <a:p>
            <a:r>
              <a:rPr lang="en-GB" dirty="0"/>
              <a:t>Performance &amp; Governance</a:t>
            </a:r>
          </a:p>
        </p:txBody>
      </p:sp>
      <p:pic>
        <p:nvPicPr>
          <p:cNvPr id="7" name="Content Placeholder 6">
            <a:extLst>
              <a:ext uri="{FF2B5EF4-FFF2-40B4-BE49-F238E27FC236}">
                <a16:creationId xmlns:a16="http://schemas.microsoft.com/office/drawing/2014/main" id="{7541A601-F35C-4E1C-AE37-A430C4AEF07E}"/>
              </a:ext>
            </a:extLst>
          </p:cNvPr>
          <p:cNvPicPr>
            <a:picLocks noGrp="1" noChangeAspect="1"/>
          </p:cNvPicPr>
          <p:nvPr>
            <p:ph idx="1"/>
          </p:nvPr>
        </p:nvPicPr>
        <p:blipFill>
          <a:blip r:embed="rId2"/>
          <a:stretch>
            <a:fillRect/>
          </a:stretch>
        </p:blipFill>
        <p:spPr>
          <a:xfrm>
            <a:off x="809368" y="1320135"/>
            <a:ext cx="10573264" cy="5363809"/>
          </a:xfrm>
        </p:spPr>
      </p:pic>
    </p:spTree>
    <p:extLst>
      <p:ext uri="{BB962C8B-B14F-4D97-AF65-F5344CB8AC3E}">
        <p14:creationId xmlns:p14="http://schemas.microsoft.com/office/powerpoint/2010/main" val="737130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1144D-1B44-412D-B735-16B54CAABD98}"/>
              </a:ext>
            </a:extLst>
          </p:cNvPr>
          <p:cNvSpPr>
            <a:spLocks noGrp="1"/>
          </p:cNvSpPr>
          <p:nvPr>
            <p:ph type="title"/>
          </p:nvPr>
        </p:nvSpPr>
        <p:spPr/>
        <p:txBody>
          <a:bodyPr/>
          <a:lstStyle/>
          <a:p>
            <a:r>
              <a:rPr lang="en-GB" dirty="0"/>
              <a:t>Committees</a:t>
            </a:r>
          </a:p>
        </p:txBody>
      </p:sp>
      <p:sp>
        <p:nvSpPr>
          <p:cNvPr id="3" name="Content Placeholder 2">
            <a:extLst>
              <a:ext uri="{FF2B5EF4-FFF2-40B4-BE49-F238E27FC236}">
                <a16:creationId xmlns:a16="http://schemas.microsoft.com/office/drawing/2014/main" id="{E71C23FF-9816-40BA-996E-A662D172BD93}"/>
              </a:ext>
            </a:extLst>
          </p:cNvPr>
          <p:cNvSpPr>
            <a:spLocks noGrp="1"/>
          </p:cNvSpPr>
          <p:nvPr>
            <p:ph idx="1"/>
          </p:nvPr>
        </p:nvSpPr>
        <p:spPr/>
        <p:txBody>
          <a:bodyPr/>
          <a:lstStyle/>
          <a:p>
            <a:r>
              <a:rPr lang="en-GB" dirty="0"/>
              <a:t>Council</a:t>
            </a:r>
          </a:p>
          <a:p>
            <a:endParaRPr lang="en-GB" dirty="0"/>
          </a:p>
          <a:p>
            <a:r>
              <a:rPr lang="en-GB" dirty="0"/>
              <a:t>Corporate Resources </a:t>
            </a:r>
          </a:p>
          <a:p>
            <a:endParaRPr lang="en-GB" dirty="0"/>
          </a:p>
          <a:p>
            <a:r>
              <a:rPr lang="en-GB" dirty="0"/>
              <a:t>Audit and Scrutiny</a:t>
            </a:r>
          </a:p>
          <a:p>
            <a:endParaRPr lang="en-GB" dirty="0"/>
          </a:p>
          <a:p>
            <a:r>
              <a:rPr lang="en-GB" dirty="0"/>
              <a:t>Gaelic</a:t>
            </a:r>
          </a:p>
          <a:p>
            <a:endParaRPr lang="en-GB" dirty="0"/>
          </a:p>
          <a:p>
            <a:r>
              <a:rPr lang="en-GB" dirty="0"/>
              <a:t>Climate Change </a:t>
            </a:r>
          </a:p>
        </p:txBody>
      </p:sp>
    </p:spTree>
    <p:extLst>
      <p:ext uri="{BB962C8B-B14F-4D97-AF65-F5344CB8AC3E}">
        <p14:creationId xmlns:p14="http://schemas.microsoft.com/office/powerpoint/2010/main" val="926691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EA753-3B18-47C6-9ED5-B4DC233CD237}"/>
              </a:ext>
            </a:extLst>
          </p:cNvPr>
          <p:cNvSpPr>
            <a:spLocks noGrp="1"/>
          </p:cNvSpPr>
          <p:nvPr>
            <p:ph type="title"/>
          </p:nvPr>
        </p:nvSpPr>
        <p:spPr>
          <a:xfrm>
            <a:off x="1007435" y="359250"/>
            <a:ext cx="10972800" cy="706090"/>
          </a:xfrm>
        </p:spPr>
        <p:txBody>
          <a:bodyPr/>
          <a:lstStyle/>
          <a:p>
            <a:r>
              <a:rPr lang="en-GB" sz="4000" b="1" dirty="0">
                <a:effectLst/>
                <a:latin typeface="Calibri" panose="020F0502020204030204" pitchFamily="34" charset="0"/>
                <a:ea typeface="Calibri" panose="020F0502020204030204" pitchFamily="34" charset="0"/>
                <a:cs typeface="Times New Roman" panose="02020603050405020304" pitchFamily="18" charset="0"/>
              </a:rPr>
              <a:t>ICT &amp; Digital</a:t>
            </a:r>
            <a:br>
              <a:rPr lang="en-GB" sz="40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B10A9893-CDFE-40E9-897A-7E627BC3B3BE}"/>
              </a:ext>
            </a:extLst>
          </p:cNvPr>
          <p:cNvSpPr>
            <a:spLocks noGrp="1"/>
          </p:cNvSpPr>
          <p:nvPr>
            <p:ph idx="1"/>
          </p:nvPr>
        </p:nvSpPr>
        <p:spPr>
          <a:xfrm>
            <a:off x="609599" y="1065340"/>
            <a:ext cx="10574966" cy="5420072"/>
          </a:xfrm>
        </p:spPr>
        <p:txBody>
          <a:bodyPr/>
          <a:lstStyle/>
          <a:p>
            <a:pPr>
              <a:buFont typeface="Symbol" panose="05050102010706020507" pitchFamily="18" charset="2"/>
              <a:buChar char=""/>
            </a:pPr>
            <a:r>
              <a:rPr lang="en-GB" dirty="0">
                <a:latin typeface="Calibri" panose="020F0502020204030204" pitchFamily="34" charset="0"/>
                <a:ea typeface="Times New Roman" panose="02020603050405020304" pitchFamily="18" charset="0"/>
              </a:rPr>
              <a:t>£10.7m revenue budget and £7.3m capital budget for 2022/23.</a:t>
            </a:r>
            <a:endParaRPr lang="en-GB" dirty="0">
              <a:latin typeface="Calibri" panose="020F0502020204030204" pitchFamily="34" charset="0"/>
              <a:ea typeface="Calibri" panose="020F0502020204030204" pitchFamily="34" charset="0"/>
            </a:endParaRPr>
          </a:p>
          <a:p>
            <a:pPr lvl="0">
              <a:buFont typeface="Symbol" panose="05050102010706020507" pitchFamily="18" charset="2"/>
              <a:buChar char=""/>
            </a:pPr>
            <a:r>
              <a:rPr lang="en-GB" dirty="0">
                <a:latin typeface="Calibri" panose="020F0502020204030204" pitchFamily="34" charset="0"/>
                <a:ea typeface="Times New Roman" panose="02020603050405020304" pitchFamily="18" charset="0"/>
              </a:rPr>
              <a:t>Now a largely in-house service after 23 years of being outsourced to ICL, Fujitsu and most recently Wipro.</a:t>
            </a:r>
            <a:endParaRPr lang="en-GB" dirty="0">
              <a:latin typeface="Calibri" panose="020F0502020204030204" pitchFamily="34" charset="0"/>
              <a:ea typeface="Calibri" panose="020F0502020204030204" pitchFamily="34" charset="0"/>
            </a:endParaRPr>
          </a:p>
          <a:p>
            <a:pPr lvl="0">
              <a:buFont typeface="Symbol" panose="05050102010706020507" pitchFamily="18" charset="2"/>
              <a:buChar char=""/>
            </a:pPr>
            <a:r>
              <a:rPr lang="en-GB" dirty="0">
                <a:latin typeface="Calibri" panose="020F0502020204030204" pitchFamily="34" charset="0"/>
                <a:ea typeface="Times New Roman" panose="02020603050405020304" pitchFamily="18" charset="0"/>
              </a:rPr>
              <a:t>Team of 104 people (up to 130 eventually) supporting 50,000+ ICT users, 40,000+ devices, 400+ applications and networks covering over 400 sites. Including over 30,000 Chromebooks.</a:t>
            </a:r>
            <a:endParaRPr lang="en-GB" dirty="0">
              <a:latin typeface="Calibri" panose="020F0502020204030204" pitchFamily="34" charset="0"/>
              <a:ea typeface="Calibri" panose="020F0502020204030204" pitchFamily="34" charset="0"/>
            </a:endParaRPr>
          </a:p>
          <a:p>
            <a:pPr lvl="0">
              <a:buFont typeface="Symbol" panose="05050102010706020507" pitchFamily="18" charset="2"/>
              <a:buChar char=""/>
            </a:pPr>
            <a:r>
              <a:rPr lang="en-GB" dirty="0">
                <a:latin typeface="Calibri" panose="020F0502020204030204" pitchFamily="34" charset="0"/>
                <a:ea typeface="Times New Roman" panose="02020603050405020304" pitchFamily="18" charset="0"/>
              </a:rPr>
              <a:t>Current focus is on stabilising and improving the service after the handover from Wipro on 1</a:t>
            </a:r>
            <a:r>
              <a:rPr lang="en-GB" baseline="30000" dirty="0">
                <a:latin typeface="Calibri" panose="020F0502020204030204" pitchFamily="34" charset="0"/>
                <a:ea typeface="Times New Roman" panose="02020603050405020304" pitchFamily="18" charset="0"/>
              </a:rPr>
              <a:t>st</a:t>
            </a:r>
            <a:r>
              <a:rPr lang="en-GB" dirty="0">
                <a:latin typeface="Calibri" panose="020F0502020204030204" pitchFamily="34" charset="0"/>
                <a:ea typeface="Times New Roman" panose="02020603050405020304" pitchFamily="18" charset="0"/>
              </a:rPr>
              <a:t> April 2022.</a:t>
            </a:r>
            <a:endParaRPr lang="en-GB" dirty="0">
              <a:latin typeface="Calibri" panose="020F0502020204030204" pitchFamily="34" charset="0"/>
              <a:ea typeface="Calibri" panose="020F0502020204030204" pitchFamily="34" charset="0"/>
            </a:endParaRPr>
          </a:p>
          <a:p>
            <a:pPr lvl="0">
              <a:buFont typeface="Symbol" panose="05050102010706020507" pitchFamily="18" charset="2"/>
              <a:buChar char=""/>
            </a:pPr>
            <a:r>
              <a:rPr lang="en-GB" dirty="0">
                <a:latin typeface="Calibri" panose="020F0502020204030204" pitchFamily="34" charset="0"/>
                <a:ea typeface="Times New Roman" panose="02020603050405020304" pitchFamily="18" charset="0"/>
              </a:rPr>
              <a:t>New ICT and Digital Strategies to be taken to Council later this year. They will set out a vision for how technology and new thinking will help the Council become a digital organisation.</a:t>
            </a:r>
            <a:endParaRPr lang="en-GB" dirty="0">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891646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354E4-1510-4878-8CD1-827A5599A111}"/>
              </a:ext>
            </a:extLst>
          </p:cNvPr>
          <p:cNvSpPr>
            <a:spLocks noGrp="1"/>
          </p:cNvSpPr>
          <p:nvPr>
            <p:ph type="title"/>
          </p:nvPr>
        </p:nvSpPr>
        <p:spPr/>
        <p:txBody>
          <a:bodyPr/>
          <a:lstStyle/>
          <a:p>
            <a:r>
              <a:rPr lang="en-GB" dirty="0"/>
              <a:t>Transformation and Redesign</a:t>
            </a:r>
          </a:p>
        </p:txBody>
      </p:sp>
      <p:sp>
        <p:nvSpPr>
          <p:cNvPr id="3" name="Content Placeholder 2">
            <a:extLst>
              <a:ext uri="{FF2B5EF4-FFF2-40B4-BE49-F238E27FC236}">
                <a16:creationId xmlns:a16="http://schemas.microsoft.com/office/drawing/2014/main" id="{2686103C-6E3B-4033-8565-E438A2608D9B}"/>
              </a:ext>
            </a:extLst>
          </p:cNvPr>
          <p:cNvSpPr>
            <a:spLocks noGrp="1"/>
          </p:cNvSpPr>
          <p:nvPr>
            <p:ph idx="1"/>
          </p:nvPr>
        </p:nvSpPr>
        <p:spPr/>
        <p:txBody>
          <a:bodyPr/>
          <a:lstStyle/>
          <a:p>
            <a:pPr marL="342900" lvl="0" indent="-342900">
              <a:buFont typeface="Symbol" panose="05050102010706020507" pitchFamily="18" charset="2"/>
              <a:buChar char=""/>
            </a:pPr>
            <a:r>
              <a:rPr lang="en-GB" sz="2800" dirty="0">
                <a:effectLst/>
                <a:latin typeface="Calibri" panose="020F0502020204030204" pitchFamily="34" charset="0"/>
                <a:ea typeface="Times New Roman" panose="02020603050405020304" pitchFamily="18" charset="0"/>
              </a:rPr>
              <a:t>Organisational Change &amp; Redesign – driving a culture of continuous improvement</a:t>
            </a:r>
            <a:endParaRPr lang="en-GB" sz="2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dirty="0">
                <a:latin typeface="Calibri" panose="020F0502020204030204" pitchFamily="34" charset="0"/>
                <a:ea typeface="Times New Roman" panose="02020603050405020304" pitchFamily="18" charset="0"/>
              </a:rPr>
              <a:t>S</a:t>
            </a:r>
            <a:r>
              <a:rPr lang="en-GB" sz="2800" dirty="0">
                <a:effectLst/>
                <a:latin typeface="Calibri" panose="020F0502020204030204" pitchFamily="34" charset="0"/>
                <a:ea typeface="Times New Roman" panose="02020603050405020304" pitchFamily="18" charset="0"/>
              </a:rPr>
              <a:t>kills and experience in Programme/Project Management, Business &amp; Organisational Change, Business Improvement (inc. Lean), Business Analysis, and Commercial disciplines</a:t>
            </a:r>
            <a:endParaRPr lang="en-GB" sz="2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800" dirty="0">
                <a:effectLst/>
                <a:latin typeface="Calibri" panose="020F0502020204030204" pitchFamily="34" charset="0"/>
                <a:ea typeface="Times New Roman" panose="02020603050405020304" pitchFamily="18" charset="0"/>
              </a:rPr>
              <a:t>Enabling improvements to key Service Delivery areas such as Roads, Amenities, Waste, and Fleet Management and commercial/income generation initiatives such as Hydro Ness and Old Man of </a:t>
            </a:r>
            <a:r>
              <a:rPr lang="en-GB" sz="2800" dirty="0" err="1">
                <a:effectLst/>
                <a:latin typeface="Calibri" panose="020F0502020204030204" pitchFamily="34" charset="0"/>
                <a:ea typeface="Times New Roman" panose="02020603050405020304" pitchFamily="18" charset="0"/>
              </a:rPr>
              <a:t>Storr</a:t>
            </a:r>
            <a:endParaRPr lang="en-GB" sz="2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800" dirty="0">
                <a:effectLst/>
                <a:latin typeface="Calibri" panose="020F0502020204030204" pitchFamily="34" charset="0"/>
                <a:ea typeface="Times New Roman" panose="02020603050405020304" pitchFamily="18" charset="0"/>
              </a:rPr>
              <a:t>Project and Programme Research – a research function and benchmarking local authority savings and service improvement </a:t>
            </a:r>
            <a:endParaRPr lang="en-GB" sz="2800" dirty="0">
              <a:effectLst/>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174976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05EB5-135A-4582-90DA-F865ED3A49D3}"/>
              </a:ext>
            </a:extLst>
          </p:cNvPr>
          <p:cNvSpPr>
            <a:spLocks noGrp="1"/>
          </p:cNvSpPr>
          <p:nvPr>
            <p:ph type="title"/>
          </p:nvPr>
        </p:nvSpPr>
        <p:spPr/>
        <p:txBody>
          <a:bodyPr/>
          <a:lstStyle/>
          <a:p>
            <a:r>
              <a:rPr lang="en-GB" dirty="0"/>
              <a:t>P&amp;G Vision</a:t>
            </a:r>
          </a:p>
        </p:txBody>
      </p:sp>
      <p:sp>
        <p:nvSpPr>
          <p:cNvPr id="3" name="Content Placeholder 2">
            <a:extLst>
              <a:ext uri="{FF2B5EF4-FFF2-40B4-BE49-F238E27FC236}">
                <a16:creationId xmlns:a16="http://schemas.microsoft.com/office/drawing/2014/main" id="{C662AC59-57D1-4579-869F-932BA8609792}"/>
              </a:ext>
            </a:extLst>
          </p:cNvPr>
          <p:cNvSpPr>
            <a:spLocks noGrp="1"/>
          </p:cNvSpPr>
          <p:nvPr>
            <p:ph idx="1"/>
          </p:nvPr>
        </p:nvSpPr>
        <p:spPr>
          <a:xfrm>
            <a:off x="609601" y="1196752"/>
            <a:ext cx="10574966" cy="5256584"/>
          </a:xfrm>
        </p:spPr>
        <p:txBody>
          <a:bodyPr/>
          <a:lstStyle/>
          <a:p>
            <a:pPr marL="0" indent="0" algn="ctr" rtl="0" fontAlgn="base">
              <a:buNone/>
            </a:pPr>
            <a:r>
              <a:rPr lang="en-GB" sz="3600" b="1" i="0" dirty="0">
                <a:solidFill>
                  <a:srgbClr val="000000"/>
                </a:solidFill>
                <a:effectLst/>
                <a:latin typeface="Ebrima" panose="02000000000000000000" pitchFamily="2" charset="0"/>
              </a:rPr>
              <a:t>Performance </a:t>
            </a:r>
          </a:p>
          <a:p>
            <a:pPr marL="0" indent="0" algn="l" rtl="0" fontAlgn="base">
              <a:buNone/>
            </a:pPr>
            <a:r>
              <a:rPr lang="en-GB" sz="3600" dirty="0">
                <a:solidFill>
                  <a:srgbClr val="000000"/>
                </a:solidFill>
                <a:latin typeface="Ebrima" panose="02000000000000000000" pitchFamily="2" charset="0"/>
              </a:rPr>
              <a:t>T</a:t>
            </a:r>
            <a:r>
              <a:rPr lang="en-GB" sz="3600" b="0" i="0" dirty="0">
                <a:solidFill>
                  <a:srgbClr val="000000"/>
                </a:solidFill>
                <a:effectLst/>
                <a:latin typeface="Ebrima" panose="02000000000000000000" pitchFamily="2" charset="0"/>
              </a:rPr>
              <a:t>o be a high performing, ambitious Council, focused on continuous improvement to provide best value to the people and communities we serve.   </a:t>
            </a:r>
            <a:endParaRPr lang="en-GB" sz="3600" b="0" i="0" dirty="0">
              <a:solidFill>
                <a:srgbClr val="000000"/>
              </a:solidFill>
              <a:effectLst/>
              <a:latin typeface="Segoe UI" panose="020B0502040204020203" pitchFamily="34" charset="0"/>
            </a:endParaRPr>
          </a:p>
          <a:p>
            <a:pPr marL="0" marR="0" lvl="0" indent="0" algn="ctr" defTabSz="914400" rtl="0" eaLnBrk="1" fontAlgn="base" latinLnBrk="0" hangingPunct="1">
              <a:lnSpc>
                <a:spcPct val="100000"/>
              </a:lnSpc>
              <a:spcBef>
                <a:spcPct val="20000"/>
              </a:spcBef>
              <a:spcAft>
                <a:spcPts val="0"/>
              </a:spcAft>
              <a:buClrTx/>
              <a:buSzTx/>
              <a:buNone/>
              <a:tabLst/>
              <a:defRPr/>
            </a:pPr>
            <a:r>
              <a:rPr kumimoji="0" lang="en-GB" sz="3600" b="1" i="0" u="none" strike="noStrike" kern="1200" cap="none" spc="0" normalizeH="0" baseline="0" noProof="0" dirty="0">
                <a:ln>
                  <a:noFill/>
                </a:ln>
                <a:solidFill>
                  <a:srgbClr val="000000"/>
                </a:solidFill>
                <a:effectLst/>
                <a:uLnTx/>
                <a:uFillTx/>
                <a:latin typeface="Ebrima" panose="02000000000000000000" pitchFamily="2" charset="0"/>
                <a:ea typeface="+mn-ea"/>
                <a:cs typeface="+mn-cs"/>
              </a:rPr>
              <a:t>Governance </a:t>
            </a:r>
          </a:p>
          <a:p>
            <a:pPr marL="0" marR="0" lvl="0" indent="0" algn="l" defTabSz="914400" rtl="0" eaLnBrk="1" fontAlgn="base" latinLnBrk="0" hangingPunct="1">
              <a:lnSpc>
                <a:spcPct val="100000"/>
              </a:lnSpc>
              <a:spcBef>
                <a:spcPct val="20000"/>
              </a:spcBef>
              <a:spcAft>
                <a:spcPts val="0"/>
              </a:spcAft>
              <a:buClrTx/>
              <a:buSzTx/>
              <a:buNone/>
              <a:tabLst/>
              <a:defRPr/>
            </a:pPr>
            <a:r>
              <a:rPr lang="en-GB" sz="3600" dirty="0">
                <a:solidFill>
                  <a:srgbClr val="000000"/>
                </a:solidFill>
                <a:latin typeface="Ebrima" panose="02000000000000000000" pitchFamily="2" charset="0"/>
              </a:rPr>
              <a:t>T</a:t>
            </a:r>
            <a:r>
              <a:rPr kumimoji="0" lang="en-GB" sz="3600" b="0" i="0" u="none" strike="noStrike" kern="1200" cap="none" spc="0" normalizeH="0" baseline="0" noProof="0" dirty="0">
                <a:ln>
                  <a:noFill/>
                </a:ln>
                <a:solidFill>
                  <a:srgbClr val="000000"/>
                </a:solidFill>
                <a:effectLst/>
                <a:uLnTx/>
                <a:uFillTx/>
                <a:latin typeface="Ebrima" panose="02000000000000000000" pitchFamily="2" charset="0"/>
                <a:ea typeface="+mn-ea"/>
                <a:cs typeface="+mn-cs"/>
              </a:rPr>
              <a:t>o have strong and effective governance arrangements in place to deliver high standards of public accountability, transparency, and fairness.   </a:t>
            </a:r>
            <a:endParaRPr kumimoji="0" lang="en-GB" sz="3600" b="0" i="0" u="none" strike="noStrike" kern="1200" cap="none" spc="0" normalizeH="0" baseline="0" noProof="0" dirty="0">
              <a:ln>
                <a:noFill/>
              </a:ln>
              <a:solidFill>
                <a:srgbClr val="000000"/>
              </a:solidFill>
              <a:effectLst/>
              <a:uLnTx/>
              <a:uFillTx/>
              <a:latin typeface="Segoe UI" panose="020B0502040204020203" pitchFamily="34" charset="0"/>
              <a:ea typeface="+mn-ea"/>
              <a:cs typeface="+mn-cs"/>
            </a:endParaRPr>
          </a:p>
          <a:p>
            <a:endParaRPr lang="en-GB" dirty="0"/>
          </a:p>
        </p:txBody>
      </p:sp>
    </p:spTree>
    <p:extLst>
      <p:ext uri="{BB962C8B-B14F-4D97-AF65-F5344CB8AC3E}">
        <p14:creationId xmlns:p14="http://schemas.microsoft.com/office/powerpoint/2010/main" val="1368196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748FB-7543-4B56-AD45-361FC8E83BB6}"/>
              </a:ext>
            </a:extLst>
          </p:cNvPr>
          <p:cNvSpPr>
            <a:spLocks noGrp="1"/>
          </p:cNvSpPr>
          <p:nvPr>
            <p:ph type="title"/>
          </p:nvPr>
        </p:nvSpPr>
        <p:spPr/>
        <p:txBody>
          <a:bodyPr/>
          <a:lstStyle/>
          <a:p>
            <a:r>
              <a:rPr lang="en-GB" dirty="0"/>
              <a:t>How</a:t>
            </a:r>
          </a:p>
        </p:txBody>
      </p:sp>
      <p:sp>
        <p:nvSpPr>
          <p:cNvPr id="3" name="Content Placeholder 2">
            <a:extLst>
              <a:ext uri="{FF2B5EF4-FFF2-40B4-BE49-F238E27FC236}">
                <a16:creationId xmlns:a16="http://schemas.microsoft.com/office/drawing/2014/main" id="{23F00394-F970-4B92-B21E-0646E1F40676}"/>
              </a:ext>
            </a:extLst>
          </p:cNvPr>
          <p:cNvSpPr>
            <a:spLocks noGrp="1"/>
          </p:cNvSpPr>
          <p:nvPr>
            <p:ph idx="1"/>
          </p:nvPr>
        </p:nvSpPr>
        <p:spPr/>
        <p:txBody>
          <a:bodyPr/>
          <a:lstStyle/>
          <a:p>
            <a:pPr marL="342900" marR="0" lvl="0" indent="-342900" algn="l" defTabSz="914400" rtl="0" eaLnBrk="1" fontAlgn="base" latinLnBrk="0" hangingPunct="1">
              <a:lnSpc>
                <a:spcPct val="100000"/>
              </a:lnSpc>
              <a:spcBef>
                <a:spcPct val="20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000000"/>
                </a:solidFill>
                <a:effectLst/>
                <a:uLnTx/>
                <a:uFillTx/>
                <a:latin typeface="Ebrima" panose="02000000000000000000" pitchFamily="2" charset="0"/>
                <a:ea typeface="+mn-ea"/>
                <a:cs typeface="+mn-cs"/>
              </a:rPr>
              <a:t>An effective performance management framework; robust scrutiny and self-evaluation; and a culture and ethos of challenge and improvement.  </a:t>
            </a:r>
          </a:p>
          <a:p>
            <a:pPr marL="342900" marR="0" lvl="0" indent="-342900" algn="l" defTabSz="914400" rtl="0" eaLnBrk="1" fontAlgn="base" latinLnBrk="0" hangingPunct="1">
              <a:lnSpc>
                <a:spcPct val="100000"/>
              </a:lnSpc>
              <a:spcBef>
                <a:spcPct val="20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000000"/>
                </a:solidFill>
                <a:effectLst/>
                <a:uLnTx/>
                <a:uFillTx/>
                <a:latin typeface="Ebrima" panose="02000000000000000000" pitchFamily="2" charset="0"/>
                <a:ea typeface="+mn-ea"/>
                <a:cs typeface="+mn-cs"/>
              </a:rPr>
              <a:t>A strong policy function, promoting Highland interests at every level of government particularly in relation to the critical opportunities and challenges around climate change and energy, our commitment to Gaelic language and culture and the protection and promotion of island and rural communities. </a:t>
            </a:r>
          </a:p>
          <a:p>
            <a:pPr marL="342900" marR="0" lvl="0" indent="-342900" algn="l" defTabSz="914400" rtl="0" eaLnBrk="1" fontAlgn="base" latinLnBrk="0" hangingPunct="1">
              <a:lnSpc>
                <a:spcPct val="100000"/>
              </a:lnSpc>
              <a:spcBef>
                <a:spcPct val="200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000000"/>
                </a:solidFill>
                <a:effectLst/>
                <a:uLnTx/>
                <a:uFillTx/>
                <a:latin typeface="Ebrima" panose="02000000000000000000" pitchFamily="2" charset="0"/>
                <a:ea typeface="+mn-ea"/>
                <a:cs typeface="+mn-cs"/>
              </a:rPr>
              <a:t>Our democratic, internal audit and risk and resilience arrangements and communications promote openness and integrity; </a:t>
            </a:r>
          </a:p>
          <a:p>
            <a:pPr marL="342900" marR="0" lvl="0" indent="-342900" algn="l" defTabSz="914400" rtl="0" eaLnBrk="1" fontAlgn="base" latinLnBrk="0" hangingPunct="1">
              <a:lnSpc>
                <a:spcPct val="100000"/>
              </a:lnSpc>
              <a:spcBef>
                <a:spcPct val="20000"/>
              </a:spcBef>
              <a:spcAft>
                <a:spcPts val="0"/>
              </a:spcAft>
              <a:buClrTx/>
              <a:buSzTx/>
              <a:buFont typeface="Arial" panose="020B0604020202020204" pitchFamily="34" charset="0"/>
              <a:buChar char="•"/>
              <a:tabLst/>
              <a:defRPr/>
            </a:pPr>
            <a:r>
              <a:rPr lang="en-GB" sz="2400" dirty="0">
                <a:solidFill>
                  <a:srgbClr val="000000"/>
                </a:solidFill>
                <a:latin typeface="Ebrima" panose="02000000000000000000" pitchFamily="2" charset="0"/>
              </a:rPr>
              <a:t>D</a:t>
            </a:r>
            <a:r>
              <a:rPr kumimoji="0" lang="en-GB" sz="2400" b="0" i="0" u="none" strike="noStrike" kern="1200" cap="none" spc="0" normalizeH="0" baseline="0" noProof="0" dirty="0" err="1">
                <a:ln>
                  <a:noFill/>
                </a:ln>
                <a:solidFill>
                  <a:srgbClr val="000000"/>
                </a:solidFill>
                <a:effectLst/>
                <a:uLnTx/>
                <a:uFillTx/>
                <a:latin typeface="Ebrima" panose="02000000000000000000" pitchFamily="2" charset="0"/>
                <a:ea typeface="+mn-ea"/>
                <a:cs typeface="+mn-cs"/>
              </a:rPr>
              <a:t>ecisions</a:t>
            </a:r>
            <a:r>
              <a:rPr kumimoji="0" lang="en-GB" sz="2400" b="0" i="0" u="none" strike="noStrike" kern="1200" cap="none" spc="0" normalizeH="0" baseline="0" noProof="0" dirty="0">
                <a:ln>
                  <a:noFill/>
                </a:ln>
                <a:solidFill>
                  <a:srgbClr val="000000"/>
                </a:solidFill>
                <a:effectLst/>
                <a:uLnTx/>
                <a:uFillTx/>
                <a:latin typeface="Ebrima" panose="02000000000000000000" pitchFamily="2" charset="0"/>
                <a:ea typeface="+mn-ea"/>
                <a:cs typeface="+mn-cs"/>
              </a:rPr>
              <a:t> are made in accordance with the Council’s Scheme of Delegation and all legislative and regulatory requirements; and responsibility is fully understood and appropriately discharged throughout every level of the organisation. </a:t>
            </a:r>
            <a:endParaRPr kumimoji="0" lang="en-GB" sz="2400" b="0" i="0" u="none" strike="noStrike" kern="1200" cap="none" spc="0" normalizeH="0" baseline="0" noProof="0" dirty="0">
              <a:ln>
                <a:noFill/>
              </a:ln>
              <a:solidFill>
                <a:srgbClr val="000000"/>
              </a:solidFill>
              <a:effectLst/>
              <a:uLnTx/>
              <a:uFillTx/>
              <a:latin typeface="Segoe UI" panose="020B0502040204020203" pitchFamily="34" charset="0"/>
              <a:ea typeface="+mn-ea"/>
              <a:cs typeface="+mn-cs"/>
            </a:endParaRPr>
          </a:p>
          <a:p>
            <a:pPr marL="342900" marR="0" lvl="0" indent="-342900" algn="l" defTabSz="914400" rtl="0" eaLnBrk="1" fontAlgn="base" latinLnBrk="0" hangingPunct="1">
              <a:lnSpc>
                <a:spcPct val="100000"/>
              </a:lnSpc>
              <a:spcBef>
                <a:spcPct val="200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000000"/>
              </a:solidFill>
              <a:effectLst/>
              <a:uLnTx/>
              <a:uFillTx/>
              <a:latin typeface="Segoe UI" panose="020B0502040204020203" pitchFamily="34" charset="0"/>
              <a:ea typeface="+mn-ea"/>
              <a:cs typeface="+mn-cs"/>
            </a:endParaRPr>
          </a:p>
          <a:p>
            <a:endParaRPr lang="en-GB" dirty="0"/>
          </a:p>
        </p:txBody>
      </p:sp>
    </p:spTree>
    <p:extLst>
      <p:ext uri="{BB962C8B-B14F-4D97-AF65-F5344CB8AC3E}">
        <p14:creationId xmlns:p14="http://schemas.microsoft.com/office/powerpoint/2010/main" val="3589517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C4063-DC87-4B51-9EBA-75D36F3218BA}"/>
              </a:ext>
            </a:extLst>
          </p:cNvPr>
          <p:cNvSpPr>
            <a:spLocks noGrp="1"/>
          </p:cNvSpPr>
          <p:nvPr>
            <p:ph type="title"/>
          </p:nvPr>
        </p:nvSpPr>
        <p:spPr/>
        <p:txBody>
          <a:bodyPr/>
          <a:lstStyle/>
          <a:p>
            <a:r>
              <a:rPr lang="en-GB" sz="4000" b="1" dirty="0">
                <a:effectLst/>
                <a:latin typeface="Calibri" panose="020F0502020204030204" pitchFamily="34" charset="0"/>
                <a:ea typeface="Calibri" panose="020F0502020204030204" pitchFamily="34" charset="0"/>
                <a:cs typeface="Times New Roman" panose="02020603050405020304" pitchFamily="18" charset="0"/>
              </a:rPr>
              <a:t>Corporate Audit &amp; Performance</a:t>
            </a:r>
            <a:br>
              <a:rPr lang="en-GB" sz="40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E3CC45DB-D1B8-4FB0-9B7F-9159149FAE78}"/>
              </a:ext>
            </a:extLst>
          </p:cNvPr>
          <p:cNvSpPr>
            <a:spLocks noGrp="1"/>
          </p:cNvSpPr>
          <p:nvPr>
            <p:ph idx="1"/>
          </p:nvPr>
        </p:nvSpPr>
        <p:spPr>
          <a:xfrm>
            <a:off x="858643" y="1196752"/>
            <a:ext cx="10325923" cy="5256584"/>
          </a:xfrm>
        </p:spPr>
        <p:txBody>
          <a:bodyPr/>
          <a:lstStyle/>
          <a:p>
            <a:pPr marL="0" indent="0">
              <a:spcAft>
                <a:spcPts val="600"/>
              </a:spcAft>
              <a:buNone/>
            </a:pPr>
            <a:r>
              <a:rPr lang="en-GB" b="1" dirty="0"/>
              <a:t>Statutory Duty </a:t>
            </a:r>
            <a:r>
              <a:rPr lang="en-GB" dirty="0"/>
              <a:t>- Internal Audit function - Provide assurance that council resources are being used appropriately</a:t>
            </a:r>
          </a:p>
          <a:p>
            <a:pPr marL="0" indent="0">
              <a:spcAft>
                <a:spcPts val="600"/>
              </a:spcAft>
              <a:buNone/>
            </a:pPr>
            <a:r>
              <a:rPr lang="en-GB" b="1" dirty="0"/>
              <a:t>Statutory Duty </a:t>
            </a:r>
            <a:r>
              <a:rPr lang="en-GB" dirty="0"/>
              <a:t>- Public Performance Reporting on how effective the Council is delivering services - Ensure that performance reporting is transparent and balanced</a:t>
            </a:r>
          </a:p>
          <a:p>
            <a:pPr marL="0" indent="0">
              <a:spcAft>
                <a:spcPts val="600"/>
              </a:spcAft>
              <a:buNone/>
            </a:pPr>
            <a:r>
              <a:rPr lang="en-GB" b="1" dirty="0"/>
              <a:t>Statutory Duty </a:t>
            </a:r>
            <a:r>
              <a:rPr lang="en-GB" dirty="0"/>
              <a:t>- Best Value – preparing the Council for inspection and ongoing engagement with external audit</a:t>
            </a:r>
          </a:p>
          <a:p>
            <a:pPr marL="0" indent="0">
              <a:spcAft>
                <a:spcPts val="600"/>
              </a:spcAft>
              <a:buNone/>
            </a:pPr>
            <a:r>
              <a:rPr lang="en-GB" b="1" dirty="0"/>
              <a:t>Statutory Duty </a:t>
            </a:r>
            <a:r>
              <a:rPr lang="en-GB" dirty="0"/>
              <a:t>- Manage Corporate Risk</a:t>
            </a:r>
          </a:p>
          <a:p>
            <a:pPr marL="0" indent="0">
              <a:spcAft>
                <a:spcPts val="600"/>
              </a:spcAft>
              <a:buNone/>
            </a:pPr>
            <a:r>
              <a:rPr lang="en-GB" dirty="0"/>
              <a:t>Investigate Fraud &amp; Whistleblowing</a:t>
            </a:r>
          </a:p>
          <a:p>
            <a:pPr marL="0" indent="0">
              <a:spcAft>
                <a:spcPts val="600"/>
              </a:spcAft>
              <a:buNone/>
            </a:pPr>
            <a:r>
              <a:rPr lang="en-GB" b="1" dirty="0"/>
              <a:t>Committee: </a:t>
            </a:r>
            <a:r>
              <a:rPr lang="en-GB" dirty="0"/>
              <a:t>Audit and Scrutiny Committee</a:t>
            </a:r>
          </a:p>
          <a:p>
            <a:pPr marL="0" indent="0">
              <a:buNone/>
            </a:pPr>
            <a:r>
              <a:rPr lang="en-GB" dirty="0"/>
              <a:t> </a:t>
            </a:r>
          </a:p>
          <a:p>
            <a:endParaRPr lang="en-GB" dirty="0"/>
          </a:p>
        </p:txBody>
      </p:sp>
    </p:spTree>
    <p:extLst>
      <p:ext uri="{BB962C8B-B14F-4D97-AF65-F5344CB8AC3E}">
        <p14:creationId xmlns:p14="http://schemas.microsoft.com/office/powerpoint/2010/main" val="2832468284"/>
      </p:ext>
    </p:extLst>
  </p:cSld>
  <p:clrMapOvr>
    <a:masterClrMapping/>
  </p:clrMapOvr>
</p:sld>
</file>

<file path=ppt/theme/theme1.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3D37954255D1C40B349B8C80F42E237" ma:contentTypeVersion="3" ma:contentTypeDescription="Create a new document." ma:contentTypeScope="" ma:versionID="01d833911c71a043b6e985ec39193488">
  <xsd:schema xmlns:xsd="http://www.w3.org/2001/XMLSchema" xmlns:xs="http://www.w3.org/2001/XMLSchema" xmlns:p="http://schemas.microsoft.com/office/2006/metadata/properties" xmlns:ns2="a80db072-40f0-4239-af7d-3e708e1bbca3" targetNamespace="http://schemas.microsoft.com/office/2006/metadata/properties" ma:root="true" ma:fieldsID="b117883d90964a8965680618b63bcee9" ns2:_="">
    <xsd:import namespace="a80db072-40f0-4239-af7d-3e708e1bbca3"/>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0db072-40f0-4239-af7d-3e708e1bbc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92F0B2-8424-4FB8-8674-AF3FA983AC26}">
  <ds:schemaRefs>
    <ds:schemaRef ds:uri="http://schemas.microsoft.com/office/2006/documentManagement/types"/>
    <ds:schemaRef ds:uri="26a01a8b-ba2e-4c05-8a71-85839225d091"/>
    <ds:schemaRef ds:uri="6f5ecf3e-4e92-49d0-b4ae-c75db291793a"/>
    <ds:schemaRef ds:uri="http://purl.org/dc/terms/"/>
    <ds:schemaRef ds:uri="http://schemas.microsoft.com/office/2006/metadata/properties"/>
    <ds:schemaRef ds:uri="http://purl.org/dc/elements/1.1/"/>
    <ds:schemaRef ds:uri="http://purl.org/dc/dcmitype/"/>
    <ds:schemaRef ds:uri="http://www.w3.org/XML/1998/namespac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7550D6FF-841D-48EB-BD2F-EFBB13EB3C29}"/>
</file>

<file path=customXml/itemProps3.xml><?xml version="1.0" encoding="utf-8"?>
<ds:datastoreItem xmlns:ds="http://schemas.openxmlformats.org/officeDocument/2006/customXml" ds:itemID="{1F87368D-46DD-4F85-9314-F0855C243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22149</TotalTime>
  <Words>1095</Words>
  <Application>Microsoft Office PowerPoint</Application>
  <PresentationFormat>Widescreen</PresentationFormat>
  <Paragraphs>126</Paragraphs>
  <Slides>18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Ebrima</vt:lpstr>
      <vt:lpstr>Segoe UI</vt:lpstr>
      <vt:lpstr>Symbol</vt:lpstr>
      <vt:lpstr>Text Slides</vt:lpstr>
      <vt:lpstr>PowerPoint Presentation</vt:lpstr>
      <vt:lpstr>Depute Chief Executive</vt:lpstr>
      <vt:lpstr>Performance &amp; Governance</vt:lpstr>
      <vt:lpstr>Committees</vt:lpstr>
      <vt:lpstr>ICT &amp; Digital </vt:lpstr>
      <vt:lpstr>Transformation and Redesign</vt:lpstr>
      <vt:lpstr>P&amp;G Vision</vt:lpstr>
      <vt:lpstr>How</vt:lpstr>
      <vt:lpstr>Corporate Audit &amp; Performance </vt:lpstr>
      <vt:lpstr>Legal and Governance</vt:lpstr>
      <vt:lpstr>Legal Services </vt:lpstr>
      <vt:lpstr>Licensing</vt:lpstr>
      <vt:lpstr>Trading Standards </vt:lpstr>
      <vt:lpstr>Climate Change and Energy</vt:lpstr>
      <vt:lpstr>Gaelic Development</vt:lpstr>
      <vt:lpstr>Communications &amp; Resilience</vt:lpstr>
      <vt:lpstr>Information Governance</vt:lpstr>
      <vt:lpstr>Leadership Support &amp; Corporate Policy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Redesign Approach</dc:title>
  <dc:creator>Laura Williamson</dc:creator>
  <cp:lastModifiedBy>Kate Lackie (Performance and Governance)</cp:lastModifiedBy>
  <cp:revision>64</cp:revision>
  <dcterms:created xsi:type="dcterms:W3CDTF">2020-07-10T08:48:45Z</dcterms:created>
  <dcterms:modified xsi:type="dcterms:W3CDTF">2022-06-14T07:58:37Z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0x01010073D37954255D1C40B349B8C80F42E237</vt:lpwstr>
  </property>
</Properties>
</file>